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60" r:id="rId3"/>
    <p:sldId id="262" r:id="rId4"/>
    <p:sldId id="269" r:id="rId5"/>
    <p:sldId id="275" r:id="rId6"/>
    <p:sldId id="276" r:id="rId7"/>
    <p:sldId id="277" r:id="rId8"/>
    <p:sldId id="278" r:id="rId9"/>
    <p:sldId id="280" r:id="rId10"/>
    <p:sldId id="281" r:id="rId11"/>
    <p:sldId id="282" r:id="rId12"/>
    <p:sldId id="283" r:id="rId13"/>
    <p:sldId id="284" r:id="rId14"/>
    <p:sldId id="285" r:id="rId15"/>
    <p:sldId id="286" r:id="rId16"/>
    <p:sldId id="287" r:id="rId17"/>
    <p:sldId id="289" r:id="rId18"/>
    <p:sldId id="290" r:id="rId19"/>
    <p:sldId id="288" r:id="rId20"/>
    <p:sldId id="291" r:id="rId21"/>
    <p:sldId id="292" r:id="rId22"/>
    <p:sldId id="293" r:id="rId23"/>
    <p:sldId id="294" r:id="rId24"/>
    <p:sldId id="295" r:id="rId25"/>
    <p:sldId id="296" r:id="rId26"/>
    <p:sldId id="297" r:id="rId27"/>
    <p:sldId id="298" r:id="rId28"/>
    <p:sldId id="299" r:id="rId29"/>
    <p:sldId id="300" r:id="rId30"/>
    <p:sldId id="301"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EBEEB0"/>
    <a:srgbClr val="E2E7B7"/>
    <a:srgbClr val="3333FF"/>
    <a:srgbClr val="FF0000"/>
    <a:srgbClr val="006699"/>
    <a:srgbClr val="FFFF99"/>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54" autoAdjust="0"/>
    <p:restoredTop sz="93412" autoAdjust="0"/>
  </p:normalViewPr>
  <p:slideViewPr>
    <p:cSldViewPr>
      <p:cViewPr>
        <p:scale>
          <a:sx n="75" d="100"/>
          <a:sy n="75" d="100"/>
        </p:scale>
        <p:origin x="-966" y="-672"/>
      </p:cViewPr>
      <p:guideLst>
        <p:guide orient="horz" pos="2160"/>
        <p:guide orient="horz" pos="624"/>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27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AAF3636-F481-4D6F-B1B7-7BC5477FA16B}" type="slidenum">
              <a:rPr lang="en-US"/>
              <a:pPr>
                <a:defRPr/>
              </a:pPr>
              <a:t>‹#›</a:t>
            </a:fld>
            <a:endParaRPr lang="en-US"/>
          </a:p>
        </p:txBody>
      </p:sp>
    </p:spTree>
    <p:extLst>
      <p:ext uri="{BB962C8B-B14F-4D97-AF65-F5344CB8AC3E}">
        <p14:creationId xmlns:p14="http://schemas.microsoft.com/office/powerpoint/2010/main" val="3186966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9AD172-788A-458A-A0F0-E37771EF93E2}" type="slidenum">
              <a:rPr lang="en-US"/>
              <a:pPr>
                <a:defRPr/>
              </a:pPr>
              <a:t>‹#›</a:t>
            </a:fld>
            <a:endParaRPr lang="en-US"/>
          </a:p>
        </p:txBody>
      </p:sp>
    </p:spTree>
    <p:extLst>
      <p:ext uri="{BB962C8B-B14F-4D97-AF65-F5344CB8AC3E}">
        <p14:creationId xmlns:p14="http://schemas.microsoft.com/office/powerpoint/2010/main" val="2738343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AEC7ED-1EE4-4A14-B8DD-A3978F20D37A}" type="slidenum">
              <a:rPr lang="en-US"/>
              <a:pPr>
                <a:defRPr/>
              </a:pPr>
              <a:t>‹#›</a:t>
            </a:fld>
            <a:endParaRPr lang="en-US"/>
          </a:p>
        </p:txBody>
      </p:sp>
    </p:spTree>
    <p:extLst>
      <p:ext uri="{BB962C8B-B14F-4D97-AF65-F5344CB8AC3E}">
        <p14:creationId xmlns:p14="http://schemas.microsoft.com/office/powerpoint/2010/main" val="2067692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1369BB-C128-413A-9AE8-69EBF9C6F225}" type="slidenum">
              <a:rPr lang="en-US"/>
              <a:pPr>
                <a:defRPr/>
              </a:pPr>
              <a:t>‹#›</a:t>
            </a:fld>
            <a:endParaRPr lang="en-US"/>
          </a:p>
        </p:txBody>
      </p:sp>
    </p:spTree>
    <p:extLst>
      <p:ext uri="{BB962C8B-B14F-4D97-AF65-F5344CB8AC3E}">
        <p14:creationId xmlns:p14="http://schemas.microsoft.com/office/powerpoint/2010/main" val="2128825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9DACC-CF4F-4174-86CA-333B49F210E0}" type="slidenum">
              <a:rPr lang="en-US"/>
              <a:pPr>
                <a:defRPr/>
              </a:pPr>
              <a:t>‹#›</a:t>
            </a:fld>
            <a:endParaRPr lang="en-US"/>
          </a:p>
        </p:txBody>
      </p:sp>
    </p:spTree>
    <p:extLst>
      <p:ext uri="{BB962C8B-B14F-4D97-AF65-F5344CB8AC3E}">
        <p14:creationId xmlns:p14="http://schemas.microsoft.com/office/powerpoint/2010/main" val="1502866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D5CB98-2E57-4C41-B51D-F1163F5634E9}" type="slidenum">
              <a:rPr lang="en-US"/>
              <a:pPr>
                <a:defRPr/>
              </a:pPr>
              <a:t>‹#›</a:t>
            </a:fld>
            <a:endParaRPr lang="en-US"/>
          </a:p>
        </p:txBody>
      </p:sp>
    </p:spTree>
    <p:extLst>
      <p:ext uri="{BB962C8B-B14F-4D97-AF65-F5344CB8AC3E}">
        <p14:creationId xmlns:p14="http://schemas.microsoft.com/office/powerpoint/2010/main" val="130542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30DC6F-68AD-4E0D-9C34-07E91C932988}" type="slidenum">
              <a:rPr lang="en-US"/>
              <a:pPr>
                <a:defRPr/>
              </a:pPr>
              <a:t>‹#›</a:t>
            </a:fld>
            <a:endParaRPr lang="en-US"/>
          </a:p>
        </p:txBody>
      </p:sp>
    </p:spTree>
    <p:extLst>
      <p:ext uri="{BB962C8B-B14F-4D97-AF65-F5344CB8AC3E}">
        <p14:creationId xmlns:p14="http://schemas.microsoft.com/office/powerpoint/2010/main" val="259691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B42CAF-5710-4356-B6CC-D1A24A599F90}" type="slidenum">
              <a:rPr lang="en-US"/>
              <a:pPr>
                <a:defRPr/>
              </a:pPr>
              <a:t>‹#›</a:t>
            </a:fld>
            <a:endParaRPr lang="en-US"/>
          </a:p>
        </p:txBody>
      </p:sp>
    </p:spTree>
    <p:extLst>
      <p:ext uri="{BB962C8B-B14F-4D97-AF65-F5344CB8AC3E}">
        <p14:creationId xmlns:p14="http://schemas.microsoft.com/office/powerpoint/2010/main" val="219062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5C2AA15-64E3-41B8-BE26-7C5AE0C76D99}" type="slidenum">
              <a:rPr lang="en-US"/>
              <a:pPr>
                <a:defRPr/>
              </a:pPr>
              <a:t>‹#›</a:t>
            </a:fld>
            <a:endParaRPr lang="en-US"/>
          </a:p>
        </p:txBody>
      </p:sp>
    </p:spTree>
    <p:extLst>
      <p:ext uri="{BB962C8B-B14F-4D97-AF65-F5344CB8AC3E}">
        <p14:creationId xmlns:p14="http://schemas.microsoft.com/office/powerpoint/2010/main" val="3438715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7E14439-6870-4793-A084-414D04CDEFD9}" type="slidenum">
              <a:rPr lang="en-US"/>
              <a:pPr>
                <a:defRPr/>
              </a:pPr>
              <a:t>‹#›</a:t>
            </a:fld>
            <a:endParaRPr lang="en-US"/>
          </a:p>
        </p:txBody>
      </p:sp>
    </p:spTree>
    <p:extLst>
      <p:ext uri="{BB962C8B-B14F-4D97-AF65-F5344CB8AC3E}">
        <p14:creationId xmlns:p14="http://schemas.microsoft.com/office/powerpoint/2010/main" val="71242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2A1F25-840F-43AC-9D9C-A6F72558C810}" type="slidenum">
              <a:rPr lang="en-US"/>
              <a:pPr>
                <a:defRPr/>
              </a:pPr>
              <a:t>‹#›</a:t>
            </a:fld>
            <a:endParaRPr lang="en-US"/>
          </a:p>
        </p:txBody>
      </p:sp>
    </p:spTree>
    <p:extLst>
      <p:ext uri="{BB962C8B-B14F-4D97-AF65-F5344CB8AC3E}">
        <p14:creationId xmlns:p14="http://schemas.microsoft.com/office/powerpoint/2010/main" val="76422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6C1A6C2-3049-4C63-9539-A54E8BDCA6FE}" type="slidenum">
              <a:rPr lang="en-US"/>
              <a:pPr>
                <a:defRPr/>
              </a:pPr>
              <a:t>‹#›</a:t>
            </a:fld>
            <a:endParaRPr lang="en-US"/>
          </a:p>
        </p:txBody>
      </p:sp>
    </p:spTree>
    <p:extLst>
      <p:ext uri="{BB962C8B-B14F-4D97-AF65-F5344CB8AC3E}">
        <p14:creationId xmlns:p14="http://schemas.microsoft.com/office/powerpoint/2010/main" val="378559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BFCE9F14-CC3D-4B84-A726-BE06C0340D6F}"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9"/>
          <p:cNvSpPr txBox="1">
            <a:spLocks noChangeArrowheads="1"/>
          </p:cNvSpPr>
          <p:nvPr userDrawn="1"/>
        </p:nvSpPr>
        <p:spPr bwMode="auto">
          <a:xfrm>
            <a:off x="-3175" y="6556375"/>
            <a:ext cx="282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McDougal Algebra 1</a:t>
            </a:r>
          </a:p>
        </p:txBody>
      </p:sp>
      <p:grpSp>
        <p:nvGrpSpPr>
          <p:cNvPr id="1033" name="Group 15"/>
          <p:cNvGrpSpPr>
            <a:grpSpLocks/>
          </p:cNvGrpSpPr>
          <p:nvPr userDrawn="1"/>
        </p:nvGrpSpPr>
        <p:grpSpPr bwMode="auto">
          <a:xfrm>
            <a:off x="0" y="0"/>
            <a:ext cx="9144000" cy="6858000"/>
            <a:chOff x="0" y="0"/>
            <a:chExt cx="5760" cy="4320"/>
          </a:xfrm>
        </p:grpSpPr>
        <p:grpSp>
          <p:nvGrpSpPr>
            <p:cNvPr id="1035" name="Group 13"/>
            <p:cNvGrpSpPr>
              <a:grpSpLocks/>
            </p:cNvGrpSpPr>
            <p:nvPr userDrawn="1"/>
          </p:nvGrpSpPr>
          <p:grpSpPr bwMode="auto">
            <a:xfrm>
              <a:off x="0" y="0"/>
              <a:ext cx="5760" cy="4320"/>
              <a:chOff x="0" y="0"/>
              <a:chExt cx="5760" cy="4320"/>
            </a:xfrm>
          </p:grpSpPr>
          <p:pic>
            <p:nvPicPr>
              <p:cNvPr id="1037"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036" name="Picture 14"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3200">
                <a:solidFill>
                  <a:schemeClr val="bg1"/>
                </a:solidFill>
                <a:latin typeface="Arial Black" pitchFamily="34" charset="0"/>
              </a:rPr>
              <a:t>Solving Special Systems</a:t>
            </a:r>
            <a:endParaRPr lang="en-US" altLang="en-US" sz="2400">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63513"/>
            <a:ext cx="7772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3200">
                <a:solidFill>
                  <a:schemeClr val="bg1"/>
                </a:solidFill>
                <a:latin typeface="Arial Black" pitchFamily="34" charset="0"/>
              </a:rPr>
              <a:t>Solving Special Systems</a:t>
            </a:r>
            <a:endParaRPr lang="en-US" altLang="en-US" sz="2400">
              <a:latin typeface="Verdana" pitchFamily="34" charset="0"/>
            </a:endParaRPr>
          </a:p>
        </p:txBody>
      </p:sp>
      <p:sp>
        <p:nvSpPr>
          <p:cNvPr id="2052" name="Text Box 8"/>
          <p:cNvSpPr txBox="1">
            <a:spLocks noChangeArrowheads="1"/>
          </p:cNvSpPr>
          <p:nvPr/>
        </p:nvSpPr>
        <p:spPr bwMode="auto">
          <a:xfrm>
            <a:off x="152400" y="65532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Algebra 1</a:t>
            </a:r>
          </a:p>
        </p:txBody>
      </p:sp>
      <p:sp>
        <p:nvSpPr>
          <p:cNvPr id="4123" name="Text Box 27">
            <a:hlinkClick r:id="" action="ppaction://hlinkshowjump?jump=nextslide"/>
          </p:cNvPr>
          <p:cNvSpPr txBox="1">
            <a:spLocks noChangeArrowheads="1"/>
          </p:cNvSpPr>
          <p:nvPr/>
        </p:nvSpPr>
        <p:spPr bwMode="auto">
          <a:xfrm>
            <a:off x="3505200" y="2384425"/>
            <a:ext cx="1855788"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3" action="ppaction://hlinksldjump"/>
          </p:cNvPr>
          <p:cNvSpPr txBox="1">
            <a:spLocks noChangeArrowheads="1"/>
          </p:cNvSpPr>
          <p:nvPr/>
        </p:nvSpPr>
        <p:spPr bwMode="auto">
          <a:xfrm>
            <a:off x="3517900" y="3008313"/>
            <a:ext cx="3763963" cy="519112"/>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w="9525">
            <a:noFill/>
            <a:miter lim="800000"/>
            <a:headEnd/>
            <a:tailEnd/>
          </a:ln>
          <a:effec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2" name="Text Box 8"/>
          <p:cNvSpPr txBox="1">
            <a:spLocks noChangeArrowheads="1"/>
          </p:cNvSpPr>
          <p:nvPr/>
        </p:nvSpPr>
        <p:spPr bwMode="auto">
          <a:xfrm>
            <a:off x="669925" y="26987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8800" indent="-18288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Method 2  </a:t>
            </a:r>
            <a:r>
              <a:rPr lang="en-US" altLang="en-US" sz="2400">
                <a:latin typeface="Verdana" pitchFamily="34" charset="0"/>
              </a:rPr>
              <a:t>Solve the system algebraically. Use the substitution method because the first equation is solved for </a:t>
            </a:r>
            <a:r>
              <a:rPr lang="en-US" altLang="en-US" sz="2400" i="1">
                <a:latin typeface="Verdana" pitchFamily="34" charset="0"/>
              </a:rPr>
              <a:t>y.</a:t>
            </a:r>
            <a:endParaRPr lang="en-US" altLang="en-US" sz="2400">
              <a:latin typeface="Verdana" pitchFamily="34" charset="0"/>
            </a:endParaRPr>
          </a:p>
        </p:txBody>
      </p:sp>
      <p:sp>
        <p:nvSpPr>
          <p:cNvPr id="36874" name="Text Box 10"/>
          <p:cNvSpPr txBox="1">
            <a:spLocks noChangeArrowheads="1"/>
          </p:cNvSpPr>
          <p:nvPr/>
        </p:nvSpPr>
        <p:spPr bwMode="auto">
          <a:xfrm>
            <a:off x="685800" y="3962400"/>
            <a:ext cx="31861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2</a:t>
            </a:r>
            <a:r>
              <a:rPr lang="en-US" altLang="en-US" sz="2400" i="1">
                <a:latin typeface="Verdana" pitchFamily="34" charset="0"/>
              </a:rPr>
              <a:t>x </a:t>
            </a:r>
            <a:r>
              <a:rPr lang="en-US" altLang="en-US" sz="2400">
                <a:latin typeface="Verdana" pitchFamily="34" charset="0"/>
              </a:rPr>
              <a:t>+</a:t>
            </a:r>
            <a:r>
              <a:rPr lang="en-US" altLang="en-US" sz="2400" i="1">
                <a:latin typeface="Verdana" pitchFamily="34" charset="0"/>
              </a:rPr>
              <a:t> </a:t>
            </a:r>
            <a:r>
              <a:rPr lang="en-US" altLang="en-US" sz="2400">
                <a:solidFill>
                  <a:srgbClr val="FF0000"/>
                </a:solidFill>
                <a:latin typeface="Verdana" pitchFamily="34" charset="0"/>
              </a:rPr>
              <a:t>(–2</a:t>
            </a:r>
            <a:r>
              <a:rPr lang="en-US" altLang="en-US" sz="2400" i="1">
                <a:solidFill>
                  <a:srgbClr val="FF0000"/>
                </a:solidFill>
                <a:latin typeface="Verdana" pitchFamily="34" charset="0"/>
              </a:rPr>
              <a:t>x</a:t>
            </a:r>
            <a:r>
              <a:rPr lang="en-US" altLang="en-US" sz="2400">
                <a:solidFill>
                  <a:srgbClr val="FF0000"/>
                </a:solidFill>
                <a:latin typeface="Verdana" pitchFamily="34" charset="0"/>
              </a:rPr>
              <a:t> + 5)</a:t>
            </a:r>
            <a:r>
              <a:rPr lang="en-US" altLang="en-US" sz="2400">
                <a:latin typeface="Verdana" pitchFamily="34" charset="0"/>
              </a:rPr>
              <a:t> = 1</a:t>
            </a:r>
            <a:endParaRPr lang="en-US" altLang="en-US" sz="2400" i="1">
              <a:solidFill>
                <a:srgbClr val="FF0000"/>
              </a:solidFill>
              <a:latin typeface="Verdana" pitchFamily="34" charset="0"/>
            </a:endParaRPr>
          </a:p>
        </p:txBody>
      </p:sp>
      <p:sp>
        <p:nvSpPr>
          <p:cNvPr id="36875" name="Text Box 11"/>
          <p:cNvSpPr txBox="1">
            <a:spLocks noChangeArrowheads="1"/>
          </p:cNvSpPr>
          <p:nvPr/>
        </p:nvSpPr>
        <p:spPr bwMode="auto">
          <a:xfrm>
            <a:off x="4246563" y="3925888"/>
            <a:ext cx="4587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Substitute </a:t>
            </a:r>
            <a:r>
              <a:rPr lang="en-US" altLang="en-US" sz="2400" i="1">
                <a:solidFill>
                  <a:srgbClr val="3333FF"/>
                </a:solidFill>
                <a:cs typeface="Arial" charset="0"/>
              </a:rPr>
              <a:t>–2</a:t>
            </a:r>
            <a:r>
              <a:rPr lang="en-US" altLang="en-US" sz="2400" i="1">
                <a:solidFill>
                  <a:srgbClr val="3333FF"/>
                </a:solidFill>
              </a:rPr>
              <a:t>x </a:t>
            </a:r>
            <a:r>
              <a:rPr lang="en-US" altLang="en-US" sz="2400" i="1">
                <a:solidFill>
                  <a:srgbClr val="3333FF"/>
                </a:solidFill>
                <a:cs typeface="Arial" charset="0"/>
              </a:rPr>
              <a:t>+ 5 for y in the second equation, and solve.</a:t>
            </a:r>
          </a:p>
        </p:txBody>
      </p:sp>
      <p:sp>
        <p:nvSpPr>
          <p:cNvPr id="36879" name="Text Box 15"/>
          <p:cNvSpPr txBox="1">
            <a:spLocks noChangeArrowheads="1"/>
          </p:cNvSpPr>
          <p:nvPr/>
        </p:nvSpPr>
        <p:spPr bwMode="auto">
          <a:xfrm>
            <a:off x="4246563" y="4724400"/>
            <a:ext cx="439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False.</a:t>
            </a:r>
          </a:p>
        </p:txBody>
      </p:sp>
      <p:sp>
        <p:nvSpPr>
          <p:cNvPr id="36880" name="Text Box 16"/>
          <p:cNvSpPr txBox="1">
            <a:spLocks noChangeArrowheads="1"/>
          </p:cNvSpPr>
          <p:nvPr/>
        </p:nvSpPr>
        <p:spPr bwMode="auto">
          <a:xfrm>
            <a:off x="685800" y="5562600"/>
            <a:ext cx="801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This system has no solution. </a:t>
            </a:r>
          </a:p>
        </p:txBody>
      </p:sp>
      <p:grpSp>
        <p:nvGrpSpPr>
          <p:cNvPr id="2" name="Group 19"/>
          <p:cNvGrpSpPr>
            <a:grpSpLocks/>
          </p:cNvGrpSpPr>
          <p:nvPr/>
        </p:nvGrpSpPr>
        <p:grpSpPr bwMode="auto">
          <a:xfrm>
            <a:off x="2895600" y="4602163"/>
            <a:ext cx="1295400" cy="579437"/>
            <a:chOff x="2016" y="2803"/>
            <a:chExt cx="816" cy="365"/>
          </a:xfrm>
        </p:grpSpPr>
        <p:sp>
          <p:nvSpPr>
            <p:cNvPr id="11279" name="Text Box 13"/>
            <p:cNvSpPr txBox="1">
              <a:spLocks noChangeArrowheads="1"/>
            </p:cNvSpPr>
            <p:nvPr/>
          </p:nvSpPr>
          <p:spPr bwMode="auto">
            <a:xfrm>
              <a:off x="2016" y="2880"/>
              <a:ext cx="6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5 = 1</a:t>
              </a:r>
            </a:p>
          </p:txBody>
        </p:sp>
        <p:sp>
          <p:nvSpPr>
            <p:cNvPr id="11280" name="Rectangle 18"/>
            <p:cNvSpPr>
              <a:spLocks noChangeArrowheads="1"/>
            </p:cNvSpPr>
            <p:nvPr/>
          </p:nvSpPr>
          <p:spPr bwMode="auto">
            <a:xfrm>
              <a:off x="2553" y="2803"/>
              <a:ext cx="279"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200">
                  <a:solidFill>
                    <a:srgbClr val="FF0000"/>
                  </a:solidFill>
                  <a:latin typeface="Verdana" pitchFamily="34" charset="0"/>
                  <a:sym typeface="Wingdings" pitchFamily="2" charset="2"/>
                </a:rPr>
                <a:t></a:t>
              </a:r>
              <a:endParaRPr lang="en-US" altLang="en-US"/>
            </a:p>
          </p:txBody>
        </p:sp>
      </p:grpSp>
      <p:sp>
        <p:nvSpPr>
          <p:cNvPr id="11272" name="Text Box 2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 Continued</a:t>
            </a:r>
            <a:endParaRPr lang="en-US" altLang="en-US" sz="2600">
              <a:solidFill>
                <a:schemeClr val="accent2"/>
              </a:solidFill>
              <a:latin typeface="Arial MT Bl" charset="0"/>
            </a:endParaRPr>
          </a:p>
        </p:txBody>
      </p:sp>
      <p:grpSp>
        <p:nvGrpSpPr>
          <p:cNvPr id="11273" name="Group 27"/>
          <p:cNvGrpSpPr>
            <a:grpSpLocks/>
          </p:cNvGrpSpPr>
          <p:nvPr/>
        </p:nvGrpSpPr>
        <p:grpSpPr bwMode="auto">
          <a:xfrm>
            <a:off x="669925" y="1752600"/>
            <a:ext cx="7277100" cy="914400"/>
            <a:chOff x="422" y="1104"/>
            <a:chExt cx="4584" cy="576"/>
          </a:xfrm>
        </p:grpSpPr>
        <p:sp>
          <p:nvSpPr>
            <p:cNvPr id="11274" name="Text Box 28"/>
            <p:cNvSpPr txBox="1">
              <a:spLocks noChangeArrowheads="1"/>
            </p:cNvSpPr>
            <p:nvPr/>
          </p:nvSpPr>
          <p:spPr bwMode="auto">
            <a:xfrm>
              <a:off x="422" y="1220"/>
              <a:ext cx="4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grpSp>
          <p:nvGrpSpPr>
            <p:cNvPr id="11275" name="Group 29"/>
            <p:cNvGrpSpPr>
              <a:grpSpLocks/>
            </p:cNvGrpSpPr>
            <p:nvPr/>
          </p:nvGrpSpPr>
          <p:grpSpPr bwMode="auto">
            <a:xfrm>
              <a:off x="1632" y="1104"/>
              <a:ext cx="1593" cy="576"/>
              <a:chOff x="1104" y="1104"/>
              <a:chExt cx="1593" cy="576"/>
            </a:xfrm>
          </p:grpSpPr>
          <p:sp>
            <p:nvSpPr>
              <p:cNvPr id="11276" name="AutoShape 30"/>
              <p:cNvSpPr>
                <a:spLocks/>
              </p:cNvSpPr>
              <p:nvPr/>
            </p:nvSpPr>
            <p:spPr bwMode="auto">
              <a:xfrm>
                <a:off x="110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1277" name="Text Box 31"/>
              <p:cNvSpPr txBox="1">
                <a:spLocks noChangeArrowheads="1"/>
              </p:cNvSpPr>
              <p:nvPr/>
            </p:nvSpPr>
            <p:spPr bwMode="auto">
              <a:xfrm>
                <a:off x="1253" y="1104"/>
                <a:ext cx="14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+ 5</a:t>
                </a:r>
                <a:r>
                  <a:rPr lang="en-US" altLang="en-US" sz="2400" b="1" i="1">
                    <a:latin typeface="Verdana" pitchFamily="34" charset="0"/>
                  </a:rPr>
                  <a:t> </a:t>
                </a:r>
              </a:p>
            </p:txBody>
          </p:sp>
          <p:sp>
            <p:nvSpPr>
              <p:cNvPr id="11278" name="Rectangle 32"/>
              <p:cNvSpPr>
                <a:spLocks noChangeArrowheads="1"/>
              </p:cNvSpPr>
              <p:nvPr/>
            </p:nvSpPr>
            <p:spPr bwMode="auto">
              <a:xfrm>
                <a:off x="1200"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1</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6872"/>
                                        </p:tgtEl>
                                        <p:attrNameLst>
                                          <p:attrName>style.visibility</p:attrName>
                                        </p:attrNameLst>
                                      </p:cBhvr>
                                      <p:to>
                                        <p:strVal val="visible"/>
                                      </p:to>
                                    </p:set>
                                    <p:anim calcmode="lin" valueType="num">
                                      <p:cBhvr>
                                        <p:cTn id="7" dur="1000" fill="hold"/>
                                        <p:tgtEl>
                                          <p:spTgt spid="36872"/>
                                        </p:tgtEl>
                                        <p:attrNameLst>
                                          <p:attrName>ppt_x</p:attrName>
                                        </p:attrNameLst>
                                      </p:cBhvr>
                                      <p:tavLst>
                                        <p:tav tm="0">
                                          <p:val>
                                            <p:strVal val="#ppt_x-.2"/>
                                          </p:val>
                                        </p:tav>
                                        <p:tav tm="100000">
                                          <p:val>
                                            <p:strVal val="#ppt_x"/>
                                          </p:val>
                                        </p:tav>
                                      </p:tavLst>
                                    </p:anim>
                                    <p:anim calcmode="lin" valueType="num">
                                      <p:cBhvr>
                                        <p:cTn id="8" dur="1000" fill="hold"/>
                                        <p:tgtEl>
                                          <p:spTgt spid="3687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68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6875"/>
                                        </p:tgtEl>
                                        <p:attrNameLst>
                                          <p:attrName>style.visibility</p:attrName>
                                        </p:attrNameLst>
                                      </p:cBhvr>
                                      <p:to>
                                        <p:strVal val="visible"/>
                                      </p:to>
                                    </p:set>
                                    <p:animEffect transition="in" filter="box(in)">
                                      <p:cBhvr>
                                        <p:cTn id="14" dur="1000"/>
                                        <p:tgtEl>
                                          <p:spTgt spid="3687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6874"/>
                                        </p:tgtEl>
                                        <p:attrNameLst>
                                          <p:attrName>style.visibility</p:attrName>
                                        </p:attrNameLst>
                                      </p:cBhvr>
                                      <p:to>
                                        <p:strVal val="visible"/>
                                      </p:to>
                                    </p:set>
                                    <p:anim calcmode="lin" valueType="num">
                                      <p:cBhvr>
                                        <p:cTn id="19" dur="1000" fill="hold"/>
                                        <p:tgtEl>
                                          <p:spTgt spid="36874"/>
                                        </p:tgtEl>
                                        <p:attrNameLst>
                                          <p:attrName>ppt_x</p:attrName>
                                        </p:attrNameLst>
                                      </p:cBhvr>
                                      <p:tavLst>
                                        <p:tav tm="0">
                                          <p:val>
                                            <p:strVal val="#ppt_x-.2"/>
                                          </p:val>
                                        </p:tav>
                                        <p:tav tm="100000">
                                          <p:val>
                                            <p:strVal val="#ppt_x"/>
                                          </p:val>
                                        </p:tav>
                                      </p:tavLst>
                                    </p:anim>
                                    <p:anim calcmode="lin" valueType="num">
                                      <p:cBhvr>
                                        <p:cTn id="20" dur="1000" fill="hold"/>
                                        <p:tgtEl>
                                          <p:spTgt spid="3687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687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box(in)">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36879"/>
                                        </p:tgtEl>
                                        <p:attrNameLst>
                                          <p:attrName>style.visibility</p:attrName>
                                        </p:attrNameLst>
                                      </p:cBhvr>
                                      <p:to>
                                        <p:strVal val="visible"/>
                                      </p:to>
                                    </p:set>
                                    <p:animEffect transition="in" filter="box(in)">
                                      <p:cBhvr>
                                        <p:cTn id="31" dur="1000"/>
                                        <p:tgtEl>
                                          <p:spTgt spid="3687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6880"/>
                                        </p:tgtEl>
                                        <p:attrNameLst>
                                          <p:attrName>style.visibility</p:attrName>
                                        </p:attrNameLst>
                                      </p:cBhvr>
                                      <p:to>
                                        <p:strVal val="visible"/>
                                      </p:to>
                                    </p:set>
                                    <p:animEffect transition="in" filter="dissolve">
                                      <p:cBhvr>
                                        <p:cTn id="36" dur="500"/>
                                        <p:tgtEl>
                                          <p:spTgt spid="368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2" grpId="0"/>
      <p:bldP spid="36874" grpId="0"/>
      <p:bldP spid="36875" grpId="0"/>
      <p:bldP spid="36879" grpId="0"/>
      <p:bldP spid="3688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381000" y="2887663"/>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6175" indent="-114617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i="1">
                <a:latin typeface="Verdana" pitchFamily="34" charset="0"/>
              </a:rPr>
              <a:t>Check </a:t>
            </a:r>
            <a:r>
              <a:rPr lang="en-US" altLang="en-US" sz="2400">
                <a:latin typeface="Verdana" pitchFamily="34" charset="0"/>
              </a:rPr>
              <a:t>Graph the system.</a:t>
            </a:r>
            <a:endParaRPr lang="en-US" altLang="en-US" sz="2400" b="1" i="1">
              <a:latin typeface="Verdana" pitchFamily="34" charset="0"/>
            </a:endParaRPr>
          </a:p>
        </p:txBody>
      </p:sp>
      <p:sp>
        <p:nvSpPr>
          <p:cNvPr id="37893" name="Text Box 5"/>
          <p:cNvSpPr txBox="1">
            <a:spLocks noChangeArrowheads="1"/>
          </p:cNvSpPr>
          <p:nvPr/>
        </p:nvSpPr>
        <p:spPr bwMode="auto">
          <a:xfrm>
            <a:off x="1508125" y="4419600"/>
            <a:ext cx="3597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are parallel.</a:t>
            </a:r>
          </a:p>
        </p:txBody>
      </p:sp>
      <p:pic>
        <p:nvPicPr>
          <p:cNvPr id="37899" name="Picture 11"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514600"/>
            <a:ext cx="40005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900" name="Text Box 12"/>
          <p:cNvSpPr txBox="1">
            <a:spLocks noChangeArrowheads="1"/>
          </p:cNvSpPr>
          <p:nvPr/>
        </p:nvSpPr>
        <p:spPr bwMode="auto">
          <a:xfrm>
            <a:off x="5410200" y="3824288"/>
            <a:ext cx="1403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i="1">
                <a:solidFill>
                  <a:srgbClr val="FF0000"/>
                </a:solidFill>
              </a:rPr>
              <a:t>y</a:t>
            </a:r>
            <a:r>
              <a:rPr lang="en-US" altLang="en-US" b="1">
                <a:solidFill>
                  <a:srgbClr val="FF0000"/>
                </a:solidFill>
              </a:rPr>
              <a:t> = </a:t>
            </a:r>
            <a:r>
              <a:rPr lang="en-US" altLang="en-US" b="1">
                <a:solidFill>
                  <a:srgbClr val="FF0000"/>
                </a:solidFill>
                <a:cs typeface="Arial" charset="0"/>
              </a:rPr>
              <a:t>– 2</a:t>
            </a:r>
            <a:r>
              <a:rPr lang="en-US" altLang="en-US" b="1" i="1">
                <a:solidFill>
                  <a:srgbClr val="FF0000"/>
                </a:solidFill>
              </a:rPr>
              <a:t>x</a:t>
            </a:r>
            <a:r>
              <a:rPr lang="en-US" altLang="en-US" b="1">
                <a:solidFill>
                  <a:srgbClr val="FF0000"/>
                </a:solidFill>
              </a:rPr>
              <a:t> + 1</a:t>
            </a:r>
            <a:endParaRPr lang="en-US" altLang="en-US" b="1" i="1">
              <a:solidFill>
                <a:srgbClr val="FF0000"/>
              </a:solidFill>
            </a:endParaRPr>
          </a:p>
        </p:txBody>
      </p:sp>
      <p:sp>
        <p:nvSpPr>
          <p:cNvPr id="37901" name="Text Box 13"/>
          <p:cNvSpPr txBox="1">
            <a:spLocks noChangeArrowheads="1"/>
          </p:cNvSpPr>
          <p:nvPr/>
        </p:nvSpPr>
        <p:spPr bwMode="auto">
          <a:xfrm>
            <a:off x="7391400" y="3276600"/>
            <a:ext cx="1339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i="1">
                <a:solidFill>
                  <a:srgbClr val="3333FF"/>
                </a:solidFill>
              </a:rPr>
              <a:t>y</a:t>
            </a:r>
            <a:r>
              <a:rPr lang="en-US" altLang="en-US" b="1">
                <a:solidFill>
                  <a:srgbClr val="3333FF"/>
                </a:solidFill>
              </a:rPr>
              <a:t> = </a:t>
            </a:r>
            <a:r>
              <a:rPr lang="en-US" altLang="en-US" b="1">
                <a:solidFill>
                  <a:srgbClr val="3333FF"/>
                </a:solidFill>
                <a:cs typeface="Arial" charset="0"/>
              </a:rPr>
              <a:t>–2</a:t>
            </a:r>
            <a:r>
              <a:rPr lang="en-US" altLang="en-US" b="1" i="1">
                <a:solidFill>
                  <a:srgbClr val="3333FF"/>
                </a:solidFill>
              </a:rPr>
              <a:t>x</a:t>
            </a:r>
            <a:r>
              <a:rPr lang="en-US" altLang="en-US" b="1">
                <a:solidFill>
                  <a:srgbClr val="3333FF"/>
                </a:solidFill>
              </a:rPr>
              <a:t> + 5</a:t>
            </a:r>
            <a:endParaRPr lang="en-US" altLang="en-US" b="1" i="1">
              <a:solidFill>
                <a:srgbClr val="3333FF"/>
              </a:solidFill>
            </a:endParaRPr>
          </a:p>
        </p:txBody>
      </p:sp>
      <p:sp>
        <p:nvSpPr>
          <p:cNvPr id="12295" name="Text Box 1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 Continued</a:t>
            </a:r>
            <a:endParaRPr lang="en-US" altLang="en-US" sz="2600">
              <a:solidFill>
                <a:schemeClr val="accent2"/>
              </a:solidFill>
              <a:latin typeface="Arial MT Bl" charset="0"/>
            </a:endParaRPr>
          </a:p>
        </p:txBody>
      </p:sp>
      <p:grpSp>
        <p:nvGrpSpPr>
          <p:cNvPr id="12296" name="Group 20"/>
          <p:cNvGrpSpPr>
            <a:grpSpLocks/>
          </p:cNvGrpSpPr>
          <p:nvPr/>
        </p:nvGrpSpPr>
        <p:grpSpPr bwMode="auto">
          <a:xfrm>
            <a:off x="669925" y="1752600"/>
            <a:ext cx="7277100" cy="914400"/>
            <a:chOff x="422" y="1104"/>
            <a:chExt cx="4584" cy="576"/>
          </a:xfrm>
        </p:grpSpPr>
        <p:sp>
          <p:nvSpPr>
            <p:cNvPr id="12297" name="Text Box 21"/>
            <p:cNvSpPr txBox="1">
              <a:spLocks noChangeArrowheads="1"/>
            </p:cNvSpPr>
            <p:nvPr/>
          </p:nvSpPr>
          <p:spPr bwMode="auto">
            <a:xfrm>
              <a:off x="422" y="1220"/>
              <a:ext cx="4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grpSp>
          <p:nvGrpSpPr>
            <p:cNvPr id="12298" name="Group 22"/>
            <p:cNvGrpSpPr>
              <a:grpSpLocks/>
            </p:cNvGrpSpPr>
            <p:nvPr/>
          </p:nvGrpSpPr>
          <p:grpSpPr bwMode="auto">
            <a:xfrm>
              <a:off x="1632" y="1104"/>
              <a:ext cx="1593" cy="576"/>
              <a:chOff x="1104" y="1104"/>
              <a:chExt cx="1593" cy="576"/>
            </a:xfrm>
          </p:grpSpPr>
          <p:sp>
            <p:nvSpPr>
              <p:cNvPr id="12299" name="AutoShape 23"/>
              <p:cNvSpPr>
                <a:spLocks/>
              </p:cNvSpPr>
              <p:nvPr/>
            </p:nvSpPr>
            <p:spPr bwMode="auto">
              <a:xfrm>
                <a:off x="110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2300" name="Text Box 24"/>
              <p:cNvSpPr txBox="1">
                <a:spLocks noChangeArrowheads="1"/>
              </p:cNvSpPr>
              <p:nvPr/>
            </p:nvSpPr>
            <p:spPr bwMode="auto">
              <a:xfrm>
                <a:off x="1253" y="1104"/>
                <a:ext cx="14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+ 5</a:t>
                </a:r>
                <a:r>
                  <a:rPr lang="en-US" altLang="en-US" sz="2400" b="1" i="1">
                    <a:latin typeface="Verdana" pitchFamily="34" charset="0"/>
                  </a:rPr>
                  <a:t> </a:t>
                </a:r>
              </a:p>
            </p:txBody>
          </p:sp>
          <p:sp>
            <p:nvSpPr>
              <p:cNvPr id="12301" name="Rectangle 25"/>
              <p:cNvSpPr>
                <a:spLocks noChangeArrowheads="1"/>
              </p:cNvSpPr>
              <p:nvPr/>
            </p:nvSpPr>
            <p:spPr bwMode="auto">
              <a:xfrm>
                <a:off x="1200"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1</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7892"/>
                                        </p:tgtEl>
                                        <p:attrNameLst>
                                          <p:attrName>style.visibility</p:attrName>
                                        </p:attrNameLst>
                                      </p:cBhvr>
                                      <p:to>
                                        <p:strVal val="visible"/>
                                      </p:to>
                                    </p:set>
                                    <p:anim calcmode="lin" valueType="num">
                                      <p:cBhvr>
                                        <p:cTn id="7" dur="1000" fill="hold"/>
                                        <p:tgtEl>
                                          <p:spTgt spid="37892"/>
                                        </p:tgtEl>
                                        <p:attrNameLst>
                                          <p:attrName>ppt_x</p:attrName>
                                        </p:attrNameLst>
                                      </p:cBhvr>
                                      <p:tavLst>
                                        <p:tav tm="0">
                                          <p:val>
                                            <p:strVal val="#ppt_x-.2"/>
                                          </p:val>
                                        </p:tav>
                                        <p:tav tm="100000">
                                          <p:val>
                                            <p:strVal val="#ppt_x"/>
                                          </p:val>
                                        </p:tav>
                                      </p:tavLst>
                                    </p:anim>
                                    <p:anim calcmode="lin" valueType="num">
                                      <p:cBhvr>
                                        <p:cTn id="8" dur="1000" fill="hold"/>
                                        <p:tgtEl>
                                          <p:spTgt spid="3789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789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iterate type="lt">
                                    <p:tmPct val="5000"/>
                                  </p:iterate>
                                  <p:childTnLst>
                                    <p:set>
                                      <p:cBhvr>
                                        <p:cTn id="13" dur="1" fill="hold">
                                          <p:stCondLst>
                                            <p:cond delay="0"/>
                                          </p:stCondLst>
                                        </p:cTn>
                                        <p:tgtEl>
                                          <p:spTgt spid="37899"/>
                                        </p:tgtEl>
                                        <p:attrNameLst>
                                          <p:attrName>style.visibility</p:attrName>
                                        </p:attrNameLst>
                                      </p:cBhvr>
                                      <p:to>
                                        <p:strVal val="visible"/>
                                      </p:to>
                                    </p:set>
                                    <p:anim calcmode="lin" valueType="num">
                                      <p:cBhvr>
                                        <p:cTn id="14" dur="1000" fill="hold"/>
                                        <p:tgtEl>
                                          <p:spTgt spid="37899"/>
                                        </p:tgtEl>
                                        <p:attrNameLst>
                                          <p:attrName>ppt_w</p:attrName>
                                        </p:attrNameLst>
                                      </p:cBhvr>
                                      <p:tavLst>
                                        <p:tav tm="0">
                                          <p:val>
                                            <p:fltVal val="0"/>
                                          </p:val>
                                        </p:tav>
                                        <p:tav tm="100000">
                                          <p:val>
                                            <p:strVal val="#ppt_w"/>
                                          </p:val>
                                        </p:tav>
                                      </p:tavLst>
                                    </p:anim>
                                    <p:anim calcmode="lin" valueType="num">
                                      <p:cBhvr>
                                        <p:cTn id="15" dur="1000" fill="hold"/>
                                        <p:tgtEl>
                                          <p:spTgt spid="37899"/>
                                        </p:tgtEl>
                                        <p:attrNameLst>
                                          <p:attrName>ppt_h</p:attrName>
                                        </p:attrNameLst>
                                      </p:cBhvr>
                                      <p:tavLst>
                                        <p:tav tm="0">
                                          <p:val>
                                            <p:fltVal val="0"/>
                                          </p:val>
                                        </p:tav>
                                        <p:tav tm="100000">
                                          <p:val>
                                            <p:strVal val="#ppt_h"/>
                                          </p:val>
                                        </p:tav>
                                      </p:tavLst>
                                    </p:anim>
                                    <p:anim calcmode="lin" valueType="num">
                                      <p:cBhvr>
                                        <p:cTn id="16" dur="1000" fill="hold"/>
                                        <p:tgtEl>
                                          <p:spTgt spid="37899"/>
                                        </p:tgtEl>
                                        <p:attrNameLst>
                                          <p:attrName>style.rotation</p:attrName>
                                        </p:attrNameLst>
                                      </p:cBhvr>
                                      <p:tavLst>
                                        <p:tav tm="0">
                                          <p:val>
                                            <p:fltVal val="90"/>
                                          </p:val>
                                        </p:tav>
                                        <p:tav tm="100000">
                                          <p:val>
                                            <p:fltVal val="0"/>
                                          </p:val>
                                        </p:tav>
                                      </p:tavLst>
                                    </p:anim>
                                    <p:animEffect transition="in" filter="fade">
                                      <p:cBhvr>
                                        <p:cTn id="17" dur="1000"/>
                                        <p:tgtEl>
                                          <p:spTgt spid="3789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7900"/>
                                        </p:tgtEl>
                                        <p:attrNameLst>
                                          <p:attrName>style.visibility</p:attrName>
                                        </p:attrNameLst>
                                      </p:cBhvr>
                                      <p:to>
                                        <p:strVal val="visible"/>
                                      </p:to>
                                    </p:set>
                                    <p:animEffect transition="in" filter="dissolve">
                                      <p:cBhvr>
                                        <p:cTn id="22" dur="500"/>
                                        <p:tgtEl>
                                          <p:spTgt spid="3790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7901"/>
                                        </p:tgtEl>
                                        <p:attrNameLst>
                                          <p:attrName>style.visibility</p:attrName>
                                        </p:attrNameLst>
                                      </p:cBhvr>
                                      <p:to>
                                        <p:strVal val="visible"/>
                                      </p:to>
                                    </p:set>
                                    <p:animEffect transition="in" filter="dissolve">
                                      <p:cBhvr>
                                        <p:cTn id="27" dur="500"/>
                                        <p:tgtEl>
                                          <p:spTgt spid="3790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7893"/>
                                        </p:tgtEl>
                                        <p:attrNameLst>
                                          <p:attrName>style.visibility</p:attrName>
                                        </p:attrNameLst>
                                      </p:cBhvr>
                                      <p:to>
                                        <p:strVal val="visible"/>
                                      </p:to>
                                    </p:set>
                                    <p:animEffect transition="in" filter="dissolve">
                                      <p:cBhvr>
                                        <p:cTn id="32" dur="500"/>
                                        <p:tgtEl>
                                          <p:spTgt spid="378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p:bldP spid="37900" grpId="0"/>
      <p:bldP spid="3790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838200" y="1524000"/>
            <a:ext cx="7292975"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latin typeface="Verdana" pitchFamily="34" charset="0"/>
              </a:rPr>
              <a:t>If two linear equations in a system have the same graph, the graphs are coincident lines, or the same line. There are infinitely many solutions of the system because every point on the line represents a solution of both equations.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26"/>
          <p:cNvGrpSpPr>
            <a:grpSpLocks/>
          </p:cNvGrpSpPr>
          <p:nvPr/>
        </p:nvGrpSpPr>
        <p:grpSpPr bwMode="auto">
          <a:xfrm>
            <a:off x="457200" y="1676400"/>
            <a:ext cx="7408863" cy="1050925"/>
            <a:chOff x="288" y="1056"/>
            <a:chExt cx="4667" cy="662"/>
          </a:xfrm>
        </p:grpSpPr>
        <p:sp>
          <p:nvSpPr>
            <p:cNvPr id="14349" name="Text Box 4"/>
            <p:cNvSpPr txBox="1">
              <a:spLocks noChangeArrowheads="1"/>
            </p:cNvSpPr>
            <p:nvPr/>
          </p:nvSpPr>
          <p:spPr bwMode="auto">
            <a:xfrm>
              <a:off x="288" y="1200"/>
              <a:ext cx="466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infinitely </a:t>
              </a:r>
            </a:p>
            <a:p>
              <a:pPr eaLnBrk="1" hangingPunct="1"/>
              <a:r>
                <a:rPr lang="en-US" altLang="en-US" sz="2400" b="1">
                  <a:latin typeface="Verdana" pitchFamily="34" charset="0"/>
                </a:rPr>
                <a:t>                                           many solutions.</a:t>
              </a:r>
            </a:p>
          </p:txBody>
        </p:sp>
        <p:grpSp>
          <p:nvGrpSpPr>
            <p:cNvPr id="14350" name="Group 25"/>
            <p:cNvGrpSpPr>
              <a:grpSpLocks/>
            </p:cNvGrpSpPr>
            <p:nvPr/>
          </p:nvGrpSpPr>
          <p:grpSpPr bwMode="auto">
            <a:xfrm>
              <a:off x="1488" y="1056"/>
              <a:ext cx="1677" cy="597"/>
              <a:chOff x="1104" y="987"/>
              <a:chExt cx="1677" cy="597"/>
            </a:xfrm>
          </p:grpSpPr>
          <p:sp>
            <p:nvSpPr>
              <p:cNvPr id="14351" name="AutoShape 5"/>
              <p:cNvSpPr>
                <a:spLocks/>
              </p:cNvSpPr>
              <p:nvPr/>
            </p:nvSpPr>
            <p:spPr bwMode="auto">
              <a:xfrm>
                <a:off x="1104" y="100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4352" name="Text Box 6"/>
              <p:cNvSpPr txBox="1">
                <a:spLocks noChangeArrowheads="1"/>
              </p:cNvSpPr>
              <p:nvPr/>
            </p:nvSpPr>
            <p:spPr bwMode="auto">
              <a:xfrm>
                <a:off x="1253" y="987"/>
                <a:ext cx="130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3</a:t>
                </a:r>
                <a:r>
                  <a:rPr lang="en-US" altLang="en-US" sz="2400" b="1" i="1">
                    <a:latin typeface="Verdana" pitchFamily="34" charset="0"/>
                  </a:rPr>
                  <a:t>x </a:t>
                </a:r>
                <a:r>
                  <a:rPr lang="en-US" altLang="en-US" sz="2400" b="1">
                    <a:latin typeface="Verdana" pitchFamily="34" charset="0"/>
                  </a:rPr>
                  <a:t>+ 2</a:t>
                </a:r>
                <a:r>
                  <a:rPr lang="en-US" altLang="en-US" sz="2400" b="1" i="1">
                    <a:latin typeface="Verdana" pitchFamily="34" charset="0"/>
                  </a:rPr>
                  <a:t> </a:t>
                </a:r>
              </a:p>
            </p:txBody>
          </p:sp>
          <p:sp>
            <p:nvSpPr>
              <p:cNvPr id="14353" name="Rectangle 7"/>
              <p:cNvSpPr>
                <a:spLocks noChangeArrowheads="1"/>
              </p:cNvSpPr>
              <p:nvPr/>
            </p:nvSpPr>
            <p:spPr bwMode="auto">
              <a:xfrm>
                <a:off x="1200" y="1296"/>
                <a:ext cx="15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3</a:t>
                </a:r>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2</a:t>
                </a:r>
                <a:r>
                  <a:rPr lang="en-US" altLang="en-US" sz="2400" b="1" i="1">
                    <a:latin typeface="Verdana" pitchFamily="34" charset="0"/>
                  </a:rPr>
                  <a:t>= </a:t>
                </a:r>
                <a:r>
                  <a:rPr lang="en-US" altLang="en-US" sz="2400" b="1">
                    <a:latin typeface="Verdana" pitchFamily="34" charset="0"/>
                  </a:rPr>
                  <a:t>0</a:t>
                </a:r>
              </a:p>
            </p:txBody>
          </p:sp>
        </p:grpSp>
      </p:grpSp>
      <p:sp>
        <p:nvSpPr>
          <p:cNvPr id="14339" name="Text Box 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2A: Systems with Infinitely Many Solutions</a:t>
            </a:r>
            <a:endParaRPr lang="en-US" altLang="en-US" sz="2600">
              <a:solidFill>
                <a:schemeClr val="accent2"/>
              </a:solidFill>
              <a:latin typeface="Arial MT Bl" charset="0"/>
            </a:endParaRPr>
          </a:p>
        </p:txBody>
      </p:sp>
      <p:sp>
        <p:nvSpPr>
          <p:cNvPr id="39946" name="Text Box 10"/>
          <p:cNvSpPr txBox="1">
            <a:spLocks noChangeArrowheads="1"/>
          </p:cNvSpPr>
          <p:nvPr/>
        </p:nvSpPr>
        <p:spPr bwMode="auto">
          <a:xfrm>
            <a:off x="533400" y="2819400"/>
            <a:ext cx="782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Method 1 Compare slopes and y-intercepts.</a:t>
            </a:r>
          </a:p>
        </p:txBody>
      </p:sp>
      <p:grpSp>
        <p:nvGrpSpPr>
          <p:cNvPr id="4" name="Group 23"/>
          <p:cNvGrpSpPr>
            <a:grpSpLocks/>
          </p:cNvGrpSpPr>
          <p:nvPr/>
        </p:nvGrpSpPr>
        <p:grpSpPr bwMode="auto">
          <a:xfrm>
            <a:off x="685800" y="3505200"/>
            <a:ext cx="4114800" cy="457200"/>
            <a:chOff x="432" y="2208"/>
            <a:chExt cx="2592" cy="288"/>
          </a:xfrm>
        </p:grpSpPr>
        <p:sp>
          <p:nvSpPr>
            <p:cNvPr id="14347" name="Text Box 11"/>
            <p:cNvSpPr txBox="1">
              <a:spLocks noChangeArrowheads="1"/>
            </p:cNvSpPr>
            <p:nvPr/>
          </p:nvSpPr>
          <p:spPr bwMode="auto">
            <a:xfrm>
              <a:off x="432" y="2208"/>
              <a:ext cx="25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3</a:t>
              </a:r>
              <a:r>
                <a:rPr lang="en-US" altLang="en-US" sz="2400" i="1">
                  <a:latin typeface="Verdana" pitchFamily="34" charset="0"/>
                </a:rPr>
                <a:t>x </a:t>
              </a:r>
              <a:r>
                <a:rPr lang="en-US" altLang="en-US" sz="2400">
                  <a:latin typeface="Verdana" pitchFamily="34" charset="0"/>
                </a:rPr>
                <a:t>+ 2    </a:t>
              </a:r>
              <a:r>
                <a:rPr lang="en-US" altLang="en-US" sz="2400" i="1">
                  <a:latin typeface="Verdana" pitchFamily="34" charset="0"/>
                </a:rPr>
                <a:t>y = </a:t>
              </a:r>
              <a:r>
                <a:rPr lang="en-US" altLang="en-US" sz="2400">
                  <a:solidFill>
                    <a:srgbClr val="FF0000"/>
                  </a:solidFill>
                  <a:latin typeface="Verdana" pitchFamily="34" charset="0"/>
                </a:rPr>
                <a:t>3</a:t>
              </a:r>
              <a:r>
                <a:rPr lang="en-US" altLang="en-US" sz="2400" i="1">
                  <a:latin typeface="Verdana" pitchFamily="34" charset="0"/>
                </a:rPr>
                <a:t>x </a:t>
              </a:r>
              <a:r>
                <a:rPr lang="en-US" altLang="en-US" sz="2400" i="1">
                  <a:solidFill>
                    <a:srgbClr val="3333FF"/>
                  </a:solidFill>
                  <a:latin typeface="Verdana" pitchFamily="34" charset="0"/>
                </a:rPr>
                <a:t>+ </a:t>
              </a:r>
              <a:r>
                <a:rPr lang="en-US" altLang="en-US" sz="2400">
                  <a:solidFill>
                    <a:srgbClr val="3333FF"/>
                  </a:solidFill>
                  <a:latin typeface="Verdana" pitchFamily="34" charset="0"/>
                </a:rPr>
                <a:t>2</a:t>
              </a:r>
              <a:r>
                <a:rPr lang="en-US" altLang="en-US" sz="2400" i="1">
                  <a:latin typeface="Verdana" pitchFamily="34" charset="0"/>
                </a:rPr>
                <a:t> </a:t>
              </a:r>
            </a:p>
          </p:txBody>
        </p:sp>
        <p:sp>
          <p:nvSpPr>
            <p:cNvPr id="14348" name="Line 14"/>
            <p:cNvSpPr>
              <a:spLocks noChangeShapeType="1"/>
            </p:cNvSpPr>
            <p:nvPr/>
          </p:nvSpPr>
          <p:spPr bwMode="auto">
            <a:xfrm>
              <a:off x="1584" y="2370"/>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9951" name="Text Box 15"/>
          <p:cNvSpPr txBox="1">
            <a:spLocks noChangeArrowheads="1"/>
          </p:cNvSpPr>
          <p:nvPr/>
        </p:nvSpPr>
        <p:spPr bwMode="auto">
          <a:xfrm>
            <a:off x="4724400" y="3429000"/>
            <a:ext cx="4419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 The lines have the same slope and the same y-intercept.</a:t>
            </a:r>
          </a:p>
        </p:txBody>
      </p:sp>
      <p:grpSp>
        <p:nvGrpSpPr>
          <p:cNvPr id="5" name="Group 19"/>
          <p:cNvGrpSpPr>
            <a:grpSpLocks/>
          </p:cNvGrpSpPr>
          <p:nvPr/>
        </p:nvGrpSpPr>
        <p:grpSpPr bwMode="auto">
          <a:xfrm>
            <a:off x="76200" y="4038600"/>
            <a:ext cx="4575175" cy="457200"/>
            <a:chOff x="432" y="2544"/>
            <a:chExt cx="2882" cy="288"/>
          </a:xfrm>
        </p:grpSpPr>
        <p:sp>
          <p:nvSpPr>
            <p:cNvPr id="14345" name="Rectangle 16"/>
            <p:cNvSpPr>
              <a:spLocks noChangeArrowheads="1"/>
            </p:cNvSpPr>
            <p:nvPr/>
          </p:nvSpPr>
          <p:spPr bwMode="auto">
            <a:xfrm>
              <a:off x="432" y="2544"/>
              <a:ext cx="288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3</a:t>
              </a:r>
              <a:r>
                <a:rPr lang="en-US" altLang="en-US" sz="2400" i="1">
                  <a:latin typeface="Verdana" pitchFamily="34" charset="0"/>
                </a:rPr>
                <a:t>x </a:t>
              </a:r>
              <a:r>
                <a:rPr lang="en-US" altLang="en-US" sz="2400">
                  <a:latin typeface="Verdana" pitchFamily="34" charset="0"/>
                </a:rPr>
                <a:t>–</a:t>
              </a:r>
              <a:r>
                <a:rPr lang="en-US" altLang="en-US" sz="2400" i="1">
                  <a:latin typeface="Verdana" pitchFamily="34" charset="0"/>
                </a:rPr>
                <a:t> y + </a:t>
              </a:r>
              <a:r>
                <a:rPr lang="en-US" altLang="en-US" sz="2400">
                  <a:latin typeface="Verdana" pitchFamily="34" charset="0"/>
                </a:rPr>
                <a:t>2</a:t>
              </a:r>
              <a:r>
                <a:rPr lang="en-US" altLang="en-US" sz="2400" i="1">
                  <a:latin typeface="Verdana" pitchFamily="34" charset="0"/>
                </a:rPr>
                <a:t>= </a:t>
              </a:r>
              <a:r>
                <a:rPr lang="en-US" altLang="en-US" sz="2400">
                  <a:latin typeface="Verdana" pitchFamily="34" charset="0"/>
                </a:rPr>
                <a:t>0     </a:t>
              </a:r>
              <a:r>
                <a:rPr lang="en-US" altLang="en-US" sz="2400" i="1">
                  <a:latin typeface="Verdana" pitchFamily="34" charset="0"/>
                </a:rPr>
                <a:t>y = </a:t>
              </a:r>
              <a:r>
                <a:rPr lang="en-US" altLang="en-US" sz="2400">
                  <a:solidFill>
                    <a:srgbClr val="FF0000"/>
                  </a:solidFill>
                  <a:latin typeface="Verdana" pitchFamily="34" charset="0"/>
                </a:rPr>
                <a:t>3</a:t>
              </a:r>
              <a:r>
                <a:rPr lang="en-US" altLang="en-US" sz="2400" i="1">
                  <a:latin typeface="Verdana" pitchFamily="34" charset="0"/>
                </a:rPr>
                <a:t>x </a:t>
              </a:r>
              <a:r>
                <a:rPr lang="en-US" altLang="en-US" sz="2400" i="1">
                  <a:solidFill>
                    <a:srgbClr val="3333FF"/>
                  </a:solidFill>
                  <a:latin typeface="Verdana" pitchFamily="34" charset="0"/>
                </a:rPr>
                <a:t>+ </a:t>
              </a:r>
              <a:r>
                <a:rPr lang="en-US" altLang="en-US" sz="2400">
                  <a:solidFill>
                    <a:srgbClr val="3333FF"/>
                  </a:solidFill>
                  <a:latin typeface="Verdana" pitchFamily="34" charset="0"/>
                </a:rPr>
                <a:t>2</a:t>
              </a:r>
            </a:p>
          </p:txBody>
        </p:sp>
        <p:sp>
          <p:nvSpPr>
            <p:cNvPr id="14346" name="Line 18"/>
            <p:cNvSpPr>
              <a:spLocks noChangeShapeType="1"/>
            </p:cNvSpPr>
            <p:nvPr/>
          </p:nvSpPr>
          <p:spPr bwMode="auto">
            <a:xfrm>
              <a:off x="1968" y="2715"/>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9956" name="Text Box 20"/>
          <p:cNvSpPr txBox="1">
            <a:spLocks noChangeArrowheads="1"/>
          </p:cNvSpPr>
          <p:nvPr/>
        </p:nvSpPr>
        <p:spPr bwMode="auto">
          <a:xfrm>
            <a:off x="1028700" y="5038725"/>
            <a:ext cx="72929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If this system were graphed, the graphs would be the same line. There are infinitely many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9946"/>
                                        </p:tgtEl>
                                        <p:attrNameLst>
                                          <p:attrName>style.visibility</p:attrName>
                                        </p:attrNameLst>
                                      </p:cBhvr>
                                      <p:to>
                                        <p:strVal val="visible"/>
                                      </p:to>
                                    </p:set>
                                    <p:anim calcmode="lin" valueType="num">
                                      <p:cBhvr>
                                        <p:cTn id="7" dur="1000" fill="hold"/>
                                        <p:tgtEl>
                                          <p:spTgt spid="39946"/>
                                        </p:tgtEl>
                                        <p:attrNameLst>
                                          <p:attrName>ppt_w</p:attrName>
                                        </p:attrNameLst>
                                      </p:cBhvr>
                                      <p:tavLst>
                                        <p:tav tm="0">
                                          <p:val>
                                            <p:strVal val="#ppt_w*0.70"/>
                                          </p:val>
                                        </p:tav>
                                        <p:tav tm="100000">
                                          <p:val>
                                            <p:strVal val="#ppt_w"/>
                                          </p:val>
                                        </p:tav>
                                      </p:tavLst>
                                    </p:anim>
                                    <p:anim calcmode="lin" valueType="num">
                                      <p:cBhvr>
                                        <p:cTn id="8" dur="1000" fill="hold"/>
                                        <p:tgtEl>
                                          <p:spTgt spid="39946"/>
                                        </p:tgtEl>
                                        <p:attrNameLst>
                                          <p:attrName>ppt_h</p:attrName>
                                        </p:attrNameLst>
                                      </p:cBhvr>
                                      <p:tavLst>
                                        <p:tav tm="0">
                                          <p:val>
                                            <p:strVal val="#ppt_h"/>
                                          </p:val>
                                        </p:tav>
                                        <p:tav tm="100000">
                                          <p:val>
                                            <p:strVal val="#ppt_h"/>
                                          </p:val>
                                        </p:tav>
                                      </p:tavLst>
                                    </p:anim>
                                    <p:animEffect transition="in" filter="fade">
                                      <p:cBhvr>
                                        <p:cTn id="9" dur="1000"/>
                                        <p:tgtEl>
                                          <p:spTgt spid="399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39951">
                                            <p:txEl>
                                              <p:pRg st="0" end="0"/>
                                            </p:txEl>
                                          </p:spTgt>
                                        </p:tgtEl>
                                        <p:attrNameLst>
                                          <p:attrName>style.visibility</p:attrName>
                                        </p:attrNameLst>
                                      </p:cBhvr>
                                      <p:to>
                                        <p:strVal val="visible"/>
                                      </p:to>
                                    </p:set>
                                    <p:animEffect transition="in" filter="dissolve">
                                      <p:cBhvr>
                                        <p:cTn id="14" dur="500"/>
                                        <p:tgtEl>
                                          <p:spTgt spid="3995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1000"/>
                                        <p:tgtEl>
                                          <p:spTgt spid="5"/>
                                        </p:tgtEl>
                                      </p:cBhvr>
                                    </p:animEffect>
                                  </p:childTnLst>
                                </p:cTn>
                              </p:par>
                              <p:par>
                                <p:cTn id="20" presetID="22" presetClass="entr" presetSubtype="8"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10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9956"/>
                                        </p:tgtEl>
                                        <p:attrNameLst>
                                          <p:attrName>style.visibility</p:attrName>
                                        </p:attrNameLst>
                                      </p:cBhvr>
                                      <p:to>
                                        <p:strVal val="visible"/>
                                      </p:to>
                                    </p:set>
                                    <p:animEffect transition="in" filter="dissolve">
                                      <p:cBhvr>
                                        <p:cTn id="27" dur="1000"/>
                                        <p:tgtEl>
                                          <p:spTgt spid="399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6" grpId="0"/>
      <p:bldP spid="3995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9" name="Text Box 9"/>
          <p:cNvSpPr txBox="1">
            <a:spLocks noChangeArrowheads="1"/>
          </p:cNvSpPr>
          <p:nvPr/>
        </p:nvSpPr>
        <p:spPr bwMode="auto">
          <a:xfrm>
            <a:off x="685800" y="2743200"/>
            <a:ext cx="7826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Method 2  </a:t>
            </a:r>
            <a:r>
              <a:rPr lang="en-US" altLang="en-US" sz="2400">
                <a:latin typeface="Verdana" pitchFamily="34" charset="0"/>
              </a:rPr>
              <a:t>Solve the system algebraically. Use the elimination method.</a:t>
            </a:r>
            <a:r>
              <a:rPr lang="en-US" altLang="en-US" sz="2400" b="1">
                <a:latin typeface="Verdana" pitchFamily="34" charset="0"/>
              </a:rPr>
              <a:t> </a:t>
            </a:r>
          </a:p>
        </p:txBody>
      </p:sp>
      <p:grpSp>
        <p:nvGrpSpPr>
          <p:cNvPr id="2" name="Group 23"/>
          <p:cNvGrpSpPr>
            <a:grpSpLocks/>
          </p:cNvGrpSpPr>
          <p:nvPr/>
        </p:nvGrpSpPr>
        <p:grpSpPr bwMode="auto">
          <a:xfrm>
            <a:off x="685800" y="3733800"/>
            <a:ext cx="4724400" cy="457200"/>
            <a:chOff x="432" y="2352"/>
            <a:chExt cx="2976" cy="288"/>
          </a:xfrm>
        </p:grpSpPr>
        <p:sp>
          <p:nvSpPr>
            <p:cNvPr id="15382" name="Text Box 11"/>
            <p:cNvSpPr txBox="1">
              <a:spLocks noChangeArrowheads="1"/>
            </p:cNvSpPr>
            <p:nvPr/>
          </p:nvSpPr>
          <p:spPr bwMode="auto">
            <a:xfrm>
              <a:off x="432" y="2352"/>
              <a:ext cx="29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3</a:t>
              </a:r>
              <a:r>
                <a:rPr lang="en-US" altLang="en-US" sz="2400" i="1">
                  <a:latin typeface="Verdana" pitchFamily="34" charset="0"/>
                </a:rPr>
                <a:t>x </a:t>
              </a:r>
              <a:r>
                <a:rPr lang="en-US" altLang="en-US" sz="2400">
                  <a:latin typeface="Verdana" pitchFamily="34" charset="0"/>
                </a:rPr>
                <a:t>+ 2       </a:t>
              </a:r>
              <a:r>
                <a:rPr lang="en-US" altLang="en-US" sz="2400" i="1">
                  <a:latin typeface="Verdana" pitchFamily="34" charset="0"/>
                </a:rPr>
                <a:t>y − </a:t>
              </a:r>
              <a:r>
                <a:rPr lang="en-US" altLang="en-US" sz="2400">
                  <a:latin typeface="Verdana" pitchFamily="34" charset="0"/>
                </a:rPr>
                <a:t>3</a:t>
              </a:r>
              <a:r>
                <a:rPr lang="en-US" altLang="en-US" sz="2400" i="1">
                  <a:latin typeface="Verdana" pitchFamily="34" charset="0"/>
                </a:rPr>
                <a:t>x =   </a:t>
              </a:r>
              <a:r>
                <a:rPr lang="en-US" altLang="en-US" sz="2400">
                  <a:latin typeface="Verdana" pitchFamily="34" charset="0"/>
                </a:rPr>
                <a:t>2</a:t>
              </a:r>
              <a:r>
                <a:rPr lang="en-US" altLang="en-US" sz="2400" i="1">
                  <a:latin typeface="Verdana" pitchFamily="34" charset="0"/>
                </a:rPr>
                <a:t> </a:t>
              </a:r>
            </a:p>
          </p:txBody>
        </p:sp>
        <p:sp>
          <p:nvSpPr>
            <p:cNvPr id="15383" name="Line 12"/>
            <p:cNvSpPr>
              <a:spLocks noChangeShapeType="1"/>
            </p:cNvSpPr>
            <p:nvPr/>
          </p:nvSpPr>
          <p:spPr bwMode="auto">
            <a:xfrm>
              <a:off x="1627" y="2514"/>
              <a:ext cx="203" cy="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28"/>
          <p:cNvGrpSpPr>
            <a:grpSpLocks/>
          </p:cNvGrpSpPr>
          <p:nvPr/>
        </p:nvGrpSpPr>
        <p:grpSpPr bwMode="auto">
          <a:xfrm>
            <a:off x="0" y="4267200"/>
            <a:ext cx="5237163" cy="457200"/>
            <a:chOff x="48" y="2688"/>
            <a:chExt cx="3299" cy="288"/>
          </a:xfrm>
        </p:grpSpPr>
        <p:sp>
          <p:nvSpPr>
            <p:cNvPr id="15380" name="Rectangle 14"/>
            <p:cNvSpPr>
              <a:spLocks noChangeArrowheads="1"/>
            </p:cNvSpPr>
            <p:nvPr/>
          </p:nvSpPr>
          <p:spPr bwMode="auto">
            <a:xfrm>
              <a:off x="48" y="2688"/>
              <a:ext cx="32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 3</a:t>
              </a:r>
              <a:r>
                <a:rPr lang="en-US" altLang="en-US" sz="2400" i="1">
                  <a:latin typeface="Verdana" pitchFamily="34" charset="0"/>
                </a:rPr>
                <a:t>x − y + </a:t>
              </a:r>
              <a:r>
                <a:rPr lang="en-US" altLang="en-US" sz="2400">
                  <a:latin typeface="Verdana" pitchFamily="34" charset="0"/>
                </a:rPr>
                <a:t>2</a:t>
              </a:r>
              <a:r>
                <a:rPr lang="en-US" altLang="en-US" sz="2400" i="1">
                  <a:latin typeface="Verdana" pitchFamily="34" charset="0"/>
                </a:rPr>
                <a:t>= </a:t>
              </a:r>
              <a:r>
                <a:rPr lang="en-US" altLang="en-US" sz="2400">
                  <a:latin typeface="Verdana" pitchFamily="34" charset="0"/>
                </a:rPr>
                <a:t>0     −</a:t>
              </a:r>
              <a:r>
                <a:rPr lang="en-US" altLang="en-US" sz="2400" i="1">
                  <a:latin typeface="Verdana" pitchFamily="34" charset="0"/>
                </a:rPr>
                <a:t>y + </a:t>
              </a:r>
              <a:r>
                <a:rPr lang="en-US" altLang="en-US" sz="2400">
                  <a:latin typeface="Verdana" pitchFamily="34" charset="0"/>
                </a:rPr>
                <a:t>3</a:t>
              </a:r>
              <a:r>
                <a:rPr lang="en-US" altLang="en-US" sz="2400" i="1">
                  <a:latin typeface="Verdana" pitchFamily="34" charset="0"/>
                </a:rPr>
                <a:t>x = −</a:t>
              </a:r>
              <a:r>
                <a:rPr lang="en-US" altLang="en-US" sz="2400">
                  <a:latin typeface="Verdana" pitchFamily="34" charset="0"/>
                </a:rPr>
                <a:t>2</a:t>
              </a:r>
            </a:p>
          </p:txBody>
        </p:sp>
        <p:sp>
          <p:nvSpPr>
            <p:cNvPr id="15381" name="Line 15"/>
            <p:cNvSpPr>
              <a:spLocks noChangeShapeType="1"/>
            </p:cNvSpPr>
            <p:nvPr/>
          </p:nvSpPr>
          <p:spPr bwMode="auto">
            <a:xfrm>
              <a:off x="1659" y="2859"/>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0978" name="Text Box 18"/>
          <p:cNvSpPr txBox="1">
            <a:spLocks noChangeArrowheads="1"/>
          </p:cNvSpPr>
          <p:nvPr/>
        </p:nvSpPr>
        <p:spPr bwMode="auto">
          <a:xfrm>
            <a:off x="5486400" y="3657600"/>
            <a:ext cx="3657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equations to line up like terms.</a:t>
            </a:r>
          </a:p>
        </p:txBody>
      </p:sp>
      <p:sp>
        <p:nvSpPr>
          <p:cNvPr id="40979" name="Text Box 19"/>
          <p:cNvSpPr txBox="1">
            <a:spLocks noChangeArrowheads="1"/>
          </p:cNvSpPr>
          <p:nvPr/>
        </p:nvSpPr>
        <p:spPr bwMode="auto">
          <a:xfrm>
            <a:off x="5486400" y="4343400"/>
            <a:ext cx="310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Add the equations.</a:t>
            </a:r>
          </a:p>
        </p:txBody>
      </p:sp>
      <p:sp>
        <p:nvSpPr>
          <p:cNvPr id="40981" name="Text Box 21"/>
          <p:cNvSpPr txBox="1">
            <a:spLocks noChangeArrowheads="1"/>
          </p:cNvSpPr>
          <p:nvPr/>
        </p:nvSpPr>
        <p:spPr bwMode="auto">
          <a:xfrm>
            <a:off x="5486400" y="4816475"/>
            <a:ext cx="359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cs typeface="Arial" charset="0"/>
              </a:rPr>
              <a:t>True. The equation is an identity.</a:t>
            </a:r>
          </a:p>
        </p:txBody>
      </p:sp>
      <p:grpSp>
        <p:nvGrpSpPr>
          <p:cNvPr id="4" name="Group 24"/>
          <p:cNvGrpSpPr>
            <a:grpSpLocks/>
          </p:cNvGrpSpPr>
          <p:nvPr/>
        </p:nvGrpSpPr>
        <p:grpSpPr bwMode="auto">
          <a:xfrm>
            <a:off x="3033713" y="4572000"/>
            <a:ext cx="2333625" cy="609600"/>
            <a:chOff x="2016" y="2880"/>
            <a:chExt cx="1470" cy="384"/>
          </a:xfrm>
        </p:grpSpPr>
        <p:sp>
          <p:nvSpPr>
            <p:cNvPr id="15377" name="Line 17"/>
            <p:cNvSpPr>
              <a:spLocks noChangeShapeType="1"/>
            </p:cNvSpPr>
            <p:nvPr/>
          </p:nvSpPr>
          <p:spPr bwMode="auto">
            <a:xfrm>
              <a:off x="2016" y="2976"/>
              <a:ext cx="1296"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78" name="Text Box 20"/>
            <p:cNvSpPr txBox="1">
              <a:spLocks noChangeArrowheads="1"/>
            </p:cNvSpPr>
            <p:nvPr/>
          </p:nvSpPr>
          <p:spPr bwMode="auto">
            <a:xfrm>
              <a:off x="2597" y="2976"/>
              <a:ext cx="6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0 = 0</a:t>
              </a:r>
            </a:p>
          </p:txBody>
        </p:sp>
        <p:sp>
          <p:nvSpPr>
            <p:cNvPr id="15379" name="Text Box 22"/>
            <p:cNvSpPr txBox="1">
              <a:spLocks noChangeArrowheads="1"/>
            </p:cNvSpPr>
            <p:nvPr/>
          </p:nvSpPr>
          <p:spPr bwMode="auto">
            <a:xfrm>
              <a:off x="3102" y="2880"/>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3200">
                  <a:solidFill>
                    <a:srgbClr val="FF0000"/>
                  </a:solidFill>
                  <a:latin typeface="Verdana" pitchFamily="34" charset="0"/>
                  <a:sym typeface="Wingdings" pitchFamily="2" charset="2"/>
                </a:rPr>
                <a:t></a:t>
              </a:r>
              <a:endParaRPr lang="en-US" altLang="en-US"/>
            </a:p>
          </p:txBody>
        </p:sp>
      </p:grpSp>
      <p:sp>
        <p:nvSpPr>
          <p:cNvPr id="40985" name="Text Box 25"/>
          <p:cNvSpPr txBox="1">
            <a:spLocks noChangeArrowheads="1"/>
          </p:cNvSpPr>
          <p:nvPr/>
        </p:nvSpPr>
        <p:spPr bwMode="auto">
          <a:xfrm>
            <a:off x="685800" y="5562600"/>
            <a:ext cx="5627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There are infinitely many solutions.</a:t>
            </a:r>
          </a:p>
        </p:txBody>
      </p:sp>
      <p:sp>
        <p:nvSpPr>
          <p:cNvPr id="15370" name="Text Box 29"/>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2A Continued</a:t>
            </a:r>
            <a:endParaRPr lang="en-US" altLang="en-US" sz="2600">
              <a:solidFill>
                <a:schemeClr val="accent2"/>
              </a:solidFill>
              <a:latin typeface="Arial MT Bl" charset="0"/>
            </a:endParaRPr>
          </a:p>
        </p:txBody>
      </p:sp>
      <p:grpSp>
        <p:nvGrpSpPr>
          <p:cNvPr id="15371" name="Group 30"/>
          <p:cNvGrpSpPr>
            <a:grpSpLocks/>
          </p:cNvGrpSpPr>
          <p:nvPr/>
        </p:nvGrpSpPr>
        <p:grpSpPr bwMode="auto">
          <a:xfrm>
            <a:off x="457200" y="1524000"/>
            <a:ext cx="7408863" cy="1050925"/>
            <a:chOff x="288" y="1056"/>
            <a:chExt cx="4667" cy="662"/>
          </a:xfrm>
        </p:grpSpPr>
        <p:sp>
          <p:nvSpPr>
            <p:cNvPr id="15372" name="Text Box 31"/>
            <p:cNvSpPr txBox="1">
              <a:spLocks noChangeArrowheads="1"/>
            </p:cNvSpPr>
            <p:nvPr/>
          </p:nvSpPr>
          <p:spPr bwMode="auto">
            <a:xfrm>
              <a:off x="288" y="1200"/>
              <a:ext cx="4667"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infinitely </a:t>
              </a:r>
            </a:p>
            <a:p>
              <a:pPr eaLnBrk="1" hangingPunct="1"/>
              <a:r>
                <a:rPr lang="en-US" altLang="en-US" sz="2400" b="1">
                  <a:latin typeface="Verdana" pitchFamily="34" charset="0"/>
                </a:rPr>
                <a:t>                                           many solutions.</a:t>
              </a:r>
            </a:p>
          </p:txBody>
        </p:sp>
        <p:grpSp>
          <p:nvGrpSpPr>
            <p:cNvPr id="15373" name="Group 32"/>
            <p:cNvGrpSpPr>
              <a:grpSpLocks/>
            </p:cNvGrpSpPr>
            <p:nvPr/>
          </p:nvGrpSpPr>
          <p:grpSpPr bwMode="auto">
            <a:xfrm>
              <a:off x="1488" y="1056"/>
              <a:ext cx="1677" cy="597"/>
              <a:chOff x="1104" y="987"/>
              <a:chExt cx="1677" cy="597"/>
            </a:xfrm>
          </p:grpSpPr>
          <p:sp>
            <p:nvSpPr>
              <p:cNvPr id="15374" name="AutoShape 33"/>
              <p:cNvSpPr>
                <a:spLocks/>
              </p:cNvSpPr>
              <p:nvPr/>
            </p:nvSpPr>
            <p:spPr bwMode="auto">
              <a:xfrm>
                <a:off x="1104" y="100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5375" name="Text Box 34"/>
              <p:cNvSpPr txBox="1">
                <a:spLocks noChangeArrowheads="1"/>
              </p:cNvSpPr>
              <p:nvPr/>
            </p:nvSpPr>
            <p:spPr bwMode="auto">
              <a:xfrm>
                <a:off x="1253" y="987"/>
                <a:ext cx="130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3</a:t>
                </a:r>
                <a:r>
                  <a:rPr lang="en-US" altLang="en-US" sz="2400" b="1" i="1">
                    <a:latin typeface="Verdana" pitchFamily="34" charset="0"/>
                  </a:rPr>
                  <a:t>x </a:t>
                </a:r>
                <a:r>
                  <a:rPr lang="en-US" altLang="en-US" sz="2400" b="1">
                    <a:latin typeface="Verdana" pitchFamily="34" charset="0"/>
                  </a:rPr>
                  <a:t>+ 2</a:t>
                </a:r>
                <a:r>
                  <a:rPr lang="en-US" altLang="en-US" sz="2400" b="1" i="1">
                    <a:latin typeface="Verdana" pitchFamily="34" charset="0"/>
                  </a:rPr>
                  <a:t> </a:t>
                </a:r>
              </a:p>
            </p:txBody>
          </p:sp>
          <p:sp>
            <p:nvSpPr>
              <p:cNvPr id="15376" name="Rectangle 35"/>
              <p:cNvSpPr>
                <a:spLocks noChangeArrowheads="1"/>
              </p:cNvSpPr>
              <p:nvPr/>
            </p:nvSpPr>
            <p:spPr bwMode="auto">
              <a:xfrm>
                <a:off x="1200" y="1296"/>
                <a:ext cx="158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3</a:t>
                </a:r>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2</a:t>
                </a:r>
                <a:r>
                  <a:rPr lang="en-US" altLang="en-US" sz="2400" b="1" i="1">
                    <a:latin typeface="Verdana" pitchFamily="34" charset="0"/>
                  </a:rPr>
                  <a:t>= </a:t>
                </a:r>
                <a:r>
                  <a:rPr lang="en-US" altLang="en-US" sz="2400" b="1">
                    <a:latin typeface="Verdana" pitchFamily="34" charset="0"/>
                  </a:rPr>
                  <a:t>0</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0969"/>
                                        </p:tgtEl>
                                        <p:attrNameLst>
                                          <p:attrName>style.visibility</p:attrName>
                                        </p:attrNameLst>
                                      </p:cBhvr>
                                      <p:to>
                                        <p:strVal val="visible"/>
                                      </p:to>
                                    </p:set>
                                    <p:anim calcmode="lin" valueType="num">
                                      <p:cBhvr>
                                        <p:cTn id="7" dur="1000" fill="hold"/>
                                        <p:tgtEl>
                                          <p:spTgt spid="40969"/>
                                        </p:tgtEl>
                                        <p:attrNameLst>
                                          <p:attrName>ppt_w</p:attrName>
                                        </p:attrNameLst>
                                      </p:cBhvr>
                                      <p:tavLst>
                                        <p:tav tm="0">
                                          <p:val>
                                            <p:strVal val="#ppt_w*0.70"/>
                                          </p:val>
                                        </p:tav>
                                        <p:tav tm="100000">
                                          <p:val>
                                            <p:strVal val="#ppt_w"/>
                                          </p:val>
                                        </p:tav>
                                      </p:tavLst>
                                    </p:anim>
                                    <p:anim calcmode="lin" valueType="num">
                                      <p:cBhvr>
                                        <p:cTn id="8" dur="1000" fill="hold"/>
                                        <p:tgtEl>
                                          <p:spTgt spid="40969"/>
                                        </p:tgtEl>
                                        <p:attrNameLst>
                                          <p:attrName>ppt_h</p:attrName>
                                        </p:attrNameLst>
                                      </p:cBhvr>
                                      <p:tavLst>
                                        <p:tav tm="0">
                                          <p:val>
                                            <p:strVal val="#ppt_h"/>
                                          </p:val>
                                        </p:tav>
                                        <p:tav tm="100000">
                                          <p:val>
                                            <p:strVal val="#ppt_h"/>
                                          </p:val>
                                        </p:tav>
                                      </p:tavLst>
                                    </p:anim>
                                    <p:animEffect transition="in" filter="fade">
                                      <p:cBhvr>
                                        <p:cTn id="9" dur="1000"/>
                                        <p:tgtEl>
                                          <p:spTgt spid="4096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0978"/>
                                        </p:tgtEl>
                                        <p:attrNameLst>
                                          <p:attrName>style.visibility</p:attrName>
                                        </p:attrNameLst>
                                      </p:cBhvr>
                                      <p:to>
                                        <p:strVal val="visible"/>
                                      </p:to>
                                    </p:set>
                                    <p:anim calcmode="lin" valueType="num">
                                      <p:cBhvr>
                                        <p:cTn id="14" dur="1000" fill="hold"/>
                                        <p:tgtEl>
                                          <p:spTgt spid="40978"/>
                                        </p:tgtEl>
                                        <p:attrNameLst>
                                          <p:attrName>ppt_w</p:attrName>
                                        </p:attrNameLst>
                                      </p:cBhvr>
                                      <p:tavLst>
                                        <p:tav tm="0">
                                          <p:val>
                                            <p:strVal val="#ppt_w*0.70"/>
                                          </p:val>
                                        </p:tav>
                                        <p:tav tm="100000">
                                          <p:val>
                                            <p:strVal val="#ppt_w"/>
                                          </p:val>
                                        </p:tav>
                                      </p:tavLst>
                                    </p:anim>
                                    <p:anim calcmode="lin" valueType="num">
                                      <p:cBhvr>
                                        <p:cTn id="15" dur="1000" fill="hold"/>
                                        <p:tgtEl>
                                          <p:spTgt spid="40978"/>
                                        </p:tgtEl>
                                        <p:attrNameLst>
                                          <p:attrName>ppt_h</p:attrName>
                                        </p:attrNameLst>
                                      </p:cBhvr>
                                      <p:tavLst>
                                        <p:tav tm="0">
                                          <p:val>
                                            <p:strVal val="#ppt_h"/>
                                          </p:val>
                                        </p:tav>
                                        <p:tav tm="100000">
                                          <p:val>
                                            <p:strVal val="#ppt_h"/>
                                          </p:val>
                                        </p:tav>
                                      </p:tavLst>
                                    </p:anim>
                                    <p:animEffect transition="in" filter="fade">
                                      <p:cBhvr>
                                        <p:cTn id="16" dur="1000"/>
                                        <p:tgtEl>
                                          <p:spTgt spid="4097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left)">
                                      <p:cBhvr>
                                        <p:cTn id="21" dur="2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20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40979"/>
                                        </p:tgtEl>
                                        <p:attrNameLst>
                                          <p:attrName>style.visibility</p:attrName>
                                        </p:attrNameLst>
                                      </p:cBhvr>
                                      <p:to>
                                        <p:strVal val="visible"/>
                                      </p:to>
                                    </p:set>
                                    <p:anim calcmode="lin" valueType="num">
                                      <p:cBhvr>
                                        <p:cTn id="31" dur="1000" fill="hold"/>
                                        <p:tgtEl>
                                          <p:spTgt spid="40979"/>
                                        </p:tgtEl>
                                        <p:attrNameLst>
                                          <p:attrName>ppt_w</p:attrName>
                                        </p:attrNameLst>
                                      </p:cBhvr>
                                      <p:tavLst>
                                        <p:tav tm="0">
                                          <p:val>
                                            <p:strVal val="#ppt_w+.3"/>
                                          </p:val>
                                        </p:tav>
                                        <p:tav tm="100000">
                                          <p:val>
                                            <p:strVal val="#ppt_w"/>
                                          </p:val>
                                        </p:tav>
                                      </p:tavLst>
                                    </p:anim>
                                    <p:anim calcmode="lin" valueType="num">
                                      <p:cBhvr>
                                        <p:cTn id="32" dur="1000" fill="hold"/>
                                        <p:tgtEl>
                                          <p:spTgt spid="40979"/>
                                        </p:tgtEl>
                                        <p:attrNameLst>
                                          <p:attrName>ppt_h</p:attrName>
                                        </p:attrNameLst>
                                      </p:cBhvr>
                                      <p:tavLst>
                                        <p:tav tm="0">
                                          <p:val>
                                            <p:strVal val="#ppt_h"/>
                                          </p:val>
                                        </p:tav>
                                        <p:tav tm="100000">
                                          <p:val>
                                            <p:strVal val="#ppt_h"/>
                                          </p:val>
                                        </p:tav>
                                      </p:tavLst>
                                    </p:anim>
                                    <p:animEffect transition="in" filter="fade">
                                      <p:cBhvr>
                                        <p:cTn id="33" dur="1000"/>
                                        <p:tgtEl>
                                          <p:spTgt spid="4097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1"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up)">
                                      <p:cBhvr>
                                        <p:cTn id="38" dur="20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0981"/>
                                        </p:tgtEl>
                                        <p:attrNameLst>
                                          <p:attrName>style.visibility</p:attrName>
                                        </p:attrNameLst>
                                      </p:cBhvr>
                                      <p:to>
                                        <p:strVal val="visible"/>
                                      </p:to>
                                    </p:set>
                                    <p:animEffect transition="in" filter="dissolve">
                                      <p:cBhvr>
                                        <p:cTn id="43" dur="500"/>
                                        <p:tgtEl>
                                          <p:spTgt spid="4098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40985"/>
                                        </p:tgtEl>
                                        <p:attrNameLst>
                                          <p:attrName>style.visibility</p:attrName>
                                        </p:attrNameLst>
                                      </p:cBhvr>
                                      <p:to>
                                        <p:strVal val="visible"/>
                                      </p:to>
                                    </p:set>
                                    <p:animEffect transition="in" filter="wipe(down)">
                                      <p:cBhvr>
                                        <p:cTn id="48" dur="500"/>
                                        <p:tgtEl>
                                          <p:spTgt spid="40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9" grpId="0"/>
      <p:bldP spid="40978" grpId="0"/>
      <p:bldP spid="40979" grpId="0"/>
      <p:bldP spid="40981" grpId="0"/>
      <p:bldP spid="4098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5"/>
          <p:cNvSpPr txBox="1">
            <a:spLocks noChangeArrowheads="1"/>
          </p:cNvSpPr>
          <p:nvPr/>
        </p:nvSpPr>
        <p:spPr bwMode="auto">
          <a:xfrm>
            <a:off x="384175" y="2495550"/>
            <a:ext cx="7848600" cy="841375"/>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Verdana" pitchFamily="34" charset="0"/>
              </a:rPr>
              <a:t>0 = 0 is a true statement. It does not mean the system has zero solutions or no solution.</a:t>
            </a:r>
          </a:p>
        </p:txBody>
      </p:sp>
      <p:sp>
        <p:nvSpPr>
          <p:cNvPr id="16387" name="Text Box 6"/>
          <p:cNvSpPr txBox="1">
            <a:spLocks noChangeArrowheads="1"/>
          </p:cNvSpPr>
          <p:nvPr/>
        </p:nvSpPr>
        <p:spPr bwMode="auto">
          <a:xfrm>
            <a:off x="368300" y="2028825"/>
            <a:ext cx="1617663" cy="457200"/>
          </a:xfrm>
          <a:prstGeom prst="rect">
            <a:avLst/>
          </a:prstGeom>
          <a:solidFill>
            <a:srgbClr val="FF0000"/>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b="1">
                <a:solidFill>
                  <a:srgbClr val="FFFF00"/>
                </a:solidFill>
                <a:latin typeface="Verdana" pitchFamily="34" charset="0"/>
              </a:rPr>
              <a:t>Caution!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a:t>
            </a:r>
            <a:endParaRPr lang="en-US" altLang="en-US" sz="2600">
              <a:solidFill>
                <a:schemeClr val="accent2"/>
              </a:solidFill>
              <a:latin typeface="Arial MT Bl" charset="0"/>
            </a:endParaRPr>
          </a:p>
        </p:txBody>
      </p:sp>
      <p:grpSp>
        <p:nvGrpSpPr>
          <p:cNvPr id="17411" name="Group 24"/>
          <p:cNvGrpSpPr>
            <a:grpSpLocks/>
          </p:cNvGrpSpPr>
          <p:nvPr/>
        </p:nvGrpSpPr>
        <p:grpSpPr bwMode="auto">
          <a:xfrm>
            <a:off x="669925" y="1600200"/>
            <a:ext cx="7199313" cy="1006475"/>
            <a:chOff x="422" y="1008"/>
            <a:chExt cx="4535" cy="634"/>
          </a:xfrm>
        </p:grpSpPr>
        <p:sp>
          <p:nvSpPr>
            <p:cNvPr id="17421" name="Text Box 6"/>
            <p:cNvSpPr txBox="1">
              <a:spLocks noChangeArrowheads="1"/>
            </p:cNvSpPr>
            <p:nvPr/>
          </p:nvSpPr>
          <p:spPr bwMode="auto">
            <a:xfrm>
              <a:off x="422" y="1124"/>
              <a:ext cx="453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infinitely</a:t>
              </a:r>
            </a:p>
            <a:p>
              <a:pPr eaLnBrk="1" hangingPunct="1"/>
              <a:r>
                <a:rPr lang="en-US" altLang="en-US" sz="2400" b="1">
                  <a:latin typeface="Verdana" pitchFamily="34" charset="0"/>
                </a:rPr>
                <a:t>                                         many solutions.</a:t>
              </a:r>
            </a:p>
          </p:txBody>
        </p:sp>
        <p:grpSp>
          <p:nvGrpSpPr>
            <p:cNvPr id="17422" name="Group 23"/>
            <p:cNvGrpSpPr>
              <a:grpSpLocks/>
            </p:cNvGrpSpPr>
            <p:nvPr/>
          </p:nvGrpSpPr>
          <p:grpSpPr bwMode="auto">
            <a:xfrm>
              <a:off x="1632" y="1008"/>
              <a:ext cx="1576" cy="576"/>
              <a:chOff x="1104" y="1008"/>
              <a:chExt cx="1576" cy="576"/>
            </a:xfrm>
          </p:grpSpPr>
          <p:sp>
            <p:nvSpPr>
              <p:cNvPr id="17423" name="AutoShape 7"/>
              <p:cNvSpPr>
                <a:spLocks/>
              </p:cNvSpPr>
              <p:nvPr/>
            </p:nvSpPr>
            <p:spPr bwMode="auto">
              <a:xfrm>
                <a:off x="1104" y="100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7424" name="Text Box 8"/>
              <p:cNvSpPr txBox="1">
                <a:spLocks noChangeArrowheads="1"/>
              </p:cNvSpPr>
              <p:nvPr/>
            </p:nvSpPr>
            <p:spPr bwMode="auto">
              <a:xfrm>
                <a:off x="1253" y="1008"/>
                <a:ext cx="11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x </a:t>
                </a:r>
                <a:r>
                  <a:rPr lang="en-US" altLang="en-US" sz="2400" b="1">
                    <a:latin typeface="Verdana" pitchFamily="34" charset="0"/>
                  </a:rPr>
                  <a:t>– 3</a:t>
                </a:r>
                <a:r>
                  <a:rPr lang="en-US" altLang="en-US" sz="2400" b="1" i="1">
                    <a:latin typeface="Verdana" pitchFamily="34" charset="0"/>
                  </a:rPr>
                  <a:t> </a:t>
                </a:r>
              </a:p>
            </p:txBody>
          </p:sp>
          <p:sp>
            <p:nvSpPr>
              <p:cNvPr id="17425" name="Rectangle 9"/>
              <p:cNvSpPr>
                <a:spLocks noChangeArrowheads="1"/>
              </p:cNvSpPr>
              <p:nvPr/>
            </p:nvSpPr>
            <p:spPr bwMode="auto">
              <a:xfrm>
                <a:off x="1200" y="1296"/>
                <a:ext cx="1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3</a:t>
                </a:r>
                <a:r>
                  <a:rPr lang="en-US" altLang="en-US" sz="2400" b="1" i="1">
                    <a:latin typeface="Verdana" pitchFamily="34" charset="0"/>
                  </a:rPr>
                  <a:t> = </a:t>
                </a:r>
                <a:r>
                  <a:rPr lang="en-US" altLang="en-US" sz="2400" b="1">
                    <a:latin typeface="Verdana" pitchFamily="34" charset="0"/>
                  </a:rPr>
                  <a:t>0</a:t>
                </a:r>
              </a:p>
            </p:txBody>
          </p:sp>
        </p:grpSp>
      </p:grpSp>
      <p:sp>
        <p:nvSpPr>
          <p:cNvPr id="43018" name="Text Box 10"/>
          <p:cNvSpPr txBox="1">
            <a:spLocks noChangeArrowheads="1"/>
          </p:cNvSpPr>
          <p:nvPr/>
        </p:nvSpPr>
        <p:spPr bwMode="auto">
          <a:xfrm>
            <a:off x="631825" y="2743200"/>
            <a:ext cx="782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Method 1   </a:t>
            </a:r>
            <a:r>
              <a:rPr lang="en-US" altLang="en-US" sz="2400">
                <a:latin typeface="Verdana" pitchFamily="34" charset="0"/>
              </a:rPr>
              <a:t>Compare slopes and </a:t>
            </a:r>
            <a:r>
              <a:rPr lang="en-US" altLang="en-US" sz="2400" i="1">
                <a:latin typeface="Verdana" pitchFamily="34" charset="0"/>
              </a:rPr>
              <a:t>y</a:t>
            </a:r>
            <a:r>
              <a:rPr lang="en-US" altLang="en-US" sz="2400">
                <a:latin typeface="Verdana" pitchFamily="34" charset="0"/>
              </a:rPr>
              <a:t>-intercepts.</a:t>
            </a:r>
          </a:p>
        </p:txBody>
      </p:sp>
      <p:grpSp>
        <p:nvGrpSpPr>
          <p:cNvPr id="4" name="Group 19"/>
          <p:cNvGrpSpPr>
            <a:grpSpLocks/>
          </p:cNvGrpSpPr>
          <p:nvPr/>
        </p:nvGrpSpPr>
        <p:grpSpPr bwMode="auto">
          <a:xfrm>
            <a:off x="747713" y="3360738"/>
            <a:ext cx="3962400" cy="457200"/>
            <a:chOff x="432" y="2117"/>
            <a:chExt cx="2496" cy="288"/>
          </a:xfrm>
        </p:grpSpPr>
        <p:sp>
          <p:nvSpPr>
            <p:cNvPr id="17419" name="Text Box 12"/>
            <p:cNvSpPr txBox="1">
              <a:spLocks noChangeArrowheads="1"/>
            </p:cNvSpPr>
            <p:nvPr/>
          </p:nvSpPr>
          <p:spPr bwMode="auto">
            <a:xfrm>
              <a:off x="432" y="2117"/>
              <a:ext cx="24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x </a:t>
              </a:r>
              <a:r>
                <a:rPr lang="en-US" altLang="en-US" sz="2400">
                  <a:latin typeface="Verdana" pitchFamily="34" charset="0"/>
                </a:rPr>
                <a:t>– 3     </a:t>
              </a:r>
              <a:r>
                <a:rPr lang="en-US" altLang="en-US" sz="2400" i="1">
                  <a:latin typeface="Verdana" pitchFamily="34" charset="0"/>
                </a:rPr>
                <a:t>y = </a:t>
              </a:r>
              <a:r>
                <a:rPr lang="en-US" altLang="en-US" sz="2400">
                  <a:solidFill>
                    <a:srgbClr val="FF0000"/>
                  </a:solidFill>
                  <a:latin typeface="Verdana" pitchFamily="34" charset="0"/>
                </a:rPr>
                <a:t>1</a:t>
              </a:r>
              <a:r>
                <a:rPr lang="en-US" altLang="en-US" sz="2400" i="1">
                  <a:latin typeface="Verdana" pitchFamily="34" charset="0"/>
                </a:rPr>
                <a:t>x </a:t>
              </a:r>
              <a:r>
                <a:rPr lang="en-US" altLang="en-US" sz="2400">
                  <a:solidFill>
                    <a:srgbClr val="3333FF"/>
                  </a:solidFill>
                  <a:latin typeface="Verdana" pitchFamily="34" charset="0"/>
                </a:rPr>
                <a:t>–</a:t>
              </a:r>
              <a:r>
                <a:rPr lang="en-US" altLang="en-US" sz="2400" i="1">
                  <a:solidFill>
                    <a:srgbClr val="3333FF"/>
                  </a:solidFill>
                  <a:latin typeface="Verdana" pitchFamily="34" charset="0"/>
                </a:rPr>
                <a:t> </a:t>
              </a:r>
              <a:r>
                <a:rPr lang="en-US" altLang="en-US" sz="2400">
                  <a:solidFill>
                    <a:srgbClr val="3333FF"/>
                  </a:solidFill>
                  <a:latin typeface="Verdana" pitchFamily="34" charset="0"/>
                </a:rPr>
                <a:t>3</a:t>
              </a:r>
              <a:r>
                <a:rPr lang="en-US" altLang="en-US" sz="2400" i="1">
                  <a:latin typeface="Verdana" pitchFamily="34" charset="0"/>
                </a:rPr>
                <a:t> </a:t>
              </a:r>
            </a:p>
          </p:txBody>
        </p:sp>
        <p:sp>
          <p:nvSpPr>
            <p:cNvPr id="17420" name="Line 13"/>
            <p:cNvSpPr>
              <a:spLocks noChangeShapeType="1"/>
            </p:cNvSpPr>
            <p:nvPr/>
          </p:nvSpPr>
          <p:spPr bwMode="auto">
            <a:xfrm>
              <a:off x="1518" y="2279"/>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3022" name="Text Box 14"/>
          <p:cNvSpPr txBox="1">
            <a:spLocks noChangeArrowheads="1"/>
          </p:cNvSpPr>
          <p:nvPr/>
        </p:nvSpPr>
        <p:spPr bwMode="auto">
          <a:xfrm>
            <a:off x="4724400" y="3284538"/>
            <a:ext cx="4419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 The lines have the same slope and the same y-intercept.</a:t>
            </a:r>
          </a:p>
        </p:txBody>
      </p:sp>
      <p:grpSp>
        <p:nvGrpSpPr>
          <p:cNvPr id="5" name="Group 20"/>
          <p:cNvGrpSpPr>
            <a:grpSpLocks/>
          </p:cNvGrpSpPr>
          <p:nvPr/>
        </p:nvGrpSpPr>
        <p:grpSpPr bwMode="auto">
          <a:xfrm>
            <a:off x="76200" y="3886200"/>
            <a:ext cx="4486275" cy="457200"/>
            <a:chOff x="144" y="2448"/>
            <a:chExt cx="2826" cy="288"/>
          </a:xfrm>
        </p:grpSpPr>
        <p:sp>
          <p:nvSpPr>
            <p:cNvPr id="17417" name="Rectangle 16"/>
            <p:cNvSpPr>
              <a:spLocks noChangeArrowheads="1"/>
            </p:cNvSpPr>
            <p:nvPr/>
          </p:nvSpPr>
          <p:spPr bwMode="auto">
            <a:xfrm>
              <a:off x="144" y="2448"/>
              <a:ext cx="282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a:t>
              </a:r>
              <a:r>
                <a:rPr lang="en-US" altLang="en-US" sz="2400">
                  <a:latin typeface="Verdana" pitchFamily="34" charset="0"/>
                </a:rPr>
                <a:t>–</a:t>
              </a:r>
              <a:r>
                <a:rPr lang="en-US" altLang="en-US" sz="2400" i="1">
                  <a:latin typeface="Verdana" pitchFamily="34" charset="0"/>
                </a:rPr>
                <a:t> y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3 </a:t>
              </a:r>
              <a:r>
                <a:rPr lang="en-US" altLang="en-US" sz="2400" i="1">
                  <a:latin typeface="Verdana" pitchFamily="34" charset="0"/>
                </a:rPr>
                <a:t>= </a:t>
              </a:r>
              <a:r>
                <a:rPr lang="en-US" altLang="en-US" sz="2400">
                  <a:latin typeface="Verdana" pitchFamily="34" charset="0"/>
                </a:rPr>
                <a:t>0      </a:t>
              </a:r>
              <a:r>
                <a:rPr lang="en-US" altLang="en-US" sz="2400" i="1">
                  <a:latin typeface="Verdana" pitchFamily="34" charset="0"/>
                </a:rPr>
                <a:t>y = </a:t>
              </a:r>
              <a:r>
                <a:rPr lang="en-US" altLang="en-US" sz="2400">
                  <a:solidFill>
                    <a:srgbClr val="FF0000"/>
                  </a:solidFill>
                  <a:latin typeface="Verdana" pitchFamily="34" charset="0"/>
                </a:rPr>
                <a:t>1</a:t>
              </a:r>
              <a:r>
                <a:rPr lang="en-US" altLang="en-US" sz="2400" i="1">
                  <a:latin typeface="Verdana" pitchFamily="34" charset="0"/>
                </a:rPr>
                <a:t>x </a:t>
              </a:r>
              <a:r>
                <a:rPr lang="en-US" altLang="en-US" sz="2400">
                  <a:solidFill>
                    <a:srgbClr val="3333FF"/>
                  </a:solidFill>
                  <a:latin typeface="Verdana" pitchFamily="34" charset="0"/>
                </a:rPr>
                <a:t>–</a:t>
              </a:r>
              <a:r>
                <a:rPr lang="en-US" altLang="en-US" sz="2400" i="1">
                  <a:solidFill>
                    <a:srgbClr val="3333FF"/>
                  </a:solidFill>
                  <a:latin typeface="Verdana" pitchFamily="34" charset="0"/>
                </a:rPr>
                <a:t> </a:t>
              </a:r>
              <a:r>
                <a:rPr lang="en-US" altLang="en-US" sz="2400">
                  <a:solidFill>
                    <a:srgbClr val="3333FF"/>
                  </a:solidFill>
                  <a:latin typeface="Verdana" pitchFamily="34" charset="0"/>
                </a:rPr>
                <a:t>3</a:t>
              </a:r>
            </a:p>
          </p:txBody>
        </p:sp>
        <p:sp>
          <p:nvSpPr>
            <p:cNvPr id="17418" name="Line 17"/>
            <p:cNvSpPr>
              <a:spLocks noChangeShapeType="1"/>
            </p:cNvSpPr>
            <p:nvPr/>
          </p:nvSpPr>
          <p:spPr bwMode="auto">
            <a:xfrm>
              <a:off x="1620" y="2613"/>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3029" name="Text Box 21"/>
          <p:cNvSpPr txBox="1">
            <a:spLocks noChangeArrowheads="1"/>
          </p:cNvSpPr>
          <p:nvPr/>
        </p:nvSpPr>
        <p:spPr bwMode="auto">
          <a:xfrm>
            <a:off x="609600" y="5029200"/>
            <a:ext cx="72929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If this system were graphed, the graphs would be the same line. There are infinitely many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3018"/>
                                        </p:tgtEl>
                                        <p:attrNameLst>
                                          <p:attrName>style.visibility</p:attrName>
                                        </p:attrNameLst>
                                      </p:cBhvr>
                                      <p:to>
                                        <p:strVal val="visible"/>
                                      </p:to>
                                    </p:set>
                                    <p:anim calcmode="lin" valueType="num">
                                      <p:cBhvr>
                                        <p:cTn id="7" dur="1000" fill="hold"/>
                                        <p:tgtEl>
                                          <p:spTgt spid="43018"/>
                                        </p:tgtEl>
                                        <p:attrNameLst>
                                          <p:attrName>ppt_w</p:attrName>
                                        </p:attrNameLst>
                                      </p:cBhvr>
                                      <p:tavLst>
                                        <p:tav tm="0">
                                          <p:val>
                                            <p:strVal val="#ppt_w*0.70"/>
                                          </p:val>
                                        </p:tav>
                                        <p:tav tm="100000">
                                          <p:val>
                                            <p:strVal val="#ppt_w"/>
                                          </p:val>
                                        </p:tav>
                                      </p:tavLst>
                                    </p:anim>
                                    <p:anim calcmode="lin" valueType="num">
                                      <p:cBhvr>
                                        <p:cTn id="8" dur="1000" fill="hold"/>
                                        <p:tgtEl>
                                          <p:spTgt spid="43018"/>
                                        </p:tgtEl>
                                        <p:attrNameLst>
                                          <p:attrName>ppt_h</p:attrName>
                                        </p:attrNameLst>
                                      </p:cBhvr>
                                      <p:tavLst>
                                        <p:tav tm="0">
                                          <p:val>
                                            <p:strVal val="#ppt_h"/>
                                          </p:val>
                                        </p:tav>
                                        <p:tav tm="100000">
                                          <p:val>
                                            <p:strVal val="#ppt_h"/>
                                          </p:val>
                                        </p:tav>
                                      </p:tavLst>
                                    </p:anim>
                                    <p:animEffect transition="in" filter="fade">
                                      <p:cBhvr>
                                        <p:cTn id="9" dur="1000"/>
                                        <p:tgtEl>
                                          <p:spTgt spid="4301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43022">
                                            <p:txEl>
                                              <p:pRg st="0" end="0"/>
                                            </p:txEl>
                                          </p:spTgt>
                                        </p:tgtEl>
                                        <p:attrNameLst>
                                          <p:attrName>style.visibility</p:attrName>
                                        </p:attrNameLst>
                                      </p:cBhvr>
                                      <p:to>
                                        <p:strVal val="visible"/>
                                      </p:to>
                                    </p:set>
                                    <p:animEffect transition="in" filter="dissolve">
                                      <p:cBhvr>
                                        <p:cTn id="14" dur="500"/>
                                        <p:tgtEl>
                                          <p:spTgt spid="43022">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2000"/>
                                        <p:tgtEl>
                                          <p:spTgt spid="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left)">
                                      <p:cBhvr>
                                        <p:cTn id="24" dur="2000"/>
                                        <p:tgtEl>
                                          <p:spTgt spid="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43029"/>
                                        </p:tgtEl>
                                        <p:attrNameLst>
                                          <p:attrName>style.visibility</p:attrName>
                                        </p:attrNameLst>
                                      </p:cBhvr>
                                      <p:to>
                                        <p:strVal val="visible"/>
                                      </p:to>
                                    </p:set>
                                    <p:animEffect transition="in" filter="dissolve">
                                      <p:cBhvr>
                                        <p:cTn id="29" dur="1000"/>
                                        <p:tgtEl>
                                          <p:spTgt spid="43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8" grpId="0"/>
      <p:bldP spid="4302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7" name="Text Box 11"/>
          <p:cNvSpPr txBox="1">
            <a:spLocks noChangeArrowheads="1"/>
          </p:cNvSpPr>
          <p:nvPr/>
        </p:nvSpPr>
        <p:spPr bwMode="auto">
          <a:xfrm>
            <a:off x="685800" y="2819400"/>
            <a:ext cx="78263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Method 2  </a:t>
            </a:r>
            <a:r>
              <a:rPr lang="en-US" altLang="en-US" sz="2400">
                <a:latin typeface="Verdana" pitchFamily="34" charset="0"/>
              </a:rPr>
              <a:t>Solve the system algebraically. Use the elimination method.</a:t>
            </a:r>
            <a:r>
              <a:rPr lang="en-US" altLang="en-US" sz="2400" b="1">
                <a:latin typeface="Verdana" pitchFamily="34" charset="0"/>
              </a:rPr>
              <a:t> </a:t>
            </a:r>
          </a:p>
        </p:txBody>
      </p:sp>
      <p:sp>
        <p:nvSpPr>
          <p:cNvPr id="45068" name="Text Box 12"/>
          <p:cNvSpPr txBox="1">
            <a:spLocks noChangeArrowheads="1"/>
          </p:cNvSpPr>
          <p:nvPr/>
        </p:nvSpPr>
        <p:spPr bwMode="auto">
          <a:xfrm>
            <a:off x="5486400" y="3657600"/>
            <a:ext cx="3657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equations to line up like terms.</a:t>
            </a:r>
          </a:p>
        </p:txBody>
      </p:sp>
      <p:sp>
        <p:nvSpPr>
          <p:cNvPr id="45069" name="Text Box 13"/>
          <p:cNvSpPr txBox="1">
            <a:spLocks noChangeArrowheads="1"/>
          </p:cNvSpPr>
          <p:nvPr/>
        </p:nvSpPr>
        <p:spPr bwMode="auto">
          <a:xfrm>
            <a:off x="5486400" y="4343400"/>
            <a:ext cx="3101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Add the equations.</a:t>
            </a:r>
          </a:p>
        </p:txBody>
      </p:sp>
      <p:sp>
        <p:nvSpPr>
          <p:cNvPr id="45070" name="Text Box 14"/>
          <p:cNvSpPr txBox="1">
            <a:spLocks noChangeArrowheads="1"/>
          </p:cNvSpPr>
          <p:nvPr/>
        </p:nvSpPr>
        <p:spPr bwMode="auto">
          <a:xfrm>
            <a:off x="5486400" y="4816475"/>
            <a:ext cx="3597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cs typeface="Arial" charset="0"/>
              </a:rPr>
              <a:t>True. The equation is an identity.</a:t>
            </a:r>
          </a:p>
        </p:txBody>
      </p:sp>
      <p:grpSp>
        <p:nvGrpSpPr>
          <p:cNvPr id="2" name="Group 21"/>
          <p:cNvGrpSpPr>
            <a:grpSpLocks/>
          </p:cNvGrpSpPr>
          <p:nvPr/>
        </p:nvGrpSpPr>
        <p:grpSpPr bwMode="auto">
          <a:xfrm>
            <a:off x="1357313" y="3741738"/>
            <a:ext cx="3962400" cy="457200"/>
            <a:chOff x="672" y="2357"/>
            <a:chExt cx="2496" cy="288"/>
          </a:xfrm>
        </p:grpSpPr>
        <p:sp>
          <p:nvSpPr>
            <p:cNvPr id="18454" name="Text Box 16"/>
            <p:cNvSpPr txBox="1">
              <a:spLocks noChangeArrowheads="1"/>
            </p:cNvSpPr>
            <p:nvPr/>
          </p:nvSpPr>
          <p:spPr bwMode="auto">
            <a:xfrm>
              <a:off x="672" y="2357"/>
              <a:ext cx="249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x </a:t>
              </a:r>
              <a:r>
                <a:rPr lang="en-US" altLang="en-US" sz="2400">
                  <a:latin typeface="Verdana" pitchFamily="34" charset="0"/>
                </a:rPr>
                <a:t>– 3     </a:t>
              </a:r>
              <a:r>
                <a:rPr lang="en-US" altLang="en-US" sz="2400" i="1">
                  <a:latin typeface="Verdana" pitchFamily="34" charset="0"/>
                </a:rPr>
                <a:t>y =  x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3</a:t>
              </a:r>
              <a:r>
                <a:rPr lang="en-US" altLang="en-US" sz="2400" i="1">
                  <a:latin typeface="Verdana" pitchFamily="34" charset="0"/>
                </a:rPr>
                <a:t> </a:t>
              </a:r>
            </a:p>
          </p:txBody>
        </p:sp>
        <p:sp>
          <p:nvSpPr>
            <p:cNvPr id="18455" name="Line 17"/>
            <p:cNvSpPr>
              <a:spLocks noChangeShapeType="1"/>
            </p:cNvSpPr>
            <p:nvPr/>
          </p:nvSpPr>
          <p:spPr bwMode="auto">
            <a:xfrm>
              <a:off x="1758" y="2519"/>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22"/>
          <p:cNvGrpSpPr>
            <a:grpSpLocks/>
          </p:cNvGrpSpPr>
          <p:nvPr/>
        </p:nvGrpSpPr>
        <p:grpSpPr bwMode="auto">
          <a:xfrm>
            <a:off x="457200" y="4191000"/>
            <a:ext cx="4735513" cy="457200"/>
            <a:chOff x="288" y="2688"/>
            <a:chExt cx="2983" cy="288"/>
          </a:xfrm>
        </p:grpSpPr>
        <p:sp>
          <p:nvSpPr>
            <p:cNvPr id="18452" name="Rectangle 19"/>
            <p:cNvSpPr>
              <a:spLocks noChangeArrowheads="1"/>
            </p:cNvSpPr>
            <p:nvPr/>
          </p:nvSpPr>
          <p:spPr bwMode="auto">
            <a:xfrm>
              <a:off x="288" y="2688"/>
              <a:ext cx="298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a:t>
              </a:r>
              <a:r>
                <a:rPr lang="en-US" altLang="en-US" sz="2400">
                  <a:latin typeface="Verdana" pitchFamily="34" charset="0"/>
                </a:rPr>
                <a:t>–</a:t>
              </a:r>
              <a:r>
                <a:rPr lang="en-US" altLang="en-US" sz="2400" i="1">
                  <a:latin typeface="Verdana" pitchFamily="34" charset="0"/>
                </a:rPr>
                <a:t> y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3 </a:t>
              </a:r>
              <a:r>
                <a:rPr lang="en-US" altLang="en-US" sz="2400" i="1">
                  <a:latin typeface="Verdana" pitchFamily="34" charset="0"/>
                </a:rPr>
                <a:t>= </a:t>
              </a:r>
              <a:r>
                <a:rPr lang="en-US" altLang="en-US" sz="2400">
                  <a:latin typeface="Verdana" pitchFamily="34" charset="0"/>
                </a:rPr>
                <a:t>0      –</a:t>
              </a:r>
              <a:r>
                <a:rPr lang="en-US" altLang="en-US" sz="2400" i="1">
                  <a:latin typeface="Verdana" pitchFamily="34" charset="0"/>
                </a:rPr>
                <a:t>y = </a:t>
              </a:r>
              <a:r>
                <a:rPr lang="en-US" altLang="en-US" sz="2400">
                  <a:latin typeface="Verdana" pitchFamily="34" charset="0"/>
                </a:rPr>
                <a:t>–</a:t>
              </a:r>
              <a:r>
                <a:rPr lang="en-US" altLang="en-US" sz="2400" i="1">
                  <a:latin typeface="Verdana" pitchFamily="34" charset="0"/>
                </a:rPr>
                <a:t>x + </a:t>
              </a:r>
              <a:r>
                <a:rPr lang="en-US" altLang="en-US" sz="2400">
                  <a:latin typeface="Verdana" pitchFamily="34" charset="0"/>
                </a:rPr>
                <a:t>3</a:t>
              </a:r>
            </a:p>
          </p:txBody>
        </p:sp>
        <p:sp>
          <p:nvSpPr>
            <p:cNvPr id="18453" name="Line 20"/>
            <p:cNvSpPr>
              <a:spLocks noChangeShapeType="1"/>
            </p:cNvSpPr>
            <p:nvPr/>
          </p:nvSpPr>
          <p:spPr bwMode="auto">
            <a:xfrm>
              <a:off x="1764" y="2853"/>
              <a:ext cx="19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31"/>
          <p:cNvGrpSpPr>
            <a:grpSpLocks/>
          </p:cNvGrpSpPr>
          <p:nvPr/>
        </p:nvGrpSpPr>
        <p:grpSpPr bwMode="auto">
          <a:xfrm>
            <a:off x="3276600" y="4495800"/>
            <a:ext cx="1905000" cy="609600"/>
            <a:chOff x="2064" y="2832"/>
            <a:chExt cx="1200" cy="384"/>
          </a:xfrm>
        </p:grpSpPr>
        <p:sp>
          <p:nvSpPr>
            <p:cNvPr id="18449" name="Line 26"/>
            <p:cNvSpPr>
              <a:spLocks noChangeShapeType="1"/>
            </p:cNvSpPr>
            <p:nvPr/>
          </p:nvSpPr>
          <p:spPr bwMode="auto">
            <a:xfrm>
              <a:off x="2064" y="2928"/>
              <a:ext cx="12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50" name="Text Box 27"/>
            <p:cNvSpPr txBox="1">
              <a:spLocks noChangeArrowheads="1"/>
            </p:cNvSpPr>
            <p:nvPr/>
          </p:nvSpPr>
          <p:spPr bwMode="auto">
            <a:xfrm>
              <a:off x="2135" y="2928"/>
              <a:ext cx="6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0 = 0</a:t>
              </a:r>
            </a:p>
          </p:txBody>
        </p:sp>
        <p:sp>
          <p:nvSpPr>
            <p:cNvPr id="18451" name="Text Box 28"/>
            <p:cNvSpPr txBox="1">
              <a:spLocks noChangeArrowheads="1"/>
            </p:cNvSpPr>
            <p:nvPr/>
          </p:nvSpPr>
          <p:spPr bwMode="auto">
            <a:xfrm>
              <a:off x="2640" y="2832"/>
              <a:ext cx="384"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3200">
                  <a:solidFill>
                    <a:srgbClr val="FF0000"/>
                  </a:solidFill>
                  <a:latin typeface="Verdana" pitchFamily="34" charset="0"/>
                  <a:sym typeface="Wingdings" pitchFamily="2" charset="2"/>
                </a:rPr>
                <a:t></a:t>
              </a:r>
              <a:endParaRPr lang="en-US" altLang="en-US"/>
            </a:p>
          </p:txBody>
        </p:sp>
      </p:grpSp>
      <p:sp>
        <p:nvSpPr>
          <p:cNvPr id="45085" name="Text Box 29"/>
          <p:cNvSpPr txBox="1">
            <a:spLocks noChangeArrowheads="1"/>
          </p:cNvSpPr>
          <p:nvPr/>
        </p:nvSpPr>
        <p:spPr bwMode="auto">
          <a:xfrm>
            <a:off x="685800" y="5562600"/>
            <a:ext cx="56276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There are infinitely many solutions.</a:t>
            </a:r>
          </a:p>
        </p:txBody>
      </p:sp>
      <p:sp>
        <p:nvSpPr>
          <p:cNvPr id="18442" name="Text Box 3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Continued </a:t>
            </a:r>
            <a:endParaRPr lang="en-US" altLang="en-US" sz="2600">
              <a:solidFill>
                <a:schemeClr val="accent2"/>
              </a:solidFill>
              <a:latin typeface="Arial MT Bl" charset="0"/>
            </a:endParaRPr>
          </a:p>
        </p:txBody>
      </p:sp>
      <p:grpSp>
        <p:nvGrpSpPr>
          <p:cNvPr id="18443" name="Group 33"/>
          <p:cNvGrpSpPr>
            <a:grpSpLocks/>
          </p:cNvGrpSpPr>
          <p:nvPr/>
        </p:nvGrpSpPr>
        <p:grpSpPr bwMode="auto">
          <a:xfrm>
            <a:off x="669925" y="1600200"/>
            <a:ext cx="7199313" cy="1006475"/>
            <a:chOff x="422" y="1008"/>
            <a:chExt cx="4535" cy="634"/>
          </a:xfrm>
        </p:grpSpPr>
        <p:sp>
          <p:nvSpPr>
            <p:cNvPr id="18444" name="Text Box 34"/>
            <p:cNvSpPr txBox="1">
              <a:spLocks noChangeArrowheads="1"/>
            </p:cNvSpPr>
            <p:nvPr/>
          </p:nvSpPr>
          <p:spPr bwMode="auto">
            <a:xfrm>
              <a:off x="422" y="1124"/>
              <a:ext cx="4535" cy="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infinitely</a:t>
              </a:r>
            </a:p>
            <a:p>
              <a:pPr eaLnBrk="1" hangingPunct="1"/>
              <a:r>
                <a:rPr lang="en-US" altLang="en-US" sz="2400" b="1">
                  <a:latin typeface="Verdana" pitchFamily="34" charset="0"/>
                </a:rPr>
                <a:t>                                         many solutions.</a:t>
              </a:r>
            </a:p>
          </p:txBody>
        </p:sp>
        <p:grpSp>
          <p:nvGrpSpPr>
            <p:cNvPr id="18445" name="Group 35"/>
            <p:cNvGrpSpPr>
              <a:grpSpLocks/>
            </p:cNvGrpSpPr>
            <p:nvPr/>
          </p:nvGrpSpPr>
          <p:grpSpPr bwMode="auto">
            <a:xfrm>
              <a:off x="1632" y="1008"/>
              <a:ext cx="1576" cy="576"/>
              <a:chOff x="1104" y="1008"/>
              <a:chExt cx="1576" cy="576"/>
            </a:xfrm>
          </p:grpSpPr>
          <p:sp>
            <p:nvSpPr>
              <p:cNvPr id="18446" name="AutoShape 36"/>
              <p:cNvSpPr>
                <a:spLocks/>
              </p:cNvSpPr>
              <p:nvPr/>
            </p:nvSpPr>
            <p:spPr bwMode="auto">
              <a:xfrm>
                <a:off x="1104" y="1008"/>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8447" name="Text Box 37"/>
              <p:cNvSpPr txBox="1">
                <a:spLocks noChangeArrowheads="1"/>
              </p:cNvSpPr>
              <p:nvPr/>
            </p:nvSpPr>
            <p:spPr bwMode="auto">
              <a:xfrm>
                <a:off x="1253" y="1008"/>
                <a:ext cx="11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x </a:t>
                </a:r>
                <a:r>
                  <a:rPr lang="en-US" altLang="en-US" sz="2400" b="1">
                    <a:latin typeface="Verdana" pitchFamily="34" charset="0"/>
                  </a:rPr>
                  <a:t>– 3</a:t>
                </a:r>
                <a:r>
                  <a:rPr lang="en-US" altLang="en-US" sz="2400" b="1" i="1">
                    <a:latin typeface="Verdana" pitchFamily="34" charset="0"/>
                  </a:rPr>
                  <a:t> </a:t>
                </a:r>
              </a:p>
            </p:txBody>
          </p:sp>
          <p:sp>
            <p:nvSpPr>
              <p:cNvPr id="18448" name="Rectangle 38"/>
              <p:cNvSpPr>
                <a:spLocks noChangeArrowheads="1"/>
              </p:cNvSpPr>
              <p:nvPr/>
            </p:nvSpPr>
            <p:spPr bwMode="auto">
              <a:xfrm>
                <a:off x="1200" y="1296"/>
                <a:ext cx="14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3</a:t>
                </a:r>
                <a:r>
                  <a:rPr lang="en-US" altLang="en-US" sz="2400" b="1" i="1">
                    <a:latin typeface="Verdana" pitchFamily="34" charset="0"/>
                  </a:rPr>
                  <a:t> = </a:t>
                </a:r>
                <a:r>
                  <a:rPr lang="en-US" altLang="en-US" sz="2400" b="1">
                    <a:latin typeface="Verdana" pitchFamily="34" charset="0"/>
                  </a:rPr>
                  <a:t>0</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5067"/>
                                        </p:tgtEl>
                                        <p:attrNameLst>
                                          <p:attrName>style.visibility</p:attrName>
                                        </p:attrNameLst>
                                      </p:cBhvr>
                                      <p:to>
                                        <p:strVal val="visible"/>
                                      </p:to>
                                    </p:set>
                                    <p:anim calcmode="lin" valueType="num">
                                      <p:cBhvr>
                                        <p:cTn id="7" dur="1000" fill="hold"/>
                                        <p:tgtEl>
                                          <p:spTgt spid="45067"/>
                                        </p:tgtEl>
                                        <p:attrNameLst>
                                          <p:attrName>ppt_w</p:attrName>
                                        </p:attrNameLst>
                                      </p:cBhvr>
                                      <p:tavLst>
                                        <p:tav tm="0">
                                          <p:val>
                                            <p:strVal val="#ppt_w*0.70"/>
                                          </p:val>
                                        </p:tav>
                                        <p:tav tm="100000">
                                          <p:val>
                                            <p:strVal val="#ppt_w"/>
                                          </p:val>
                                        </p:tav>
                                      </p:tavLst>
                                    </p:anim>
                                    <p:anim calcmode="lin" valueType="num">
                                      <p:cBhvr>
                                        <p:cTn id="8" dur="1000" fill="hold"/>
                                        <p:tgtEl>
                                          <p:spTgt spid="45067"/>
                                        </p:tgtEl>
                                        <p:attrNameLst>
                                          <p:attrName>ppt_h</p:attrName>
                                        </p:attrNameLst>
                                      </p:cBhvr>
                                      <p:tavLst>
                                        <p:tav tm="0">
                                          <p:val>
                                            <p:strVal val="#ppt_h"/>
                                          </p:val>
                                        </p:tav>
                                        <p:tav tm="100000">
                                          <p:val>
                                            <p:strVal val="#ppt_h"/>
                                          </p:val>
                                        </p:tav>
                                      </p:tavLst>
                                    </p:anim>
                                    <p:animEffect transition="in" filter="fade">
                                      <p:cBhvr>
                                        <p:cTn id="9" dur="1000"/>
                                        <p:tgtEl>
                                          <p:spTgt spid="4506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5068"/>
                                        </p:tgtEl>
                                        <p:attrNameLst>
                                          <p:attrName>style.visibility</p:attrName>
                                        </p:attrNameLst>
                                      </p:cBhvr>
                                      <p:to>
                                        <p:strVal val="visible"/>
                                      </p:to>
                                    </p:set>
                                    <p:anim calcmode="lin" valueType="num">
                                      <p:cBhvr>
                                        <p:cTn id="14" dur="1000" fill="hold"/>
                                        <p:tgtEl>
                                          <p:spTgt spid="45068"/>
                                        </p:tgtEl>
                                        <p:attrNameLst>
                                          <p:attrName>ppt_w</p:attrName>
                                        </p:attrNameLst>
                                      </p:cBhvr>
                                      <p:tavLst>
                                        <p:tav tm="0">
                                          <p:val>
                                            <p:strVal val="#ppt_w*0.70"/>
                                          </p:val>
                                        </p:tav>
                                        <p:tav tm="100000">
                                          <p:val>
                                            <p:strVal val="#ppt_w"/>
                                          </p:val>
                                        </p:tav>
                                      </p:tavLst>
                                    </p:anim>
                                    <p:anim calcmode="lin" valueType="num">
                                      <p:cBhvr>
                                        <p:cTn id="15" dur="1000" fill="hold"/>
                                        <p:tgtEl>
                                          <p:spTgt spid="45068"/>
                                        </p:tgtEl>
                                        <p:attrNameLst>
                                          <p:attrName>ppt_h</p:attrName>
                                        </p:attrNameLst>
                                      </p:cBhvr>
                                      <p:tavLst>
                                        <p:tav tm="0">
                                          <p:val>
                                            <p:strVal val="#ppt_h"/>
                                          </p:val>
                                        </p:tav>
                                        <p:tav tm="100000">
                                          <p:val>
                                            <p:strVal val="#ppt_h"/>
                                          </p:val>
                                        </p:tav>
                                      </p:tavLst>
                                    </p:anim>
                                    <p:animEffect transition="in" filter="fade">
                                      <p:cBhvr>
                                        <p:cTn id="16" dur="1000"/>
                                        <p:tgtEl>
                                          <p:spTgt spid="4506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left)">
                                      <p:cBhvr>
                                        <p:cTn id="21" dur="2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2000"/>
                                        <p:tgtEl>
                                          <p:spTgt spid="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45069"/>
                                        </p:tgtEl>
                                        <p:attrNameLst>
                                          <p:attrName>style.visibility</p:attrName>
                                        </p:attrNameLst>
                                      </p:cBhvr>
                                      <p:to>
                                        <p:strVal val="visible"/>
                                      </p:to>
                                    </p:set>
                                    <p:anim calcmode="lin" valueType="num">
                                      <p:cBhvr>
                                        <p:cTn id="31" dur="1000" fill="hold"/>
                                        <p:tgtEl>
                                          <p:spTgt spid="45069"/>
                                        </p:tgtEl>
                                        <p:attrNameLst>
                                          <p:attrName>ppt_w</p:attrName>
                                        </p:attrNameLst>
                                      </p:cBhvr>
                                      <p:tavLst>
                                        <p:tav tm="0">
                                          <p:val>
                                            <p:strVal val="#ppt_w+.3"/>
                                          </p:val>
                                        </p:tav>
                                        <p:tav tm="100000">
                                          <p:val>
                                            <p:strVal val="#ppt_w"/>
                                          </p:val>
                                        </p:tav>
                                      </p:tavLst>
                                    </p:anim>
                                    <p:anim calcmode="lin" valueType="num">
                                      <p:cBhvr>
                                        <p:cTn id="32" dur="1000" fill="hold"/>
                                        <p:tgtEl>
                                          <p:spTgt spid="45069"/>
                                        </p:tgtEl>
                                        <p:attrNameLst>
                                          <p:attrName>ppt_h</p:attrName>
                                        </p:attrNameLst>
                                      </p:cBhvr>
                                      <p:tavLst>
                                        <p:tav tm="0">
                                          <p:val>
                                            <p:strVal val="#ppt_h"/>
                                          </p:val>
                                        </p:tav>
                                        <p:tav tm="100000">
                                          <p:val>
                                            <p:strVal val="#ppt_h"/>
                                          </p:val>
                                        </p:tav>
                                      </p:tavLst>
                                    </p:anim>
                                    <p:animEffect transition="in" filter="fade">
                                      <p:cBhvr>
                                        <p:cTn id="33" dur="1000"/>
                                        <p:tgtEl>
                                          <p:spTgt spid="4506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1"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up)">
                                      <p:cBhvr>
                                        <p:cTn id="38" dur="20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45070"/>
                                        </p:tgtEl>
                                        <p:attrNameLst>
                                          <p:attrName>style.visibility</p:attrName>
                                        </p:attrNameLst>
                                      </p:cBhvr>
                                      <p:to>
                                        <p:strVal val="visible"/>
                                      </p:to>
                                    </p:set>
                                    <p:animEffect transition="in" filter="dissolve">
                                      <p:cBhvr>
                                        <p:cTn id="43" dur="500"/>
                                        <p:tgtEl>
                                          <p:spTgt spid="4507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45085"/>
                                        </p:tgtEl>
                                        <p:attrNameLst>
                                          <p:attrName>style.visibility</p:attrName>
                                        </p:attrNameLst>
                                      </p:cBhvr>
                                      <p:to>
                                        <p:strVal val="visible"/>
                                      </p:to>
                                    </p:set>
                                    <p:animEffect transition="in" filter="wipe(down)">
                                      <p:cBhvr>
                                        <p:cTn id="48" dur="500"/>
                                        <p:tgtEl>
                                          <p:spTgt spid="450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p:bldP spid="45068" grpId="0"/>
      <p:bldP spid="45069" grpId="0"/>
      <p:bldP spid="45070" grpId="0"/>
      <p:bldP spid="4508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762000" y="1447800"/>
            <a:ext cx="755967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Consistent systems can either be independent or dependent.</a:t>
            </a:r>
          </a:p>
          <a:p>
            <a:pPr eaLnBrk="1" hangingPunct="1"/>
            <a:endParaRPr lang="en-US" altLang="en-US" sz="2400">
              <a:latin typeface="Verdana" pitchFamily="34" charset="0"/>
            </a:endParaRPr>
          </a:p>
          <a:p>
            <a:pPr eaLnBrk="1" hangingPunct="1"/>
            <a:r>
              <a:rPr lang="en-US" altLang="en-US" sz="2400">
                <a:latin typeface="Verdana" pitchFamily="34" charset="0"/>
              </a:rPr>
              <a:t>An </a:t>
            </a:r>
            <a:r>
              <a:rPr lang="en-US" altLang="en-US" sz="2400" b="1" u="sng">
                <a:latin typeface="Verdana" pitchFamily="34" charset="0"/>
              </a:rPr>
              <a:t>independent system</a:t>
            </a:r>
            <a:r>
              <a:rPr lang="en-US" altLang="en-US" sz="2400">
                <a:latin typeface="Verdana" pitchFamily="34" charset="0"/>
              </a:rPr>
              <a:t> has exactly one solution. The graph of an independent system consists of two intersecting lines.</a:t>
            </a:r>
          </a:p>
          <a:p>
            <a:pPr eaLnBrk="1" hangingPunct="1"/>
            <a:endParaRPr lang="en-US" altLang="en-US" sz="2400">
              <a:latin typeface="Verdana" pitchFamily="34" charset="0"/>
            </a:endParaRPr>
          </a:p>
          <a:p>
            <a:pPr eaLnBrk="1" hangingPunct="1"/>
            <a:r>
              <a:rPr lang="en-US" altLang="en-US" sz="2400">
                <a:latin typeface="Verdana" pitchFamily="34" charset="0"/>
              </a:rPr>
              <a:t>A </a:t>
            </a:r>
            <a:r>
              <a:rPr lang="en-US" altLang="en-US" sz="2400" b="1" u="sng">
                <a:latin typeface="Verdana" pitchFamily="34" charset="0"/>
              </a:rPr>
              <a:t>dependent system</a:t>
            </a:r>
            <a:r>
              <a:rPr lang="en-US" altLang="en-US" sz="2400">
                <a:latin typeface="Verdana" pitchFamily="34" charset="0"/>
              </a:rPr>
              <a:t> has infinitely many solutions. The graph of a dependent system consists of two coincident lines.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066800"/>
            <a:ext cx="7791450"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81000" y="1143000"/>
            <a:ext cx="8534400" cy="4648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dirty="0">
                <a:solidFill>
                  <a:srgbClr val="3333CC"/>
                </a:solidFill>
                <a:latin typeface="Verdana" pitchFamily="34" charset="0"/>
              </a:rPr>
              <a:t>Warm Up</a:t>
            </a:r>
            <a:endParaRPr lang="en-US" altLang="en-US" sz="2800" dirty="0">
              <a:latin typeface="Verdana" pitchFamily="34" charset="0"/>
            </a:endParaRPr>
          </a:p>
          <a:p>
            <a:pPr eaLnBrk="1" hangingPunct="1"/>
            <a:r>
              <a:rPr lang="en-US" altLang="en-US" sz="2800" b="1" dirty="0">
                <a:latin typeface="Verdana" pitchFamily="34" charset="0"/>
              </a:rPr>
              <a:t>Solve each equation.</a:t>
            </a:r>
          </a:p>
          <a:p>
            <a:pPr eaLnBrk="1" hangingPunct="1"/>
            <a:endParaRPr lang="en-US" altLang="en-US" sz="800" b="1" dirty="0">
              <a:latin typeface="Verdana" pitchFamily="34" charset="0"/>
            </a:endParaRPr>
          </a:p>
          <a:p>
            <a:pPr eaLnBrk="1" hangingPunct="1"/>
            <a:endParaRPr lang="en-US" altLang="en-US" sz="800" dirty="0">
              <a:latin typeface="Verdana" pitchFamily="34" charset="0"/>
            </a:endParaRPr>
          </a:p>
          <a:p>
            <a:pPr eaLnBrk="1" hangingPunct="1">
              <a:lnSpc>
                <a:spcPct val="140000"/>
              </a:lnSpc>
            </a:pPr>
            <a:r>
              <a:rPr lang="en-US" altLang="en-US" sz="2800" b="1" dirty="0">
                <a:latin typeface="Verdana" pitchFamily="34" charset="0"/>
              </a:rPr>
              <a:t>1.</a:t>
            </a:r>
            <a:r>
              <a:rPr lang="en-US" altLang="en-US" sz="2800" dirty="0">
                <a:latin typeface="Verdana" pitchFamily="34" charset="0"/>
              </a:rPr>
              <a:t> </a:t>
            </a:r>
            <a:r>
              <a:rPr lang="en-US" altLang="en-US" sz="2800" dirty="0">
                <a:latin typeface="Verdana" pitchFamily="34" charset="0"/>
                <a:sym typeface="Symbol" pitchFamily="18" charset="2"/>
              </a:rPr>
              <a:t>2</a:t>
            </a:r>
            <a:r>
              <a:rPr lang="en-US" altLang="en-US" sz="2800" i="1" dirty="0">
                <a:latin typeface="Verdana" pitchFamily="34" charset="0"/>
                <a:sym typeface="Symbol" pitchFamily="18" charset="2"/>
              </a:rPr>
              <a:t>x</a:t>
            </a:r>
            <a:r>
              <a:rPr lang="en-US" altLang="en-US" sz="2800" dirty="0">
                <a:latin typeface="Verdana" pitchFamily="34" charset="0"/>
                <a:sym typeface="Symbol" pitchFamily="18" charset="2"/>
              </a:rPr>
              <a:t> + 3</a:t>
            </a:r>
            <a:r>
              <a:rPr lang="en-US" altLang="en-US" sz="2800" i="1" dirty="0">
                <a:latin typeface="Verdana" pitchFamily="34" charset="0"/>
                <a:sym typeface="Symbol" pitchFamily="18" charset="2"/>
              </a:rPr>
              <a:t> = </a:t>
            </a:r>
            <a:r>
              <a:rPr lang="en-US" altLang="en-US" sz="2800" dirty="0">
                <a:latin typeface="Verdana" pitchFamily="34" charset="0"/>
                <a:sym typeface="Symbol" pitchFamily="18" charset="2"/>
              </a:rPr>
              <a:t>2</a:t>
            </a:r>
            <a:r>
              <a:rPr lang="en-US" altLang="en-US" sz="2800" i="1" dirty="0">
                <a:latin typeface="Verdana" pitchFamily="34" charset="0"/>
                <a:sym typeface="Symbol" pitchFamily="18" charset="2"/>
              </a:rPr>
              <a:t>x + </a:t>
            </a:r>
            <a:r>
              <a:rPr lang="en-US" altLang="en-US" sz="2800" dirty="0">
                <a:latin typeface="Verdana" pitchFamily="34" charset="0"/>
                <a:sym typeface="Symbol" pitchFamily="18" charset="2"/>
              </a:rPr>
              <a:t>4</a:t>
            </a:r>
            <a:r>
              <a:rPr lang="en-US" altLang="en-US" sz="2800" i="1" dirty="0">
                <a:latin typeface="Verdana" pitchFamily="34" charset="0"/>
                <a:sym typeface="Symbol" pitchFamily="18" charset="2"/>
              </a:rPr>
              <a:t> </a:t>
            </a:r>
            <a:endParaRPr lang="en-US" altLang="en-US" sz="2800" dirty="0">
              <a:latin typeface="Verdana" pitchFamily="34" charset="0"/>
              <a:sym typeface="Symbol" pitchFamily="18" charset="2"/>
            </a:endParaRPr>
          </a:p>
          <a:p>
            <a:pPr eaLnBrk="1" hangingPunct="1">
              <a:lnSpc>
                <a:spcPct val="140000"/>
              </a:lnSpc>
            </a:pPr>
            <a:r>
              <a:rPr lang="en-US" altLang="en-US" sz="2800" b="1" dirty="0">
                <a:latin typeface="Verdana" pitchFamily="34" charset="0"/>
                <a:sym typeface="Symbol" pitchFamily="18" charset="2"/>
              </a:rPr>
              <a:t>2.</a:t>
            </a:r>
            <a:r>
              <a:rPr lang="en-US" altLang="en-US" sz="2800" dirty="0">
                <a:latin typeface="Verdana" pitchFamily="34" charset="0"/>
                <a:sym typeface="Symbol" pitchFamily="18" charset="2"/>
              </a:rPr>
              <a:t> 2(</a:t>
            </a:r>
            <a:r>
              <a:rPr lang="en-US" altLang="en-US" sz="2800" i="1" dirty="0">
                <a:latin typeface="Verdana" pitchFamily="34" charset="0"/>
                <a:sym typeface="Symbol" pitchFamily="18" charset="2"/>
              </a:rPr>
              <a:t>x</a:t>
            </a:r>
            <a:r>
              <a:rPr lang="en-US" altLang="en-US" sz="2800" dirty="0">
                <a:latin typeface="Verdana" pitchFamily="34" charset="0"/>
                <a:sym typeface="Symbol" pitchFamily="18" charset="2"/>
              </a:rPr>
              <a:t> + 1) = 2</a:t>
            </a:r>
            <a:r>
              <a:rPr lang="en-US" altLang="en-US" sz="2800" i="1" dirty="0">
                <a:latin typeface="Verdana" pitchFamily="34" charset="0"/>
                <a:sym typeface="Symbol" pitchFamily="18" charset="2"/>
              </a:rPr>
              <a:t>x + </a:t>
            </a:r>
            <a:r>
              <a:rPr lang="en-US" altLang="en-US" sz="2800" dirty="0">
                <a:latin typeface="Verdana" pitchFamily="34" charset="0"/>
                <a:sym typeface="Symbol" pitchFamily="18" charset="2"/>
              </a:rPr>
              <a:t>2</a:t>
            </a:r>
          </a:p>
          <a:p>
            <a:pPr eaLnBrk="1" hangingPunct="1">
              <a:lnSpc>
                <a:spcPct val="140000"/>
              </a:lnSpc>
            </a:pPr>
            <a:r>
              <a:rPr lang="en-US" altLang="en-US" sz="2800" b="1" dirty="0">
                <a:latin typeface="Verdana" pitchFamily="34" charset="0"/>
                <a:sym typeface="Symbol" pitchFamily="18" charset="2"/>
              </a:rPr>
              <a:t>3.</a:t>
            </a:r>
            <a:r>
              <a:rPr lang="en-US" altLang="en-US" sz="2800" dirty="0">
                <a:latin typeface="Verdana" pitchFamily="34" charset="0"/>
                <a:sym typeface="Symbol" pitchFamily="18" charset="2"/>
              </a:rPr>
              <a:t> Solve 2</a:t>
            </a:r>
            <a:r>
              <a:rPr lang="en-US" altLang="en-US" sz="2800" i="1" dirty="0">
                <a:latin typeface="Verdana" pitchFamily="34" charset="0"/>
                <a:sym typeface="Symbol" pitchFamily="18" charset="2"/>
              </a:rPr>
              <a:t>y – </a:t>
            </a:r>
            <a:r>
              <a:rPr lang="en-US" altLang="en-US" sz="2800" dirty="0">
                <a:latin typeface="Verdana" pitchFamily="34" charset="0"/>
                <a:sym typeface="Symbol" pitchFamily="18" charset="2"/>
              </a:rPr>
              <a:t>6</a:t>
            </a:r>
            <a:r>
              <a:rPr lang="en-US" altLang="en-US" sz="2800" i="1" dirty="0">
                <a:latin typeface="Verdana" pitchFamily="34" charset="0"/>
                <a:sym typeface="Symbol" pitchFamily="18" charset="2"/>
              </a:rPr>
              <a:t>x </a:t>
            </a:r>
            <a:r>
              <a:rPr lang="en-US" altLang="en-US" sz="2800" dirty="0">
                <a:latin typeface="Verdana" pitchFamily="34" charset="0"/>
                <a:sym typeface="Symbol" pitchFamily="18" charset="2"/>
              </a:rPr>
              <a:t>= 10 for </a:t>
            </a:r>
            <a:r>
              <a:rPr lang="en-US" altLang="en-US" sz="2800" i="1" dirty="0">
                <a:latin typeface="Verdana" pitchFamily="34" charset="0"/>
                <a:sym typeface="Symbol" pitchFamily="18" charset="2"/>
              </a:rPr>
              <a:t>y</a:t>
            </a:r>
            <a:endParaRPr lang="en-US" altLang="en-US" sz="2800" dirty="0">
              <a:latin typeface="Verdana" pitchFamily="34" charset="0"/>
              <a:sym typeface="Symbol" pitchFamily="18" charset="2"/>
            </a:endParaRPr>
          </a:p>
          <a:p>
            <a:pPr eaLnBrk="1" hangingPunct="1"/>
            <a:r>
              <a:rPr lang="en-US" altLang="en-US" sz="2800" dirty="0">
                <a:solidFill>
                  <a:srgbClr val="FF0000"/>
                </a:solidFill>
                <a:latin typeface="Verdana" pitchFamily="34" charset="0"/>
              </a:rPr>
              <a:t>		</a:t>
            </a:r>
          </a:p>
        </p:txBody>
      </p:sp>
      <p:sp>
        <p:nvSpPr>
          <p:cNvPr id="7171" name="Text Box 3"/>
          <p:cNvSpPr txBox="1">
            <a:spLocks noChangeArrowheads="1"/>
          </p:cNvSpPr>
          <p:nvPr/>
        </p:nvSpPr>
        <p:spPr bwMode="auto">
          <a:xfrm>
            <a:off x="4460875" y="2420938"/>
            <a:ext cx="1878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Verdana" pitchFamily="34" charset="0"/>
                <a:sym typeface="Symbol" pitchFamily="18" charset="2"/>
              </a:rPr>
              <a:t>no solution</a:t>
            </a:r>
          </a:p>
        </p:txBody>
      </p:sp>
      <p:sp>
        <p:nvSpPr>
          <p:cNvPr id="7172" name="Text Box 4"/>
          <p:cNvSpPr txBox="1">
            <a:spLocks noChangeArrowheads="1"/>
          </p:cNvSpPr>
          <p:nvPr/>
        </p:nvSpPr>
        <p:spPr bwMode="auto">
          <a:xfrm>
            <a:off x="4495800" y="3001963"/>
            <a:ext cx="3933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Verdana" pitchFamily="34" charset="0"/>
                <a:sym typeface="Symbol" pitchFamily="18" charset="2"/>
              </a:rPr>
              <a:t>infinitely many solutions</a:t>
            </a:r>
          </a:p>
        </p:txBody>
      </p:sp>
      <p:sp>
        <p:nvSpPr>
          <p:cNvPr id="7173" name="Text Box 5"/>
          <p:cNvSpPr txBox="1">
            <a:spLocks noChangeArrowheads="1"/>
          </p:cNvSpPr>
          <p:nvPr/>
        </p:nvSpPr>
        <p:spPr bwMode="auto">
          <a:xfrm>
            <a:off x="5757863" y="3625850"/>
            <a:ext cx="1754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i="1">
                <a:solidFill>
                  <a:srgbClr val="FF0000"/>
                </a:solidFill>
                <a:latin typeface="Verdana" pitchFamily="34" charset="0"/>
                <a:sym typeface="Symbol" pitchFamily="18" charset="2"/>
              </a:rPr>
              <a:t>y =</a:t>
            </a:r>
            <a:r>
              <a:rPr lang="en-US" altLang="en-US" sz="2400">
                <a:solidFill>
                  <a:srgbClr val="FF0000"/>
                </a:solidFill>
                <a:latin typeface="Verdana" pitchFamily="34" charset="0"/>
                <a:sym typeface="Symbol" pitchFamily="18" charset="2"/>
              </a:rPr>
              <a:t>3</a:t>
            </a:r>
            <a:r>
              <a:rPr lang="en-US" altLang="en-US" sz="2400" i="1">
                <a:solidFill>
                  <a:srgbClr val="FF0000"/>
                </a:solidFill>
                <a:latin typeface="Verdana" pitchFamily="34" charset="0"/>
                <a:sym typeface="Symbol" pitchFamily="18" charset="2"/>
              </a:rPr>
              <a:t>x</a:t>
            </a:r>
            <a:r>
              <a:rPr lang="en-US" altLang="en-US" sz="2400">
                <a:solidFill>
                  <a:srgbClr val="FF0000"/>
                </a:solidFill>
                <a:latin typeface="Verdana" pitchFamily="34" charset="0"/>
                <a:sym typeface="Symbol" pitchFamily="18" charset="2"/>
              </a:rPr>
              <a:t> + 5</a:t>
            </a:r>
            <a:endParaRPr lang="en-US" altLang="en-US" sz="2400" i="1">
              <a:solidFill>
                <a:srgbClr val="FF0000"/>
              </a:solidFill>
              <a:latin typeface="Verdana" pitchFamily="34" charset="0"/>
              <a:sym typeface="Symbol" pitchFamily="18" charset="2"/>
            </a:endParaRPr>
          </a:p>
        </p:txBody>
      </p:sp>
      <p:sp>
        <p:nvSpPr>
          <p:cNvPr id="3078" name="Text Box 26"/>
          <p:cNvSpPr txBox="1">
            <a:spLocks noChangeArrowheads="1"/>
          </p:cNvSpPr>
          <p:nvPr/>
        </p:nvSpPr>
        <p:spPr bwMode="auto">
          <a:xfrm>
            <a:off x="395288" y="4891088"/>
            <a:ext cx="565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a:latin typeface="Verdana" pitchFamily="34" charset="0"/>
              </a:rPr>
              <a:t>4.</a:t>
            </a:r>
          </a:p>
        </p:txBody>
      </p:sp>
      <p:sp>
        <p:nvSpPr>
          <p:cNvPr id="3079" name="AutoShape 27"/>
          <p:cNvSpPr>
            <a:spLocks/>
          </p:cNvSpPr>
          <p:nvPr/>
        </p:nvSpPr>
        <p:spPr bwMode="auto">
          <a:xfrm>
            <a:off x="1066800" y="4876800"/>
            <a:ext cx="228600" cy="838200"/>
          </a:xfrm>
          <a:prstGeom prst="leftBrace">
            <a:avLst>
              <a:gd name="adj1" fmla="val 30556"/>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80" name="Text Box 28"/>
          <p:cNvSpPr txBox="1">
            <a:spLocks noChangeArrowheads="1"/>
          </p:cNvSpPr>
          <p:nvPr/>
        </p:nvSpPr>
        <p:spPr bwMode="auto">
          <a:xfrm>
            <a:off x="1279525" y="4781550"/>
            <a:ext cx="21383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i="1" dirty="0">
                <a:latin typeface="Verdana" pitchFamily="34" charset="0"/>
              </a:rPr>
              <a:t>y = </a:t>
            </a:r>
            <a:r>
              <a:rPr lang="en-US" altLang="en-US" sz="2800" dirty="0">
                <a:latin typeface="Verdana" pitchFamily="34" charset="0"/>
              </a:rPr>
              <a:t>3</a:t>
            </a:r>
            <a:r>
              <a:rPr lang="en-US" altLang="en-US" sz="2800" i="1" dirty="0">
                <a:latin typeface="Verdana" pitchFamily="34" charset="0"/>
              </a:rPr>
              <a:t>x</a:t>
            </a:r>
            <a:r>
              <a:rPr lang="en-US" altLang="en-US" sz="2800" dirty="0">
                <a:latin typeface="Verdana" pitchFamily="34" charset="0"/>
              </a:rPr>
              <a:t> + 2</a:t>
            </a:r>
            <a:endParaRPr lang="en-US" altLang="en-US" sz="2800" i="1" dirty="0">
              <a:latin typeface="Verdana" pitchFamily="34" charset="0"/>
            </a:endParaRPr>
          </a:p>
        </p:txBody>
      </p:sp>
      <p:sp>
        <p:nvSpPr>
          <p:cNvPr id="3081" name="Text Box 29"/>
          <p:cNvSpPr txBox="1">
            <a:spLocks noChangeArrowheads="1"/>
          </p:cNvSpPr>
          <p:nvPr/>
        </p:nvSpPr>
        <p:spPr bwMode="auto">
          <a:xfrm>
            <a:off x="1290638" y="5224463"/>
            <a:ext cx="21383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dirty="0">
                <a:latin typeface="Verdana" pitchFamily="34" charset="0"/>
              </a:rPr>
              <a:t>2</a:t>
            </a:r>
            <a:r>
              <a:rPr lang="en-US" altLang="en-US" sz="2800" i="1" dirty="0">
                <a:latin typeface="Verdana" pitchFamily="34" charset="0"/>
              </a:rPr>
              <a:t>x + y = </a:t>
            </a:r>
            <a:r>
              <a:rPr lang="en-US" altLang="en-US" sz="2800" dirty="0">
                <a:latin typeface="Verdana" pitchFamily="34" charset="0"/>
              </a:rPr>
              <a:t>7</a:t>
            </a:r>
            <a:endParaRPr lang="en-US" altLang="en-US" sz="2800" i="1" dirty="0">
              <a:latin typeface="Verdana" pitchFamily="34" charset="0"/>
            </a:endParaRPr>
          </a:p>
        </p:txBody>
      </p:sp>
      <p:sp>
        <p:nvSpPr>
          <p:cNvPr id="3082" name="Text Box 30"/>
          <p:cNvSpPr txBox="1">
            <a:spLocks noChangeArrowheads="1"/>
          </p:cNvSpPr>
          <p:nvPr/>
        </p:nvSpPr>
        <p:spPr bwMode="auto">
          <a:xfrm>
            <a:off x="441325" y="4129088"/>
            <a:ext cx="570706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dirty="0">
                <a:latin typeface="Verdana" pitchFamily="34" charset="0"/>
              </a:rPr>
              <a:t>Solve by using any method.</a:t>
            </a:r>
          </a:p>
        </p:txBody>
      </p:sp>
      <p:sp>
        <p:nvSpPr>
          <p:cNvPr id="7203" name="Text Box 35"/>
          <p:cNvSpPr txBox="1">
            <a:spLocks noChangeArrowheads="1"/>
          </p:cNvSpPr>
          <p:nvPr/>
        </p:nvSpPr>
        <p:spPr bwMode="auto">
          <a:xfrm>
            <a:off x="3489325" y="498475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(1, 5)</a:t>
            </a:r>
          </a:p>
        </p:txBody>
      </p:sp>
      <p:sp>
        <p:nvSpPr>
          <p:cNvPr id="3084" name="Text Box 36"/>
          <p:cNvSpPr txBox="1">
            <a:spLocks noChangeArrowheads="1"/>
          </p:cNvSpPr>
          <p:nvPr/>
        </p:nvSpPr>
        <p:spPr bwMode="auto">
          <a:xfrm>
            <a:off x="4876800" y="4876800"/>
            <a:ext cx="565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a:latin typeface="Verdana" pitchFamily="34" charset="0"/>
              </a:rPr>
              <a:t>5.</a:t>
            </a:r>
          </a:p>
        </p:txBody>
      </p:sp>
      <p:sp>
        <p:nvSpPr>
          <p:cNvPr id="3085" name="AutoShape 37"/>
          <p:cNvSpPr>
            <a:spLocks/>
          </p:cNvSpPr>
          <p:nvPr/>
        </p:nvSpPr>
        <p:spPr bwMode="auto">
          <a:xfrm>
            <a:off x="5410200" y="4881563"/>
            <a:ext cx="228600" cy="838200"/>
          </a:xfrm>
          <a:prstGeom prst="leftBrace">
            <a:avLst>
              <a:gd name="adj1" fmla="val 30556"/>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86" name="Text Box 38"/>
          <p:cNvSpPr txBox="1">
            <a:spLocks noChangeArrowheads="1"/>
          </p:cNvSpPr>
          <p:nvPr/>
        </p:nvSpPr>
        <p:spPr bwMode="auto">
          <a:xfrm>
            <a:off x="5622925" y="4786313"/>
            <a:ext cx="18478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i="1" dirty="0">
                <a:latin typeface="Verdana" pitchFamily="34" charset="0"/>
              </a:rPr>
              <a:t>x – y = </a:t>
            </a:r>
            <a:r>
              <a:rPr lang="en-US" altLang="en-US" sz="2800" dirty="0">
                <a:latin typeface="Verdana" pitchFamily="34" charset="0"/>
              </a:rPr>
              <a:t>8</a:t>
            </a:r>
            <a:endParaRPr lang="en-US" altLang="en-US" sz="2800" i="1" dirty="0">
              <a:latin typeface="Verdana" pitchFamily="34" charset="0"/>
            </a:endParaRPr>
          </a:p>
        </p:txBody>
      </p:sp>
      <p:sp>
        <p:nvSpPr>
          <p:cNvPr id="3087" name="Text Box 39"/>
          <p:cNvSpPr txBox="1">
            <a:spLocks noChangeArrowheads="1"/>
          </p:cNvSpPr>
          <p:nvPr/>
        </p:nvSpPr>
        <p:spPr bwMode="auto">
          <a:xfrm>
            <a:off x="5634038" y="5229225"/>
            <a:ext cx="19129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i="1" dirty="0">
                <a:latin typeface="Verdana" pitchFamily="34" charset="0"/>
              </a:rPr>
              <a:t>x + y = </a:t>
            </a:r>
            <a:r>
              <a:rPr lang="en-US" altLang="en-US" sz="2800" dirty="0">
                <a:latin typeface="Verdana" pitchFamily="34" charset="0"/>
              </a:rPr>
              <a:t>4</a:t>
            </a:r>
            <a:endParaRPr lang="en-US" altLang="en-US" sz="2800" i="1" dirty="0">
              <a:latin typeface="Verdana" pitchFamily="34" charset="0"/>
            </a:endParaRPr>
          </a:p>
        </p:txBody>
      </p:sp>
      <p:sp>
        <p:nvSpPr>
          <p:cNvPr id="7208" name="Text Box 40"/>
          <p:cNvSpPr txBox="1">
            <a:spLocks noChangeArrowheads="1"/>
          </p:cNvSpPr>
          <p:nvPr/>
        </p:nvSpPr>
        <p:spPr bwMode="auto">
          <a:xfrm>
            <a:off x="7543800" y="4945063"/>
            <a:ext cx="1260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(6, –2)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up)">
                                      <p:cBhvr>
                                        <p:cTn id="7" dur="500"/>
                                        <p:tgtEl>
                                          <p:spTgt spid="71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wipe(up)">
                                      <p:cBhvr>
                                        <p:cTn id="12" dur="500"/>
                                        <p:tgtEl>
                                          <p:spTgt spid="717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73"/>
                                        </p:tgtEl>
                                        <p:attrNameLst>
                                          <p:attrName>style.visibility</p:attrName>
                                        </p:attrNameLst>
                                      </p:cBhvr>
                                      <p:to>
                                        <p:strVal val="visible"/>
                                      </p:to>
                                    </p:set>
                                    <p:animEffect transition="in" filter="wipe(up)">
                                      <p:cBhvr>
                                        <p:cTn id="17" dur="500"/>
                                        <p:tgtEl>
                                          <p:spTgt spid="71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203"/>
                                        </p:tgtEl>
                                        <p:attrNameLst>
                                          <p:attrName>style.visibility</p:attrName>
                                        </p:attrNameLst>
                                      </p:cBhvr>
                                      <p:to>
                                        <p:strVal val="visible"/>
                                      </p:to>
                                    </p:set>
                                    <p:animEffect transition="in" filter="dissolve">
                                      <p:cBhvr>
                                        <p:cTn id="22" dur="500"/>
                                        <p:tgtEl>
                                          <p:spTgt spid="72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208"/>
                                        </p:tgtEl>
                                        <p:attrNameLst>
                                          <p:attrName>style.visibility</p:attrName>
                                        </p:attrNameLst>
                                      </p:cBhvr>
                                      <p:to>
                                        <p:strVal val="visible"/>
                                      </p:to>
                                    </p:set>
                                    <p:animEffect transition="in" filter="dissolve">
                                      <p:cBhvr>
                                        <p:cTn id="27" dur="500"/>
                                        <p:tgtEl>
                                          <p:spTgt spid="7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utoUpdateAnimBg="0"/>
      <p:bldP spid="7172" grpId="0" autoUpdateAnimBg="0"/>
      <p:bldP spid="7173" grpId="0" autoUpdateAnimBg="0"/>
      <p:bldP spid="7203" grpId="0"/>
      <p:bldP spid="720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8"/>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3A: Classifying Systems of Linear Equations</a:t>
            </a:r>
            <a:endParaRPr lang="en-US" altLang="en-US" sz="2600">
              <a:solidFill>
                <a:schemeClr val="accent2"/>
              </a:solidFill>
              <a:latin typeface="Arial MT Bl" charset="0"/>
            </a:endParaRPr>
          </a:p>
        </p:txBody>
      </p:sp>
      <p:sp>
        <p:nvSpPr>
          <p:cNvPr id="21507" name="Text Box 4"/>
          <p:cNvSpPr txBox="1">
            <a:spLocks noChangeArrowheads="1"/>
          </p:cNvSpPr>
          <p:nvPr/>
        </p:nvSpPr>
        <p:spPr bwMode="auto">
          <a:xfrm>
            <a:off x="669925" y="23749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1508" name="AutoShape 5"/>
          <p:cNvSpPr>
            <a:spLocks/>
          </p:cNvSpPr>
          <p:nvPr/>
        </p:nvSpPr>
        <p:spPr bwMode="auto">
          <a:xfrm>
            <a:off x="1752600" y="2117725"/>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1509" name="Text Box 6"/>
          <p:cNvSpPr txBox="1">
            <a:spLocks noChangeArrowheads="1"/>
          </p:cNvSpPr>
          <p:nvPr/>
        </p:nvSpPr>
        <p:spPr bwMode="auto">
          <a:xfrm>
            <a:off x="1989138" y="2117725"/>
            <a:ext cx="2074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3</a:t>
            </a:r>
            <a:r>
              <a:rPr lang="en-US" altLang="en-US" sz="2400" b="1" i="1">
                <a:latin typeface="Verdana" pitchFamily="34" charset="0"/>
              </a:rPr>
              <a:t>y = x </a:t>
            </a:r>
            <a:r>
              <a:rPr lang="en-US" altLang="en-US" sz="2400" b="1">
                <a:latin typeface="Verdana" pitchFamily="34" charset="0"/>
              </a:rPr>
              <a:t>+ 3</a:t>
            </a:r>
            <a:r>
              <a:rPr lang="en-US" altLang="en-US" sz="2400" b="1" i="1">
                <a:latin typeface="Verdana" pitchFamily="34" charset="0"/>
              </a:rPr>
              <a:t> </a:t>
            </a:r>
          </a:p>
        </p:txBody>
      </p:sp>
      <p:sp>
        <p:nvSpPr>
          <p:cNvPr id="21510" name="Rectangle 7"/>
          <p:cNvSpPr>
            <a:spLocks noChangeArrowheads="1"/>
          </p:cNvSpPr>
          <p:nvPr/>
        </p:nvSpPr>
        <p:spPr bwMode="auto">
          <a:xfrm>
            <a:off x="1905000" y="2684463"/>
            <a:ext cx="248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a:t>
            </a:r>
            <a:r>
              <a:rPr lang="en-US" altLang="en-US" sz="2400" b="1" i="1">
                <a:latin typeface="Verdana" pitchFamily="34" charset="0"/>
              </a:rPr>
              <a:t>x + y = </a:t>
            </a:r>
            <a:r>
              <a:rPr lang="en-US" altLang="en-US" sz="2400" b="1">
                <a:latin typeface="Verdana" pitchFamily="34" charset="0"/>
              </a:rPr>
              <a:t>1</a:t>
            </a:r>
          </a:p>
        </p:txBody>
      </p:sp>
      <p:pic>
        <p:nvPicPr>
          <p:cNvPr id="21511"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2593975"/>
            <a:ext cx="4667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2" name="Text Box 16"/>
          <p:cNvSpPr txBox="1">
            <a:spLocks noChangeArrowheads="1"/>
          </p:cNvSpPr>
          <p:nvPr/>
        </p:nvSpPr>
        <p:spPr bwMode="auto">
          <a:xfrm>
            <a:off x="76200" y="1539875"/>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sp>
        <p:nvSpPr>
          <p:cNvPr id="47121" name="Text Box 17"/>
          <p:cNvSpPr txBox="1">
            <a:spLocks noChangeArrowheads="1"/>
          </p:cNvSpPr>
          <p:nvPr/>
        </p:nvSpPr>
        <p:spPr bwMode="auto">
          <a:xfrm>
            <a:off x="4876800" y="3352800"/>
            <a:ext cx="3733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grpSp>
        <p:nvGrpSpPr>
          <p:cNvPr id="2" name="Group 34"/>
          <p:cNvGrpSpPr>
            <a:grpSpLocks/>
          </p:cNvGrpSpPr>
          <p:nvPr/>
        </p:nvGrpSpPr>
        <p:grpSpPr bwMode="auto">
          <a:xfrm>
            <a:off x="242888" y="3232150"/>
            <a:ext cx="4533900" cy="666750"/>
            <a:chOff x="480" y="1950"/>
            <a:chExt cx="2856" cy="420"/>
          </a:xfrm>
        </p:grpSpPr>
        <p:sp>
          <p:nvSpPr>
            <p:cNvPr id="21524" name="Text Box 18"/>
            <p:cNvSpPr txBox="1">
              <a:spLocks noChangeArrowheads="1"/>
            </p:cNvSpPr>
            <p:nvPr/>
          </p:nvSpPr>
          <p:spPr bwMode="auto">
            <a:xfrm>
              <a:off x="480" y="2016"/>
              <a:ext cx="28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3</a:t>
              </a:r>
              <a:r>
                <a:rPr lang="en-US" altLang="en-US" sz="2400" i="1">
                  <a:latin typeface="Verdana" pitchFamily="34" charset="0"/>
                </a:rPr>
                <a:t>y = x </a:t>
              </a:r>
              <a:r>
                <a:rPr lang="en-US" altLang="en-US" sz="2400">
                  <a:latin typeface="Verdana" pitchFamily="34" charset="0"/>
                </a:rPr>
                <a:t>+ 3        </a:t>
              </a:r>
              <a:r>
                <a:rPr lang="en-US" altLang="en-US" sz="2400" i="1">
                  <a:latin typeface="Verdana" pitchFamily="34" charset="0"/>
                </a:rPr>
                <a:t>y =   x</a:t>
              </a:r>
              <a:r>
                <a:rPr lang="en-US" altLang="en-US" sz="2400">
                  <a:latin typeface="Verdana" pitchFamily="34" charset="0"/>
                </a:rPr>
                <a:t> + 1</a:t>
              </a:r>
              <a:r>
                <a:rPr lang="en-US" altLang="en-US" sz="2400" i="1">
                  <a:latin typeface="Verdana" pitchFamily="34" charset="0"/>
                </a:rPr>
                <a:t> </a:t>
              </a:r>
            </a:p>
          </p:txBody>
        </p:sp>
        <p:sp>
          <p:nvSpPr>
            <p:cNvPr id="21525" name="Line 22"/>
            <p:cNvSpPr>
              <a:spLocks noChangeShapeType="1"/>
            </p:cNvSpPr>
            <p:nvPr/>
          </p:nvSpPr>
          <p:spPr bwMode="auto">
            <a:xfrm>
              <a:off x="1653" y="2178"/>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21526" name="Picture 3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6" y="1950"/>
              <a:ext cx="13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35"/>
          <p:cNvGrpSpPr>
            <a:grpSpLocks/>
          </p:cNvGrpSpPr>
          <p:nvPr/>
        </p:nvGrpSpPr>
        <p:grpSpPr bwMode="auto">
          <a:xfrm>
            <a:off x="-76200" y="4108450"/>
            <a:ext cx="4814888" cy="676275"/>
            <a:chOff x="279" y="2394"/>
            <a:chExt cx="3033" cy="426"/>
          </a:xfrm>
        </p:grpSpPr>
        <p:grpSp>
          <p:nvGrpSpPr>
            <p:cNvPr id="21518" name="Group 27"/>
            <p:cNvGrpSpPr>
              <a:grpSpLocks/>
            </p:cNvGrpSpPr>
            <p:nvPr/>
          </p:nvGrpSpPr>
          <p:grpSpPr bwMode="auto">
            <a:xfrm>
              <a:off x="279" y="2394"/>
              <a:ext cx="1527" cy="420"/>
              <a:chOff x="192" y="2394"/>
              <a:chExt cx="1527" cy="420"/>
            </a:xfrm>
          </p:grpSpPr>
          <p:sp>
            <p:nvSpPr>
              <p:cNvPr id="21522" name="Rectangle 23"/>
              <p:cNvSpPr>
                <a:spLocks noChangeArrowheads="1"/>
              </p:cNvSpPr>
              <p:nvPr/>
            </p:nvSpPr>
            <p:spPr bwMode="auto">
              <a:xfrm>
                <a:off x="192" y="2448"/>
                <a:ext cx="15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       </a:t>
                </a:r>
                <a:r>
                  <a:rPr lang="en-US" altLang="en-US" sz="2400" i="1">
                    <a:latin typeface="Verdana" pitchFamily="34" charset="0"/>
                  </a:rPr>
                  <a:t>x + y = </a:t>
                </a:r>
                <a:r>
                  <a:rPr lang="en-US" altLang="en-US" sz="2400">
                    <a:latin typeface="Verdana" pitchFamily="34" charset="0"/>
                  </a:rPr>
                  <a:t>1</a:t>
                </a:r>
              </a:p>
            </p:txBody>
          </p:sp>
          <p:pic>
            <p:nvPicPr>
              <p:cNvPr id="21523" name="Picture 26"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 y="2394"/>
                <a:ext cx="276"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19" name="Line 28"/>
            <p:cNvSpPr>
              <a:spLocks noChangeShapeType="1"/>
            </p:cNvSpPr>
            <p:nvPr/>
          </p:nvSpPr>
          <p:spPr bwMode="auto">
            <a:xfrm>
              <a:off x="1788" y="2592"/>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0" name="Text Box 30"/>
            <p:cNvSpPr txBox="1">
              <a:spLocks noChangeArrowheads="1"/>
            </p:cNvSpPr>
            <p:nvPr/>
          </p:nvSpPr>
          <p:spPr bwMode="auto">
            <a:xfrm>
              <a:off x="2085" y="2443"/>
              <a:ext cx="122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latin typeface="Verdana" pitchFamily="34" charset="0"/>
                </a:rPr>
                <a:t>y =   x + </a:t>
              </a:r>
              <a:r>
                <a:rPr lang="en-US" altLang="en-US" sz="2400">
                  <a:latin typeface="Verdana" pitchFamily="34" charset="0"/>
                </a:rPr>
                <a:t>1</a:t>
              </a:r>
              <a:endParaRPr lang="en-US" altLang="en-US" sz="2400" i="1">
                <a:latin typeface="Verdana" pitchFamily="34" charset="0"/>
              </a:endParaRPr>
            </a:p>
          </p:txBody>
        </p:sp>
        <p:pic>
          <p:nvPicPr>
            <p:cNvPr id="21521" name="Picture 32"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 y="2400"/>
              <a:ext cx="132"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7140" name="Text Box 36"/>
          <p:cNvSpPr txBox="1">
            <a:spLocks noChangeArrowheads="1"/>
          </p:cNvSpPr>
          <p:nvPr/>
        </p:nvSpPr>
        <p:spPr bwMode="auto">
          <a:xfrm>
            <a:off x="4876800" y="4206875"/>
            <a:ext cx="4419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the same slope and the same y-intercepts. They are the same.</a:t>
            </a:r>
          </a:p>
        </p:txBody>
      </p:sp>
      <p:sp>
        <p:nvSpPr>
          <p:cNvPr id="47142" name="Text Box 38"/>
          <p:cNvSpPr txBox="1">
            <a:spLocks noChangeArrowheads="1"/>
          </p:cNvSpPr>
          <p:nvPr/>
        </p:nvSpPr>
        <p:spPr bwMode="auto">
          <a:xfrm>
            <a:off x="685800" y="5426075"/>
            <a:ext cx="8016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consistent and dependent. It has infinitely many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7121"/>
                                        </p:tgtEl>
                                        <p:attrNameLst>
                                          <p:attrName>style.visibility</p:attrName>
                                        </p:attrNameLst>
                                      </p:cBhvr>
                                      <p:to>
                                        <p:strVal val="visible"/>
                                      </p:to>
                                    </p:set>
                                    <p:animEffect transition="in" filter="box(in)">
                                      <p:cBhvr>
                                        <p:cTn id="7" dur="1000"/>
                                        <p:tgtEl>
                                          <p:spTgt spid="471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7140"/>
                                        </p:tgtEl>
                                        <p:attrNameLst>
                                          <p:attrName>style.visibility</p:attrName>
                                        </p:attrNameLst>
                                      </p:cBhvr>
                                      <p:to>
                                        <p:strVal val="visible"/>
                                      </p:to>
                                    </p:set>
                                    <p:animEffect transition="in" filter="dissolve">
                                      <p:cBhvr>
                                        <p:cTn id="22" dur="500"/>
                                        <p:tgtEl>
                                          <p:spTgt spid="471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1" presetClass="entr" presetSubtype="0" fill="hold" grpId="0" nodeType="clickEffect">
                                  <p:stCondLst>
                                    <p:cond delay="0"/>
                                  </p:stCondLst>
                                  <p:iterate type="lt">
                                    <p:tmPct val="5000"/>
                                  </p:iterate>
                                  <p:childTnLst>
                                    <p:set>
                                      <p:cBhvr>
                                        <p:cTn id="26" dur="1" fill="hold">
                                          <p:stCondLst>
                                            <p:cond delay="0"/>
                                          </p:stCondLst>
                                        </p:cTn>
                                        <p:tgtEl>
                                          <p:spTgt spid="47142"/>
                                        </p:tgtEl>
                                        <p:attrNameLst>
                                          <p:attrName>style.visibility</p:attrName>
                                        </p:attrNameLst>
                                      </p:cBhvr>
                                      <p:to>
                                        <p:strVal val="visible"/>
                                      </p:to>
                                    </p:set>
                                    <p:anim calcmode="lin" valueType="num">
                                      <p:cBhvr>
                                        <p:cTn id="27" dur="1000" fill="hold"/>
                                        <p:tgtEl>
                                          <p:spTgt spid="47142"/>
                                        </p:tgtEl>
                                        <p:attrNameLst>
                                          <p:attrName>ppt_w</p:attrName>
                                        </p:attrNameLst>
                                      </p:cBhvr>
                                      <p:tavLst>
                                        <p:tav tm="0">
                                          <p:val>
                                            <p:fltVal val="0"/>
                                          </p:val>
                                        </p:tav>
                                        <p:tav tm="100000">
                                          <p:val>
                                            <p:strVal val="#ppt_w"/>
                                          </p:val>
                                        </p:tav>
                                      </p:tavLst>
                                    </p:anim>
                                    <p:anim calcmode="lin" valueType="num">
                                      <p:cBhvr>
                                        <p:cTn id="28" dur="1000" fill="hold"/>
                                        <p:tgtEl>
                                          <p:spTgt spid="47142"/>
                                        </p:tgtEl>
                                        <p:attrNameLst>
                                          <p:attrName>ppt_h</p:attrName>
                                        </p:attrNameLst>
                                      </p:cBhvr>
                                      <p:tavLst>
                                        <p:tav tm="0">
                                          <p:val>
                                            <p:fltVal val="0"/>
                                          </p:val>
                                        </p:tav>
                                        <p:tav tm="100000">
                                          <p:val>
                                            <p:strVal val="#ppt_h"/>
                                          </p:val>
                                        </p:tav>
                                      </p:tavLst>
                                    </p:anim>
                                    <p:anim calcmode="lin" valueType="num">
                                      <p:cBhvr>
                                        <p:cTn id="29" dur="1000" fill="hold"/>
                                        <p:tgtEl>
                                          <p:spTgt spid="47142"/>
                                        </p:tgtEl>
                                        <p:attrNameLst>
                                          <p:attrName>style.rotation</p:attrName>
                                        </p:attrNameLst>
                                      </p:cBhvr>
                                      <p:tavLst>
                                        <p:tav tm="0">
                                          <p:val>
                                            <p:fltVal val="90"/>
                                          </p:val>
                                        </p:tav>
                                        <p:tav tm="100000">
                                          <p:val>
                                            <p:fltVal val="0"/>
                                          </p:val>
                                        </p:tav>
                                      </p:tavLst>
                                    </p:anim>
                                    <p:animEffect transition="in" filter="fade">
                                      <p:cBhvr>
                                        <p:cTn id="30" dur="1000"/>
                                        <p:tgtEl>
                                          <p:spTgt spid="47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21" grpId="0"/>
      <p:bldP spid="47140" grpId="0"/>
      <p:bldP spid="4714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3B: Classifying Systems of Linear equations</a:t>
            </a:r>
            <a:endParaRPr lang="en-US" altLang="en-US" sz="2600">
              <a:solidFill>
                <a:schemeClr val="accent2"/>
              </a:solidFill>
              <a:latin typeface="Arial MT Bl" charset="0"/>
            </a:endParaRPr>
          </a:p>
        </p:txBody>
      </p:sp>
      <p:sp>
        <p:nvSpPr>
          <p:cNvPr id="22531" name="Text Box 5"/>
          <p:cNvSpPr txBox="1">
            <a:spLocks noChangeArrowheads="1"/>
          </p:cNvSpPr>
          <p:nvPr/>
        </p:nvSpPr>
        <p:spPr bwMode="auto">
          <a:xfrm>
            <a:off x="533400" y="24384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2532" name="AutoShape 6"/>
          <p:cNvSpPr>
            <a:spLocks/>
          </p:cNvSpPr>
          <p:nvPr/>
        </p:nvSpPr>
        <p:spPr bwMode="auto">
          <a:xfrm>
            <a:off x="1752600" y="2133600"/>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2533" name="Text Box 7"/>
          <p:cNvSpPr txBox="1">
            <a:spLocks noChangeArrowheads="1"/>
          </p:cNvSpPr>
          <p:nvPr/>
        </p:nvSpPr>
        <p:spPr bwMode="auto">
          <a:xfrm>
            <a:off x="1989138" y="2133600"/>
            <a:ext cx="1857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 </a:t>
            </a:r>
            <a:r>
              <a:rPr lang="en-US" altLang="en-US" sz="2400" b="1">
                <a:latin typeface="Verdana" pitchFamily="34" charset="0"/>
              </a:rPr>
              <a:t>5</a:t>
            </a:r>
            <a:r>
              <a:rPr lang="en-US" altLang="en-US" sz="2400" b="1" i="1">
                <a:latin typeface="Verdana" pitchFamily="34" charset="0"/>
              </a:rPr>
              <a:t> </a:t>
            </a:r>
          </a:p>
        </p:txBody>
      </p:sp>
      <p:sp>
        <p:nvSpPr>
          <p:cNvPr id="22534" name="Rectangle 8"/>
          <p:cNvSpPr>
            <a:spLocks noChangeArrowheads="1"/>
          </p:cNvSpPr>
          <p:nvPr/>
        </p:nvSpPr>
        <p:spPr bwMode="auto">
          <a:xfrm>
            <a:off x="1266825" y="26670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4</a:t>
            </a:r>
            <a:r>
              <a:rPr lang="en-US" altLang="en-US" sz="2400" b="1" i="1">
                <a:latin typeface="Verdana" pitchFamily="34" charset="0"/>
              </a:rPr>
              <a:t> </a:t>
            </a:r>
            <a:r>
              <a:rPr lang="en-US" altLang="en-US" sz="2400" b="1">
                <a:latin typeface="Verdana" pitchFamily="34" charset="0"/>
              </a:rPr>
              <a:t>+</a:t>
            </a:r>
            <a:r>
              <a:rPr lang="en-US" altLang="en-US" sz="2400" b="1" i="1">
                <a:latin typeface="Verdana" pitchFamily="34" charset="0"/>
              </a:rPr>
              <a:t> y = </a:t>
            </a:r>
            <a:r>
              <a:rPr lang="en-US" altLang="en-US" sz="2400" b="1">
                <a:latin typeface="Verdana" pitchFamily="34" charset="0"/>
              </a:rPr>
              <a:t>–</a:t>
            </a:r>
            <a:r>
              <a:rPr lang="en-US" altLang="en-US" sz="2400" b="1" i="1">
                <a:latin typeface="Verdana" pitchFamily="34" charset="0"/>
              </a:rPr>
              <a:t>x</a:t>
            </a:r>
            <a:endParaRPr lang="en-US" altLang="en-US" sz="2400" b="1">
              <a:latin typeface="Verdana" pitchFamily="34" charset="0"/>
            </a:endParaRPr>
          </a:p>
        </p:txBody>
      </p:sp>
      <p:sp>
        <p:nvSpPr>
          <p:cNvPr id="22535" name="Text Box 10"/>
          <p:cNvSpPr txBox="1">
            <a:spLocks noChangeArrowheads="1"/>
          </p:cNvSpPr>
          <p:nvPr/>
        </p:nvSpPr>
        <p:spPr bwMode="auto">
          <a:xfrm>
            <a:off x="76200" y="1555750"/>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grpSp>
        <p:nvGrpSpPr>
          <p:cNvPr id="2" name="Group 18"/>
          <p:cNvGrpSpPr>
            <a:grpSpLocks/>
          </p:cNvGrpSpPr>
          <p:nvPr/>
        </p:nvGrpSpPr>
        <p:grpSpPr bwMode="auto">
          <a:xfrm>
            <a:off x="533400" y="3352800"/>
            <a:ext cx="4187825" cy="457200"/>
            <a:chOff x="336" y="2016"/>
            <a:chExt cx="2638" cy="288"/>
          </a:xfrm>
        </p:grpSpPr>
        <p:sp>
          <p:nvSpPr>
            <p:cNvPr id="22543" name="Text Box 11"/>
            <p:cNvSpPr txBox="1">
              <a:spLocks noChangeArrowheads="1"/>
            </p:cNvSpPr>
            <p:nvPr/>
          </p:nvSpPr>
          <p:spPr bwMode="auto">
            <a:xfrm>
              <a:off x="336" y="2016"/>
              <a:ext cx="263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 y = </a:t>
              </a:r>
              <a:r>
                <a:rPr lang="en-US" altLang="en-US" sz="2400">
                  <a:latin typeface="Verdana" pitchFamily="34" charset="0"/>
                </a:rPr>
                <a:t>5     </a:t>
              </a:r>
              <a:r>
                <a:rPr lang="en-US" altLang="en-US" sz="2400" i="1">
                  <a:latin typeface="Verdana" pitchFamily="34" charset="0"/>
                </a:rPr>
                <a:t>y = </a:t>
              </a:r>
              <a:r>
                <a:rPr lang="en-US" altLang="en-US" sz="2400">
                  <a:solidFill>
                    <a:srgbClr val="FF0000"/>
                  </a:solidFill>
                  <a:latin typeface="Verdana" pitchFamily="34" charset="0"/>
                </a:rPr>
                <a:t>–1</a:t>
              </a:r>
              <a:r>
                <a:rPr lang="en-US" altLang="en-US" sz="2400" i="1">
                  <a:latin typeface="Verdana" pitchFamily="34" charset="0"/>
                </a:rPr>
                <a:t>x</a:t>
              </a:r>
              <a:r>
                <a:rPr lang="en-US" altLang="en-US" sz="2400">
                  <a:latin typeface="Verdana" pitchFamily="34" charset="0"/>
                </a:rPr>
                <a:t> + 5</a:t>
              </a:r>
              <a:r>
                <a:rPr lang="en-US" altLang="en-US" sz="2400" i="1">
                  <a:latin typeface="Verdana" pitchFamily="34" charset="0"/>
                </a:rPr>
                <a:t> </a:t>
              </a:r>
            </a:p>
          </p:txBody>
        </p:sp>
        <p:sp>
          <p:nvSpPr>
            <p:cNvPr id="22544" name="Line 14"/>
            <p:cNvSpPr>
              <a:spLocks noChangeShapeType="1"/>
            </p:cNvSpPr>
            <p:nvPr/>
          </p:nvSpPr>
          <p:spPr bwMode="auto">
            <a:xfrm>
              <a:off x="1380" y="2190"/>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7"/>
          <p:cNvGrpSpPr>
            <a:grpSpLocks/>
          </p:cNvGrpSpPr>
          <p:nvPr/>
        </p:nvGrpSpPr>
        <p:grpSpPr bwMode="auto">
          <a:xfrm>
            <a:off x="304800" y="4038600"/>
            <a:ext cx="4217988" cy="457200"/>
            <a:chOff x="328" y="2448"/>
            <a:chExt cx="2657" cy="288"/>
          </a:xfrm>
        </p:grpSpPr>
        <p:sp>
          <p:nvSpPr>
            <p:cNvPr id="22541" name="Rectangle 13"/>
            <p:cNvSpPr>
              <a:spLocks noChangeArrowheads="1"/>
            </p:cNvSpPr>
            <p:nvPr/>
          </p:nvSpPr>
          <p:spPr bwMode="auto">
            <a:xfrm>
              <a:off x="328" y="2448"/>
              <a:ext cx="265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4</a:t>
              </a:r>
              <a:r>
                <a:rPr lang="en-US" altLang="en-US" sz="2400" i="1">
                  <a:latin typeface="Verdana" pitchFamily="34" charset="0"/>
                </a:rPr>
                <a:t> + y = </a:t>
              </a:r>
              <a:r>
                <a:rPr lang="en-US" altLang="en-US" sz="2400">
                  <a:latin typeface="Verdana" pitchFamily="34" charset="0"/>
                </a:rPr>
                <a:t>–</a:t>
              </a:r>
              <a:r>
                <a:rPr lang="en-US" altLang="en-US" sz="2400" i="1">
                  <a:latin typeface="Verdana" pitchFamily="34" charset="0"/>
                </a:rPr>
                <a:t>x     y = </a:t>
              </a:r>
              <a:r>
                <a:rPr lang="en-US" altLang="en-US" sz="2400">
                  <a:solidFill>
                    <a:srgbClr val="FF0000"/>
                  </a:solidFill>
                  <a:latin typeface="Verdana" pitchFamily="34" charset="0"/>
                </a:rPr>
                <a:t>–1</a:t>
              </a:r>
              <a:r>
                <a:rPr lang="en-US" altLang="en-US" sz="2400" i="1">
                  <a:latin typeface="Verdana" pitchFamily="34" charset="0"/>
                </a:rPr>
                <a:t>x – </a:t>
              </a:r>
              <a:r>
                <a:rPr lang="en-US" altLang="en-US" sz="2400">
                  <a:latin typeface="Verdana" pitchFamily="34" charset="0"/>
                </a:rPr>
                <a:t>4</a:t>
              </a:r>
            </a:p>
          </p:txBody>
        </p:sp>
        <p:sp>
          <p:nvSpPr>
            <p:cNvPr id="22542" name="Line 15"/>
            <p:cNvSpPr>
              <a:spLocks noChangeShapeType="1"/>
            </p:cNvSpPr>
            <p:nvPr/>
          </p:nvSpPr>
          <p:spPr bwMode="auto">
            <a:xfrm>
              <a:off x="1503" y="262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8144" name="Text Box 16"/>
          <p:cNvSpPr txBox="1">
            <a:spLocks noChangeArrowheads="1"/>
          </p:cNvSpPr>
          <p:nvPr/>
        </p:nvSpPr>
        <p:spPr bwMode="auto">
          <a:xfrm>
            <a:off x="5091113" y="3368675"/>
            <a:ext cx="381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sp>
        <p:nvSpPr>
          <p:cNvPr id="48147" name="Text Box 19"/>
          <p:cNvSpPr txBox="1">
            <a:spLocks noChangeArrowheads="1"/>
          </p:cNvSpPr>
          <p:nvPr/>
        </p:nvSpPr>
        <p:spPr bwMode="auto">
          <a:xfrm>
            <a:off x="5091113" y="4222750"/>
            <a:ext cx="41910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the same slope and different y-intercepts. They are parallel.</a:t>
            </a:r>
          </a:p>
        </p:txBody>
      </p:sp>
      <p:sp>
        <p:nvSpPr>
          <p:cNvPr id="48148" name="Text Box 20"/>
          <p:cNvSpPr txBox="1">
            <a:spLocks noChangeArrowheads="1"/>
          </p:cNvSpPr>
          <p:nvPr/>
        </p:nvSpPr>
        <p:spPr bwMode="auto">
          <a:xfrm>
            <a:off x="533400" y="5867400"/>
            <a:ext cx="801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inconsistent. It has no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8144"/>
                                        </p:tgtEl>
                                        <p:attrNameLst>
                                          <p:attrName>style.visibility</p:attrName>
                                        </p:attrNameLst>
                                      </p:cBhvr>
                                      <p:to>
                                        <p:strVal val="visible"/>
                                      </p:to>
                                    </p:set>
                                    <p:animEffect transition="in" filter="box(in)">
                                      <p:cBhvr>
                                        <p:cTn id="7" dur="1000"/>
                                        <p:tgtEl>
                                          <p:spTgt spid="481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8147"/>
                                        </p:tgtEl>
                                        <p:attrNameLst>
                                          <p:attrName>style.visibility</p:attrName>
                                        </p:attrNameLst>
                                      </p:cBhvr>
                                      <p:to>
                                        <p:strVal val="visible"/>
                                      </p:to>
                                    </p:set>
                                    <p:animEffect transition="in" filter="dissolve">
                                      <p:cBhvr>
                                        <p:cTn id="22" dur="500"/>
                                        <p:tgtEl>
                                          <p:spTgt spid="481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1" presetClass="entr" presetSubtype="0" fill="hold" grpId="0" nodeType="clickEffect">
                                  <p:stCondLst>
                                    <p:cond delay="0"/>
                                  </p:stCondLst>
                                  <p:iterate type="lt">
                                    <p:tmPct val="5000"/>
                                  </p:iterate>
                                  <p:childTnLst>
                                    <p:set>
                                      <p:cBhvr>
                                        <p:cTn id="26" dur="1" fill="hold">
                                          <p:stCondLst>
                                            <p:cond delay="0"/>
                                          </p:stCondLst>
                                        </p:cTn>
                                        <p:tgtEl>
                                          <p:spTgt spid="48148"/>
                                        </p:tgtEl>
                                        <p:attrNameLst>
                                          <p:attrName>style.visibility</p:attrName>
                                        </p:attrNameLst>
                                      </p:cBhvr>
                                      <p:to>
                                        <p:strVal val="visible"/>
                                      </p:to>
                                    </p:set>
                                    <p:anim calcmode="lin" valueType="num">
                                      <p:cBhvr>
                                        <p:cTn id="27" dur="1000" fill="hold"/>
                                        <p:tgtEl>
                                          <p:spTgt spid="48148"/>
                                        </p:tgtEl>
                                        <p:attrNameLst>
                                          <p:attrName>ppt_w</p:attrName>
                                        </p:attrNameLst>
                                      </p:cBhvr>
                                      <p:tavLst>
                                        <p:tav tm="0">
                                          <p:val>
                                            <p:fltVal val="0"/>
                                          </p:val>
                                        </p:tav>
                                        <p:tav tm="100000">
                                          <p:val>
                                            <p:strVal val="#ppt_w"/>
                                          </p:val>
                                        </p:tav>
                                      </p:tavLst>
                                    </p:anim>
                                    <p:anim calcmode="lin" valueType="num">
                                      <p:cBhvr>
                                        <p:cTn id="28" dur="1000" fill="hold"/>
                                        <p:tgtEl>
                                          <p:spTgt spid="48148"/>
                                        </p:tgtEl>
                                        <p:attrNameLst>
                                          <p:attrName>ppt_h</p:attrName>
                                        </p:attrNameLst>
                                      </p:cBhvr>
                                      <p:tavLst>
                                        <p:tav tm="0">
                                          <p:val>
                                            <p:fltVal val="0"/>
                                          </p:val>
                                        </p:tav>
                                        <p:tav tm="100000">
                                          <p:val>
                                            <p:strVal val="#ppt_h"/>
                                          </p:val>
                                        </p:tav>
                                      </p:tavLst>
                                    </p:anim>
                                    <p:anim calcmode="lin" valueType="num">
                                      <p:cBhvr>
                                        <p:cTn id="29" dur="1000" fill="hold"/>
                                        <p:tgtEl>
                                          <p:spTgt spid="48148"/>
                                        </p:tgtEl>
                                        <p:attrNameLst>
                                          <p:attrName>style.rotation</p:attrName>
                                        </p:attrNameLst>
                                      </p:cBhvr>
                                      <p:tavLst>
                                        <p:tav tm="0">
                                          <p:val>
                                            <p:fltVal val="90"/>
                                          </p:val>
                                        </p:tav>
                                        <p:tav tm="100000">
                                          <p:val>
                                            <p:fltVal val="0"/>
                                          </p:val>
                                        </p:tav>
                                      </p:tavLst>
                                    </p:anim>
                                    <p:animEffect transition="in" filter="fade">
                                      <p:cBhvr>
                                        <p:cTn id="30" dur="1000"/>
                                        <p:tgtEl>
                                          <p:spTgt spid="48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44" grpId="0"/>
      <p:bldP spid="48147" grpId="0"/>
      <p:bldP spid="4814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3C: Classifying Systems of Linear equations</a:t>
            </a:r>
            <a:endParaRPr lang="en-US" altLang="en-US" sz="2600">
              <a:solidFill>
                <a:schemeClr val="accent2"/>
              </a:solidFill>
              <a:latin typeface="Arial MT Bl" charset="0"/>
            </a:endParaRPr>
          </a:p>
        </p:txBody>
      </p:sp>
      <p:sp>
        <p:nvSpPr>
          <p:cNvPr id="23555" name="Text Box 5"/>
          <p:cNvSpPr txBox="1">
            <a:spLocks noChangeArrowheads="1"/>
          </p:cNvSpPr>
          <p:nvPr/>
        </p:nvSpPr>
        <p:spPr bwMode="auto">
          <a:xfrm>
            <a:off x="76200" y="1555750"/>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sp>
        <p:nvSpPr>
          <p:cNvPr id="23556" name="Text Box 6"/>
          <p:cNvSpPr txBox="1">
            <a:spLocks noChangeArrowheads="1"/>
          </p:cNvSpPr>
          <p:nvPr/>
        </p:nvSpPr>
        <p:spPr bwMode="auto">
          <a:xfrm>
            <a:off x="519113" y="2438400"/>
            <a:ext cx="1116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3557" name="AutoShape 7"/>
          <p:cNvSpPr>
            <a:spLocks/>
          </p:cNvSpPr>
          <p:nvPr/>
        </p:nvSpPr>
        <p:spPr bwMode="auto">
          <a:xfrm>
            <a:off x="1752600" y="2133600"/>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3558" name="Text Box 8"/>
          <p:cNvSpPr txBox="1">
            <a:spLocks noChangeArrowheads="1"/>
          </p:cNvSpPr>
          <p:nvPr/>
        </p:nvSpPr>
        <p:spPr bwMode="auto">
          <a:xfrm>
            <a:off x="1989138" y="2133600"/>
            <a:ext cx="24050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a:t>
            </a:r>
            <a:r>
              <a:rPr lang="en-US" altLang="en-US" sz="2400" b="1">
                <a:latin typeface="Verdana" pitchFamily="34" charset="0"/>
              </a:rPr>
              <a:t>4(</a:t>
            </a:r>
            <a:r>
              <a:rPr lang="en-US" altLang="en-US" sz="2400" b="1" i="1">
                <a:latin typeface="Verdana" pitchFamily="34" charset="0"/>
              </a:rPr>
              <a:t>x</a:t>
            </a:r>
            <a:r>
              <a:rPr lang="en-US" altLang="en-US" sz="2400" b="1">
                <a:latin typeface="Verdana" pitchFamily="34" charset="0"/>
              </a:rPr>
              <a:t> + 1)</a:t>
            </a:r>
            <a:r>
              <a:rPr lang="en-US" altLang="en-US" sz="2400" b="1" i="1">
                <a:latin typeface="Verdana" pitchFamily="34" charset="0"/>
              </a:rPr>
              <a:t> </a:t>
            </a:r>
          </a:p>
        </p:txBody>
      </p:sp>
      <p:sp>
        <p:nvSpPr>
          <p:cNvPr id="23559" name="Rectangle 9"/>
          <p:cNvSpPr>
            <a:spLocks noChangeArrowheads="1"/>
          </p:cNvSpPr>
          <p:nvPr/>
        </p:nvSpPr>
        <p:spPr bwMode="auto">
          <a:xfrm>
            <a:off x="1266825" y="26670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a:t>
            </a:r>
            <a:r>
              <a:rPr lang="en-US" altLang="en-US" sz="2400" b="1" i="1">
                <a:latin typeface="Verdana" pitchFamily="34" charset="0"/>
              </a:rPr>
              <a:t> y </a:t>
            </a:r>
            <a:r>
              <a:rPr lang="en-US" altLang="en-US" sz="2400" b="1">
                <a:latin typeface="Verdana" pitchFamily="34" charset="0"/>
              </a:rPr>
              <a:t>– 3</a:t>
            </a:r>
            <a:r>
              <a:rPr lang="en-US" altLang="en-US" sz="2400" b="1" i="1">
                <a:latin typeface="Verdana" pitchFamily="34" charset="0"/>
              </a:rPr>
              <a:t> = x</a:t>
            </a:r>
            <a:endParaRPr lang="en-US" altLang="en-US" sz="2400" b="1">
              <a:latin typeface="Verdana" pitchFamily="34" charset="0"/>
            </a:endParaRPr>
          </a:p>
        </p:txBody>
      </p:sp>
      <p:grpSp>
        <p:nvGrpSpPr>
          <p:cNvPr id="2" name="Group 19"/>
          <p:cNvGrpSpPr>
            <a:grpSpLocks/>
          </p:cNvGrpSpPr>
          <p:nvPr/>
        </p:nvGrpSpPr>
        <p:grpSpPr bwMode="auto">
          <a:xfrm>
            <a:off x="685800" y="3505200"/>
            <a:ext cx="4464050" cy="457200"/>
            <a:chOff x="432" y="2112"/>
            <a:chExt cx="2812" cy="288"/>
          </a:xfrm>
        </p:grpSpPr>
        <p:sp>
          <p:nvSpPr>
            <p:cNvPr id="23567" name="Text Box 11"/>
            <p:cNvSpPr txBox="1">
              <a:spLocks noChangeArrowheads="1"/>
            </p:cNvSpPr>
            <p:nvPr/>
          </p:nvSpPr>
          <p:spPr bwMode="auto">
            <a:xfrm>
              <a:off x="432" y="2112"/>
              <a:ext cx="28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4(</a:t>
              </a:r>
              <a:r>
                <a:rPr lang="en-US" altLang="en-US" sz="2400" i="1">
                  <a:latin typeface="Verdana" pitchFamily="34" charset="0"/>
                </a:rPr>
                <a:t>x</a:t>
              </a:r>
              <a:r>
                <a:rPr lang="en-US" altLang="en-US" sz="2400">
                  <a:latin typeface="Verdana" pitchFamily="34" charset="0"/>
                </a:rPr>
                <a:t> + 1)     </a:t>
              </a:r>
              <a:r>
                <a:rPr lang="en-US" altLang="en-US" sz="2400" i="1">
                  <a:latin typeface="Verdana" pitchFamily="34" charset="0"/>
                </a:rPr>
                <a:t>y = </a:t>
              </a:r>
              <a:r>
                <a:rPr lang="en-US" altLang="en-US" sz="2400">
                  <a:solidFill>
                    <a:srgbClr val="FF0000"/>
                  </a:solidFill>
                  <a:latin typeface="Verdana" pitchFamily="34" charset="0"/>
                </a:rPr>
                <a:t>4</a:t>
              </a:r>
              <a:r>
                <a:rPr lang="en-US" altLang="en-US" sz="2400" i="1">
                  <a:latin typeface="Verdana" pitchFamily="34" charset="0"/>
                </a:rPr>
                <a:t>x</a:t>
              </a:r>
              <a:r>
                <a:rPr lang="en-US" altLang="en-US" sz="2400">
                  <a:latin typeface="Verdana" pitchFamily="34" charset="0"/>
                </a:rPr>
                <a:t> + 4</a:t>
              </a:r>
              <a:r>
                <a:rPr lang="en-US" altLang="en-US" sz="2400" i="1">
                  <a:latin typeface="Verdana" pitchFamily="34" charset="0"/>
                </a:rPr>
                <a:t> </a:t>
              </a:r>
            </a:p>
          </p:txBody>
        </p:sp>
        <p:sp>
          <p:nvSpPr>
            <p:cNvPr id="23568" name="Line 12"/>
            <p:cNvSpPr>
              <a:spLocks noChangeShapeType="1"/>
            </p:cNvSpPr>
            <p:nvPr/>
          </p:nvSpPr>
          <p:spPr bwMode="auto">
            <a:xfrm>
              <a:off x="1776" y="2286"/>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3"/>
          <p:cNvGrpSpPr>
            <a:grpSpLocks/>
          </p:cNvGrpSpPr>
          <p:nvPr/>
        </p:nvGrpSpPr>
        <p:grpSpPr bwMode="auto">
          <a:xfrm>
            <a:off x="1003300" y="4191000"/>
            <a:ext cx="4046538" cy="457200"/>
            <a:chOff x="328" y="2448"/>
            <a:chExt cx="2549" cy="288"/>
          </a:xfrm>
        </p:grpSpPr>
        <p:sp>
          <p:nvSpPr>
            <p:cNvPr id="23565" name="Rectangle 14"/>
            <p:cNvSpPr>
              <a:spLocks noChangeArrowheads="1"/>
            </p:cNvSpPr>
            <p:nvPr/>
          </p:nvSpPr>
          <p:spPr bwMode="auto">
            <a:xfrm>
              <a:off x="328" y="2448"/>
              <a:ext cx="254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 y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3</a:t>
              </a:r>
              <a:r>
                <a:rPr lang="en-US" altLang="en-US" sz="2400" i="1">
                  <a:latin typeface="Verdana" pitchFamily="34" charset="0"/>
                </a:rPr>
                <a:t> = x      y = </a:t>
              </a:r>
              <a:r>
                <a:rPr lang="en-US" altLang="en-US" sz="2400">
                  <a:solidFill>
                    <a:srgbClr val="FF0000"/>
                  </a:solidFill>
                  <a:latin typeface="Verdana" pitchFamily="34" charset="0"/>
                </a:rPr>
                <a:t>1</a:t>
              </a:r>
              <a:r>
                <a:rPr lang="en-US" altLang="en-US" sz="2400" i="1">
                  <a:latin typeface="Verdana" pitchFamily="34" charset="0"/>
                </a:rPr>
                <a:t>x + </a:t>
              </a:r>
              <a:r>
                <a:rPr lang="en-US" altLang="en-US" sz="2400">
                  <a:latin typeface="Verdana" pitchFamily="34" charset="0"/>
                </a:rPr>
                <a:t>3</a:t>
              </a:r>
              <a:endParaRPr lang="en-US" altLang="en-US" sz="2400">
                <a:solidFill>
                  <a:srgbClr val="FF0000"/>
                </a:solidFill>
                <a:latin typeface="Verdana" pitchFamily="34" charset="0"/>
              </a:endParaRPr>
            </a:p>
          </p:txBody>
        </p:sp>
        <p:sp>
          <p:nvSpPr>
            <p:cNvPr id="23566" name="Line 15"/>
            <p:cNvSpPr>
              <a:spLocks noChangeShapeType="1"/>
            </p:cNvSpPr>
            <p:nvPr/>
          </p:nvSpPr>
          <p:spPr bwMode="auto">
            <a:xfrm>
              <a:off x="1503" y="262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9168" name="Text Box 16"/>
          <p:cNvSpPr txBox="1">
            <a:spLocks noChangeArrowheads="1"/>
          </p:cNvSpPr>
          <p:nvPr/>
        </p:nvSpPr>
        <p:spPr bwMode="auto">
          <a:xfrm>
            <a:off x="5257800" y="3521075"/>
            <a:ext cx="381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sp>
        <p:nvSpPr>
          <p:cNvPr id="49169" name="Text Box 17"/>
          <p:cNvSpPr txBox="1">
            <a:spLocks noChangeArrowheads="1"/>
          </p:cNvSpPr>
          <p:nvPr/>
        </p:nvSpPr>
        <p:spPr bwMode="auto">
          <a:xfrm>
            <a:off x="5257800" y="4391025"/>
            <a:ext cx="3886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different slopes. They intersect.</a:t>
            </a:r>
          </a:p>
        </p:txBody>
      </p:sp>
      <p:sp>
        <p:nvSpPr>
          <p:cNvPr id="49170" name="Text Box 18"/>
          <p:cNvSpPr txBox="1">
            <a:spLocks noChangeArrowheads="1"/>
          </p:cNvSpPr>
          <p:nvPr/>
        </p:nvSpPr>
        <p:spPr bwMode="auto">
          <a:xfrm>
            <a:off x="533400" y="5715000"/>
            <a:ext cx="8169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consistent and independent. It has one 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9168"/>
                                        </p:tgtEl>
                                        <p:attrNameLst>
                                          <p:attrName>style.visibility</p:attrName>
                                        </p:attrNameLst>
                                      </p:cBhvr>
                                      <p:to>
                                        <p:strVal val="visible"/>
                                      </p:to>
                                    </p:set>
                                    <p:animEffect transition="in" filter="box(in)">
                                      <p:cBhvr>
                                        <p:cTn id="7" dur="1000"/>
                                        <p:tgtEl>
                                          <p:spTgt spid="491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9169"/>
                                        </p:tgtEl>
                                        <p:attrNameLst>
                                          <p:attrName>style.visibility</p:attrName>
                                        </p:attrNameLst>
                                      </p:cBhvr>
                                      <p:to>
                                        <p:strVal val="visible"/>
                                      </p:to>
                                    </p:set>
                                    <p:animEffect transition="in" filter="dissolve">
                                      <p:cBhvr>
                                        <p:cTn id="22" dur="500"/>
                                        <p:tgtEl>
                                          <p:spTgt spid="491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49170"/>
                                        </p:tgtEl>
                                        <p:attrNameLst>
                                          <p:attrName>style.visibility</p:attrName>
                                        </p:attrNameLst>
                                      </p:cBhvr>
                                      <p:to>
                                        <p:strVal val="visible"/>
                                      </p:to>
                                    </p:set>
                                    <p:animEffect transition="in" filter="randombar(horizontal)">
                                      <p:cBhvr>
                                        <p:cTn id="27" dur="500"/>
                                        <p:tgtEl>
                                          <p:spTgt spid="49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8" grpId="0"/>
      <p:bldP spid="49169" grpId="0"/>
      <p:bldP spid="4917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3a </a:t>
            </a:r>
            <a:endParaRPr lang="en-US" altLang="en-US" sz="2600">
              <a:solidFill>
                <a:schemeClr val="accent2"/>
              </a:solidFill>
              <a:latin typeface="Arial MT Bl" charset="0"/>
            </a:endParaRPr>
          </a:p>
        </p:txBody>
      </p:sp>
      <p:sp>
        <p:nvSpPr>
          <p:cNvPr id="24579" name="Text Box 5"/>
          <p:cNvSpPr txBox="1">
            <a:spLocks noChangeArrowheads="1"/>
          </p:cNvSpPr>
          <p:nvPr/>
        </p:nvSpPr>
        <p:spPr bwMode="auto">
          <a:xfrm>
            <a:off x="76200" y="1600200"/>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sp>
        <p:nvSpPr>
          <p:cNvPr id="24580" name="Text Box 6"/>
          <p:cNvSpPr txBox="1">
            <a:spLocks noChangeArrowheads="1"/>
          </p:cNvSpPr>
          <p:nvPr/>
        </p:nvSpPr>
        <p:spPr bwMode="auto">
          <a:xfrm>
            <a:off x="533400" y="25146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4581" name="AutoShape 7"/>
          <p:cNvSpPr>
            <a:spLocks/>
          </p:cNvSpPr>
          <p:nvPr/>
        </p:nvSpPr>
        <p:spPr bwMode="auto">
          <a:xfrm>
            <a:off x="1752600" y="2209800"/>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4582" name="Text Box 8"/>
          <p:cNvSpPr txBox="1">
            <a:spLocks noChangeArrowheads="1"/>
          </p:cNvSpPr>
          <p:nvPr/>
        </p:nvSpPr>
        <p:spPr bwMode="auto">
          <a:xfrm>
            <a:off x="1989138" y="2209800"/>
            <a:ext cx="2292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x +</a:t>
            </a:r>
            <a:r>
              <a:rPr lang="en-US" altLang="en-US" sz="2400" b="1">
                <a:latin typeface="Verdana" pitchFamily="34" charset="0"/>
              </a:rPr>
              <a:t> 2</a:t>
            </a:r>
            <a:r>
              <a:rPr lang="en-US" altLang="en-US" sz="2400" b="1" i="1">
                <a:latin typeface="Verdana" pitchFamily="34" charset="0"/>
              </a:rPr>
              <a:t>y = </a:t>
            </a:r>
            <a:r>
              <a:rPr lang="en-US" altLang="en-US" sz="2400" b="1">
                <a:latin typeface="Verdana" pitchFamily="34" charset="0"/>
              </a:rPr>
              <a:t>–4</a:t>
            </a:r>
            <a:r>
              <a:rPr lang="en-US" altLang="en-US" sz="2400" b="1" i="1">
                <a:latin typeface="Verdana" pitchFamily="34" charset="0"/>
              </a:rPr>
              <a:t> </a:t>
            </a:r>
          </a:p>
        </p:txBody>
      </p:sp>
      <p:sp>
        <p:nvSpPr>
          <p:cNvPr id="24583" name="Rectangle 9"/>
          <p:cNvSpPr>
            <a:spLocks noChangeArrowheads="1"/>
          </p:cNvSpPr>
          <p:nvPr/>
        </p:nvSpPr>
        <p:spPr bwMode="auto">
          <a:xfrm>
            <a:off x="1828800" y="2743200"/>
            <a:ext cx="3609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–2(</a:t>
            </a:r>
            <a:r>
              <a:rPr lang="en-US" altLang="en-US" sz="2400" b="1" i="1">
                <a:latin typeface="Verdana" pitchFamily="34" charset="0"/>
              </a:rPr>
              <a:t>y </a:t>
            </a:r>
            <a:r>
              <a:rPr lang="en-US" altLang="en-US" sz="2400" b="1">
                <a:latin typeface="Verdana" pitchFamily="34" charset="0"/>
              </a:rPr>
              <a:t>+ 2)</a:t>
            </a:r>
            <a:r>
              <a:rPr lang="en-US" altLang="en-US" sz="2400" b="1" i="1">
                <a:latin typeface="Verdana" pitchFamily="34" charset="0"/>
              </a:rPr>
              <a:t> = x</a:t>
            </a:r>
          </a:p>
        </p:txBody>
      </p:sp>
      <p:sp>
        <p:nvSpPr>
          <p:cNvPr id="50186" name="Text Box 10"/>
          <p:cNvSpPr txBox="1">
            <a:spLocks noChangeArrowheads="1"/>
          </p:cNvSpPr>
          <p:nvPr/>
        </p:nvSpPr>
        <p:spPr bwMode="auto">
          <a:xfrm>
            <a:off x="5105400" y="3216275"/>
            <a:ext cx="381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grpSp>
        <p:nvGrpSpPr>
          <p:cNvPr id="2" name="Group 25"/>
          <p:cNvGrpSpPr>
            <a:grpSpLocks/>
          </p:cNvGrpSpPr>
          <p:nvPr/>
        </p:nvGrpSpPr>
        <p:grpSpPr bwMode="auto">
          <a:xfrm>
            <a:off x="228600" y="3276600"/>
            <a:ext cx="4852988" cy="666750"/>
            <a:chOff x="144" y="2316"/>
            <a:chExt cx="3057" cy="420"/>
          </a:xfrm>
        </p:grpSpPr>
        <p:sp>
          <p:nvSpPr>
            <p:cNvPr id="24593" name="Text Box 11"/>
            <p:cNvSpPr txBox="1">
              <a:spLocks noChangeArrowheads="1"/>
            </p:cNvSpPr>
            <p:nvPr/>
          </p:nvSpPr>
          <p:spPr bwMode="auto">
            <a:xfrm>
              <a:off x="1845" y="2364"/>
              <a:ext cx="13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x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2</a:t>
              </a:r>
              <a:r>
                <a:rPr lang="en-US" altLang="en-US" sz="2400" i="1">
                  <a:latin typeface="Verdana" pitchFamily="34" charset="0"/>
                </a:rPr>
                <a:t> </a:t>
              </a:r>
            </a:p>
          </p:txBody>
        </p:sp>
        <p:pic>
          <p:nvPicPr>
            <p:cNvPr id="24594"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 y="2316"/>
              <a:ext cx="276"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15"/>
            <p:cNvSpPr txBox="1">
              <a:spLocks noChangeArrowheads="1"/>
            </p:cNvSpPr>
            <p:nvPr/>
          </p:nvSpPr>
          <p:spPr bwMode="auto">
            <a:xfrm>
              <a:off x="144" y="2355"/>
              <a:ext cx="1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a:t>
              </a:r>
              <a:r>
                <a:rPr lang="en-US" altLang="en-US" sz="2400">
                  <a:latin typeface="Verdana" pitchFamily="34" charset="0"/>
                </a:rPr>
                <a:t> 2</a:t>
              </a:r>
              <a:r>
                <a:rPr lang="en-US" altLang="en-US" sz="2400" i="1">
                  <a:latin typeface="Verdana" pitchFamily="34" charset="0"/>
                </a:rPr>
                <a:t>y = </a:t>
              </a:r>
              <a:r>
                <a:rPr lang="en-US" altLang="en-US" sz="2400">
                  <a:latin typeface="Verdana" pitchFamily="34" charset="0"/>
                </a:rPr>
                <a:t>–4</a:t>
              </a:r>
              <a:r>
                <a:rPr lang="en-US" altLang="en-US" sz="2400" i="1">
                  <a:latin typeface="Verdana" pitchFamily="34" charset="0"/>
                </a:rPr>
                <a:t> </a:t>
              </a:r>
            </a:p>
          </p:txBody>
        </p:sp>
        <p:sp>
          <p:nvSpPr>
            <p:cNvPr id="24596" name="Line 16"/>
            <p:cNvSpPr>
              <a:spLocks noChangeShapeType="1"/>
            </p:cNvSpPr>
            <p:nvPr/>
          </p:nvSpPr>
          <p:spPr bwMode="auto">
            <a:xfrm>
              <a:off x="1536" y="2523"/>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24"/>
          <p:cNvGrpSpPr>
            <a:grpSpLocks/>
          </p:cNvGrpSpPr>
          <p:nvPr/>
        </p:nvGrpSpPr>
        <p:grpSpPr bwMode="auto">
          <a:xfrm>
            <a:off x="152400" y="4038600"/>
            <a:ext cx="4938713" cy="666750"/>
            <a:chOff x="96" y="2748"/>
            <a:chExt cx="3111" cy="420"/>
          </a:xfrm>
        </p:grpSpPr>
        <p:sp>
          <p:nvSpPr>
            <p:cNvPr id="24589" name="Rectangle 19"/>
            <p:cNvSpPr>
              <a:spLocks noChangeArrowheads="1"/>
            </p:cNvSpPr>
            <p:nvPr/>
          </p:nvSpPr>
          <p:spPr bwMode="auto">
            <a:xfrm>
              <a:off x="96" y="2796"/>
              <a:ext cx="146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–2(</a:t>
              </a:r>
              <a:r>
                <a:rPr lang="en-US" altLang="en-US" sz="2400" i="1">
                  <a:latin typeface="Verdana" pitchFamily="34" charset="0"/>
                </a:rPr>
                <a:t>y </a:t>
              </a:r>
              <a:r>
                <a:rPr lang="en-US" altLang="en-US" sz="2400">
                  <a:latin typeface="Verdana" pitchFamily="34" charset="0"/>
                </a:rPr>
                <a:t>+ 2)</a:t>
              </a:r>
              <a:r>
                <a:rPr lang="en-US" altLang="en-US" sz="2400" i="1">
                  <a:latin typeface="Verdana" pitchFamily="34" charset="0"/>
                </a:rPr>
                <a:t> = x</a:t>
              </a:r>
            </a:p>
          </p:txBody>
        </p:sp>
        <p:sp>
          <p:nvSpPr>
            <p:cNvPr id="24590" name="Text Box 21"/>
            <p:cNvSpPr txBox="1">
              <a:spLocks noChangeArrowheads="1"/>
            </p:cNvSpPr>
            <p:nvPr/>
          </p:nvSpPr>
          <p:spPr bwMode="auto">
            <a:xfrm>
              <a:off x="1851" y="2796"/>
              <a:ext cx="135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x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2</a:t>
              </a:r>
              <a:r>
                <a:rPr lang="en-US" altLang="en-US" sz="2400" i="1">
                  <a:latin typeface="Verdana" pitchFamily="34" charset="0"/>
                </a:rPr>
                <a:t> </a:t>
              </a:r>
            </a:p>
          </p:txBody>
        </p:sp>
        <p:pic>
          <p:nvPicPr>
            <p:cNvPr id="24591" name="Picture 22"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4" y="2748"/>
              <a:ext cx="276"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2" name="Line 23"/>
            <p:cNvSpPr>
              <a:spLocks noChangeShapeType="1"/>
            </p:cNvSpPr>
            <p:nvPr/>
          </p:nvSpPr>
          <p:spPr bwMode="auto">
            <a:xfrm>
              <a:off x="1584" y="2976"/>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50202" name="Text Box 26"/>
          <p:cNvSpPr txBox="1">
            <a:spLocks noChangeArrowheads="1"/>
          </p:cNvSpPr>
          <p:nvPr/>
        </p:nvSpPr>
        <p:spPr bwMode="auto">
          <a:xfrm>
            <a:off x="5105400" y="4070350"/>
            <a:ext cx="4267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the same slope and the same y-intercepts. They are the same.</a:t>
            </a:r>
          </a:p>
        </p:txBody>
      </p:sp>
      <p:sp>
        <p:nvSpPr>
          <p:cNvPr id="50203" name="Text Box 27"/>
          <p:cNvSpPr txBox="1">
            <a:spLocks noChangeArrowheads="1"/>
          </p:cNvSpPr>
          <p:nvPr/>
        </p:nvSpPr>
        <p:spPr bwMode="auto">
          <a:xfrm>
            <a:off x="533400" y="5578475"/>
            <a:ext cx="80168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consistent and dependent. It has infinitely many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86"/>
                                        </p:tgtEl>
                                        <p:attrNameLst>
                                          <p:attrName>style.visibility</p:attrName>
                                        </p:attrNameLst>
                                      </p:cBhvr>
                                      <p:to>
                                        <p:strVal val="visible"/>
                                      </p:to>
                                    </p:set>
                                    <p:animEffect transition="in" filter="box(in)">
                                      <p:cBhvr>
                                        <p:cTn id="7" dur="1000"/>
                                        <p:tgtEl>
                                          <p:spTgt spid="50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0202"/>
                                        </p:tgtEl>
                                        <p:attrNameLst>
                                          <p:attrName>style.visibility</p:attrName>
                                        </p:attrNameLst>
                                      </p:cBhvr>
                                      <p:to>
                                        <p:strVal val="visible"/>
                                      </p:to>
                                    </p:set>
                                    <p:animEffect transition="in" filter="dissolve">
                                      <p:cBhvr>
                                        <p:cTn id="22" dur="500"/>
                                        <p:tgtEl>
                                          <p:spTgt spid="5020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1" presetClass="entr" presetSubtype="0" fill="hold" grpId="0" nodeType="clickEffect">
                                  <p:stCondLst>
                                    <p:cond delay="0"/>
                                  </p:stCondLst>
                                  <p:iterate type="lt">
                                    <p:tmPct val="5000"/>
                                  </p:iterate>
                                  <p:childTnLst>
                                    <p:set>
                                      <p:cBhvr>
                                        <p:cTn id="26" dur="1" fill="hold">
                                          <p:stCondLst>
                                            <p:cond delay="0"/>
                                          </p:stCondLst>
                                        </p:cTn>
                                        <p:tgtEl>
                                          <p:spTgt spid="50203"/>
                                        </p:tgtEl>
                                        <p:attrNameLst>
                                          <p:attrName>style.visibility</p:attrName>
                                        </p:attrNameLst>
                                      </p:cBhvr>
                                      <p:to>
                                        <p:strVal val="visible"/>
                                      </p:to>
                                    </p:set>
                                    <p:anim calcmode="lin" valueType="num">
                                      <p:cBhvr>
                                        <p:cTn id="27" dur="1000" fill="hold"/>
                                        <p:tgtEl>
                                          <p:spTgt spid="50203"/>
                                        </p:tgtEl>
                                        <p:attrNameLst>
                                          <p:attrName>ppt_w</p:attrName>
                                        </p:attrNameLst>
                                      </p:cBhvr>
                                      <p:tavLst>
                                        <p:tav tm="0">
                                          <p:val>
                                            <p:fltVal val="0"/>
                                          </p:val>
                                        </p:tav>
                                        <p:tav tm="100000">
                                          <p:val>
                                            <p:strVal val="#ppt_w"/>
                                          </p:val>
                                        </p:tav>
                                      </p:tavLst>
                                    </p:anim>
                                    <p:anim calcmode="lin" valueType="num">
                                      <p:cBhvr>
                                        <p:cTn id="28" dur="1000" fill="hold"/>
                                        <p:tgtEl>
                                          <p:spTgt spid="50203"/>
                                        </p:tgtEl>
                                        <p:attrNameLst>
                                          <p:attrName>ppt_h</p:attrName>
                                        </p:attrNameLst>
                                      </p:cBhvr>
                                      <p:tavLst>
                                        <p:tav tm="0">
                                          <p:val>
                                            <p:fltVal val="0"/>
                                          </p:val>
                                        </p:tav>
                                        <p:tav tm="100000">
                                          <p:val>
                                            <p:strVal val="#ppt_h"/>
                                          </p:val>
                                        </p:tav>
                                      </p:tavLst>
                                    </p:anim>
                                    <p:anim calcmode="lin" valueType="num">
                                      <p:cBhvr>
                                        <p:cTn id="29" dur="1000" fill="hold"/>
                                        <p:tgtEl>
                                          <p:spTgt spid="50203"/>
                                        </p:tgtEl>
                                        <p:attrNameLst>
                                          <p:attrName>style.rotation</p:attrName>
                                        </p:attrNameLst>
                                      </p:cBhvr>
                                      <p:tavLst>
                                        <p:tav tm="0">
                                          <p:val>
                                            <p:fltVal val="90"/>
                                          </p:val>
                                        </p:tav>
                                        <p:tav tm="100000">
                                          <p:val>
                                            <p:fltVal val="0"/>
                                          </p:val>
                                        </p:tav>
                                      </p:tavLst>
                                    </p:anim>
                                    <p:animEffect transition="in" filter="fade">
                                      <p:cBhvr>
                                        <p:cTn id="30" dur="1000"/>
                                        <p:tgtEl>
                                          <p:spTgt spid="50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6" grpId="0"/>
      <p:bldP spid="50202" grpId="0"/>
      <p:bldP spid="5020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3b </a:t>
            </a:r>
            <a:endParaRPr lang="en-US" altLang="en-US" sz="2600">
              <a:solidFill>
                <a:schemeClr val="accent2"/>
              </a:solidFill>
              <a:latin typeface="Arial MT Bl" charset="0"/>
            </a:endParaRPr>
          </a:p>
        </p:txBody>
      </p:sp>
      <p:sp>
        <p:nvSpPr>
          <p:cNvPr id="25603" name="Text Box 5"/>
          <p:cNvSpPr txBox="1">
            <a:spLocks noChangeArrowheads="1"/>
          </p:cNvSpPr>
          <p:nvPr/>
        </p:nvSpPr>
        <p:spPr bwMode="auto">
          <a:xfrm>
            <a:off x="76200" y="1600200"/>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sp>
        <p:nvSpPr>
          <p:cNvPr id="25604" name="Text Box 10"/>
          <p:cNvSpPr txBox="1">
            <a:spLocks noChangeArrowheads="1"/>
          </p:cNvSpPr>
          <p:nvPr/>
        </p:nvSpPr>
        <p:spPr bwMode="auto">
          <a:xfrm>
            <a:off x="604838" y="2438400"/>
            <a:ext cx="1116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5605" name="AutoShape 11"/>
          <p:cNvSpPr>
            <a:spLocks/>
          </p:cNvSpPr>
          <p:nvPr/>
        </p:nvSpPr>
        <p:spPr bwMode="auto">
          <a:xfrm>
            <a:off x="1752600" y="2133600"/>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5606" name="Text Box 12"/>
          <p:cNvSpPr txBox="1">
            <a:spLocks noChangeArrowheads="1"/>
          </p:cNvSpPr>
          <p:nvPr/>
        </p:nvSpPr>
        <p:spPr bwMode="auto">
          <a:xfrm>
            <a:off x="1989138" y="2133600"/>
            <a:ext cx="257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a:t>
            </a:r>
            <a:r>
              <a:rPr lang="en-US" altLang="en-US" sz="2400" b="1">
                <a:latin typeface="Verdana" pitchFamily="34" charset="0"/>
              </a:rPr>
              <a:t>–2(</a:t>
            </a:r>
            <a:r>
              <a:rPr lang="en-US" altLang="en-US" sz="2400" b="1" i="1">
                <a:latin typeface="Verdana" pitchFamily="34" charset="0"/>
              </a:rPr>
              <a:t>x</a:t>
            </a:r>
            <a:r>
              <a:rPr lang="en-US" altLang="en-US" sz="2400" b="1">
                <a:latin typeface="Verdana" pitchFamily="34" charset="0"/>
              </a:rPr>
              <a:t> – 1)</a:t>
            </a:r>
            <a:r>
              <a:rPr lang="en-US" altLang="en-US" sz="2400" b="1" i="1">
                <a:latin typeface="Verdana" pitchFamily="34" charset="0"/>
              </a:rPr>
              <a:t> </a:t>
            </a:r>
          </a:p>
        </p:txBody>
      </p:sp>
      <p:sp>
        <p:nvSpPr>
          <p:cNvPr id="25607" name="Rectangle 13"/>
          <p:cNvSpPr>
            <a:spLocks noChangeArrowheads="1"/>
          </p:cNvSpPr>
          <p:nvPr/>
        </p:nvSpPr>
        <p:spPr bwMode="auto">
          <a:xfrm>
            <a:off x="1295400" y="26670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a:t>
            </a:r>
            <a:r>
              <a:rPr lang="en-US" altLang="en-US" sz="2400" b="1" i="1">
                <a:latin typeface="Verdana" pitchFamily="34" charset="0"/>
              </a:rPr>
              <a:t> y </a:t>
            </a:r>
            <a:r>
              <a:rPr lang="en-US" altLang="en-US" sz="2400" b="1">
                <a:latin typeface="Verdana" pitchFamily="34" charset="0"/>
              </a:rPr>
              <a:t>= –</a:t>
            </a:r>
            <a:r>
              <a:rPr lang="en-US" altLang="en-US" sz="2400" b="1" i="1">
                <a:latin typeface="Verdana" pitchFamily="34" charset="0"/>
              </a:rPr>
              <a:t>x + </a:t>
            </a:r>
            <a:r>
              <a:rPr lang="en-US" altLang="en-US" sz="2400" b="1">
                <a:latin typeface="Verdana" pitchFamily="34" charset="0"/>
              </a:rPr>
              <a:t>3</a:t>
            </a:r>
          </a:p>
        </p:txBody>
      </p:sp>
      <p:grpSp>
        <p:nvGrpSpPr>
          <p:cNvPr id="2" name="Group 24"/>
          <p:cNvGrpSpPr>
            <a:grpSpLocks/>
          </p:cNvGrpSpPr>
          <p:nvPr/>
        </p:nvGrpSpPr>
        <p:grpSpPr bwMode="auto">
          <a:xfrm>
            <a:off x="152400" y="3429000"/>
            <a:ext cx="4897438" cy="457200"/>
            <a:chOff x="96" y="2160"/>
            <a:chExt cx="3085" cy="288"/>
          </a:xfrm>
        </p:grpSpPr>
        <p:sp>
          <p:nvSpPr>
            <p:cNvPr id="25616" name="Text Box 14"/>
            <p:cNvSpPr txBox="1">
              <a:spLocks noChangeArrowheads="1"/>
            </p:cNvSpPr>
            <p:nvPr/>
          </p:nvSpPr>
          <p:spPr bwMode="auto">
            <a:xfrm>
              <a:off x="96" y="2160"/>
              <a:ext cx="150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–2(</a:t>
              </a:r>
              <a:r>
                <a:rPr lang="en-US" altLang="en-US" sz="2400" i="1">
                  <a:latin typeface="Verdana" pitchFamily="34" charset="0"/>
                </a:rPr>
                <a:t>x</a:t>
              </a:r>
              <a:r>
                <a:rPr lang="en-US" altLang="en-US" sz="2400">
                  <a:latin typeface="Verdana" pitchFamily="34" charset="0"/>
                </a:rPr>
                <a:t> – 1)</a:t>
              </a:r>
              <a:r>
                <a:rPr lang="en-US" altLang="en-US" sz="2400" i="1">
                  <a:latin typeface="Verdana" pitchFamily="34" charset="0"/>
                </a:rPr>
                <a:t> </a:t>
              </a:r>
            </a:p>
          </p:txBody>
        </p:sp>
        <p:sp>
          <p:nvSpPr>
            <p:cNvPr id="25617" name="Text Box 15"/>
            <p:cNvSpPr txBox="1">
              <a:spLocks noChangeArrowheads="1"/>
            </p:cNvSpPr>
            <p:nvPr/>
          </p:nvSpPr>
          <p:spPr bwMode="auto">
            <a:xfrm>
              <a:off x="1818" y="2160"/>
              <a:ext cx="1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solidFill>
                    <a:srgbClr val="FF0000"/>
                  </a:solidFill>
                  <a:latin typeface="Verdana" pitchFamily="34" charset="0"/>
                </a:rPr>
                <a:t>–2</a:t>
              </a:r>
              <a:r>
                <a:rPr lang="en-US" altLang="en-US" sz="2400" i="1">
                  <a:latin typeface="Verdana" pitchFamily="34" charset="0"/>
                </a:rPr>
                <a:t>x</a:t>
              </a:r>
              <a:r>
                <a:rPr lang="en-US" altLang="en-US" sz="2400">
                  <a:latin typeface="Verdana" pitchFamily="34" charset="0"/>
                </a:rPr>
                <a:t> + 2</a:t>
              </a:r>
              <a:r>
                <a:rPr lang="en-US" altLang="en-US" sz="2400" i="1">
                  <a:latin typeface="Verdana" pitchFamily="34" charset="0"/>
                </a:rPr>
                <a:t> </a:t>
              </a:r>
            </a:p>
          </p:txBody>
        </p:sp>
        <p:sp>
          <p:nvSpPr>
            <p:cNvPr id="25618" name="Line 16"/>
            <p:cNvSpPr>
              <a:spLocks noChangeShapeType="1"/>
            </p:cNvSpPr>
            <p:nvPr/>
          </p:nvSpPr>
          <p:spPr bwMode="auto">
            <a:xfrm>
              <a:off x="1584" y="2322"/>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25"/>
          <p:cNvGrpSpPr>
            <a:grpSpLocks/>
          </p:cNvGrpSpPr>
          <p:nvPr/>
        </p:nvGrpSpPr>
        <p:grpSpPr bwMode="auto">
          <a:xfrm>
            <a:off x="152400" y="4038600"/>
            <a:ext cx="4862513" cy="471488"/>
            <a:chOff x="96" y="2544"/>
            <a:chExt cx="3063" cy="297"/>
          </a:xfrm>
        </p:grpSpPr>
        <p:sp>
          <p:nvSpPr>
            <p:cNvPr id="25613" name="Rectangle 18"/>
            <p:cNvSpPr>
              <a:spLocks noChangeArrowheads="1"/>
            </p:cNvSpPr>
            <p:nvPr/>
          </p:nvSpPr>
          <p:spPr bwMode="auto">
            <a:xfrm>
              <a:off x="96" y="2544"/>
              <a:ext cx="117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a:t>
              </a:r>
              <a:r>
                <a:rPr lang="en-US" altLang="en-US" sz="2400">
                  <a:latin typeface="Verdana" pitchFamily="34" charset="0"/>
                </a:rPr>
                <a:t>= –</a:t>
              </a:r>
              <a:r>
                <a:rPr lang="en-US" altLang="en-US" sz="2400" i="1">
                  <a:latin typeface="Verdana" pitchFamily="34" charset="0"/>
                </a:rPr>
                <a:t>x + </a:t>
              </a:r>
              <a:r>
                <a:rPr lang="en-US" altLang="en-US" sz="2400">
                  <a:latin typeface="Verdana" pitchFamily="34" charset="0"/>
                </a:rPr>
                <a:t>3</a:t>
              </a:r>
            </a:p>
          </p:txBody>
        </p:sp>
        <p:sp>
          <p:nvSpPr>
            <p:cNvPr id="25614" name="Rectangle 19"/>
            <p:cNvSpPr>
              <a:spLocks noChangeArrowheads="1"/>
            </p:cNvSpPr>
            <p:nvPr/>
          </p:nvSpPr>
          <p:spPr bwMode="auto">
            <a:xfrm>
              <a:off x="1864" y="2553"/>
              <a:ext cx="12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a:t>
              </a:r>
              <a:r>
                <a:rPr lang="en-US" altLang="en-US" sz="2400">
                  <a:latin typeface="Verdana" pitchFamily="34" charset="0"/>
                </a:rPr>
                <a:t>= </a:t>
              </a:r>
              <a:r>
                <a:rPr lang="en-US" altLang="en-US" sz="2400">
                  <a:solidFill>
                    <a:srgbClr val="FF0000"/>
                  </a:solidFill>
                  <a:latin typeface="Verdana" pitchFamily="34" charset="0"/>
                </a:rPr>
                <a:t>–1</a:t>
              </a:r>
              <a:r>
                <a:rPr lang="en-US" altLang="en-US" sz="2400" i="1">
                  <a:latin typeface="Verdana" pitchFamily="34" charset="0"/>
                </a:rPr>
                <a:t>x + </a:t>
              </a:r>
              <a:r>
                <a:rPr lang="en-US" altLang="en-US" sz="2400">
                  <a:latin typeface="Verdana" pitchFamily="34" charset="0"/>
                </a:rPr>
                <a:t>3</a:t>
              </a:r>
            </a:p>
          </p:txBody>
        </p:sp>
        <p:sp>
          <p:nvSpPr>
            <p:cNvPr id="25615" name="Line 20"/>
            <p:cNvSpPr>
              <a:spLocks noChangeShapeType="1"/>
            </p:cNvSpPr>
            <p:nvPr/>
          </p:nvSpPr>
          <p:spPr bwMode="auto">
            <a:xfrm>
              <a:off x="1296" y="2706"/>
              <a:ext cx="52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51221" name="Text Box 21"/>
          <p:cNvSpPr txBox="1">
            <a:spLocks noChangeArrowheads="1"/>
          </p:cNvSpPr>
          <p:nvPr/>
        </p:nvSpPr>
        <p:spPr bwMode="auto">
          <a:xfrm>
            <a:off x="5257800" y="3368675"/>
            <a:ext cx="3810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sp>
        <p:nvSpPr>
          <p:cNvPr id="51222" name="Text Box 22"/>
          <p:cNvSpPr txBox="1">
            <a:spLocks noChangeArrowheads="1"/>
          </p:cNvSpPr>
          <p:nvPr/>
        </p:nvSpPr>
        <p:spPr bwMode="auto">
          <a:xfrm>
            <a:off x="5257800" y="4238625"/>
            <a:ext cx="3886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different slopes. They intersect.</a:t>
            </a:r>
          </a:p>
        </p:txBody>
      </p:sp>
      <p:sp>
        <p:nvSpPr>
          <p:cNvPr id="51223" name="Text Box 23"/>
          <p:cNvSpPr txBox="1">
            <a:spLocks noChangeArrowheads="1"/>
          </p:cNvSpPr>
          <p:nvPr/>
        </p:nvSpPr>
        <p:spPr bwMode="auto">
          <a:xfrm>
            <a:off x="609600" y="5334000"/>
            <a:ext cx="8169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consistent and independent. It has one solution.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21"/>
                                        </p:tgtEl>
                                        <p:attrNameLst>
                                          <p:attrName>style.visibility</p:attrName>
                                        </p:attrNameLst>
                                      </p:cBhvr>
                                      <p:to>
                                        <p:strVal val="visible"/>
                                      </p:to>
                                    </p:set>
                                    <p:animEffect transition="in" filter="box(in)">
                                      <p:cBhvr>
                                        <p:cTn id="7" dur="1000"/>
                                        <p:tgtEl>
                                          <p:spTgt spid="512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20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22"/>
                                        </p:tgtEl>
                                        <p:attrNameLst>
                                          <p:attrName>style.visibility</p:attrName>
                                        </p:attrNameLst>
                                      </p:cBhvr>
                                      <p:to>
                                        <p:strVal val="visible"/>
                                      </p:to>
                                    </p:set>
                                    <p:animEffect transition="in" filter="dissolve">
                                      <p:cBhvr>
                                        <p:cTn id="22" dur="500"/>
                                        <p:tgtEl>
                                          <p:spTgt spid="512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51223"/>
                                        </p:tgtEl>
                                        <p:attrNameLst>
                                          <p:attrName>style.visibility</p:attrName>
                                        </p:attrNameLst>
                                      </p:cBhvr>
                                      <p:to>
                                        <p:strVal val="visible"/>
                                      </p:to>
                                    </p:set>
                                    <p:animEffect transition="in" filter="randombar(horizontal)">
                                      <p:cBhvr>
                                        <p:cTn id="27" dur="500"/>
                                        <p:tgtEl>
                                          <p:spTgt spid="5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1" grpId="0"/>
      <p:bldP spid="51222" grpId="0"/>
      <p:bldP spid="5122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3c </a:t>
            </a:r>
            <a:endParaRPr lang="en-US" altLang="en-US" sz="2600">
              <a:solidFill>
                <a:schemeClr val="accent2"/>
              </a:solidFill>
              <a:latin typeface="Arial MT Bl" charset="0"/>
            </a:endParaRPr>
          </a:p>
        </p:txBody>
      </p:sp>
      <p:sp>
        <p:nvSpPr>
          <p:cNvPr id="26627" name="Text Box 5"/>
          <p:cNvSpPr txBox="1">
            <a:spLocks noChangeArrowheads="1"/>
          </p:cNvSpPr>
          <p:nvPr/>
        </p:nvSpPr>
        <p:spPr bwMode="auto">
          <a:xfrm>
            <a:off x="76200" y="1600200"/>
            <a:ext cx="8780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Classify the system. Give the number of solutions.</a:t>
            </a:r>
          </a:p>
        </p:txBody>
      </p:sp>
      <p:sp>
        <p:nvSpPr>
          <p:cNvPr id="26628" name="Text Box 6"/>
          <p:cNvSpPr txBox="1">
            <a:spLocks noChangeArrowheads="1"/>
          </p:cNvSpPr>
          <p:nvPr/>
        </p:nvSpPr>
        <p:spPr bwMode="auto">
          <a:xfrm>
            <a:off x="519113" y="2438400"/>
            <a:ext cx="1116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Solve</a:t>
            </a:r>
          </a:p>
        </p:txBody>
      </p:sp>
      <p:sp>
        <p:nvSpPr>
          <p:cNvPr id="26629" name="AutoShape 7"/>
          <p:cNvSpPr>
            <a:spLocks/>
          </p:cNvSpPr>
          <p:nvPr/>
        </p:nvSpPr>
        <p:spPr bwMode="auto">
          <a:xfrm>
            <a:off x="1752600" y="2133600"/>
            <a:ext cx="381000" cy="1143000"/>
          </a:xfrm>
          <a:prstGeom prst="leftBrace">
            <a:avLst>
              <a:gd name="adj1" fmla="val 25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6630" name="Text Box 8"/>
          <p:cNvSpPr txBox="1">
            <a:spLocks noChangeArrowheads="1"/>
          </p:cNvSpPr>
          <p:nvPr/>
        </p:nvSpPr>
        <p:spPr bwMode="auto">
          <a:xfrm>
            <a:off x="1989138" y="2133600"/>
            <a:ext cx="2244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 3</a:t>
            </a:r>
            <a:r>
              <a:rPr lang="en-US" altLang="en-US" sz="2400" b="1" i="1">
                <a:latin typeface="Verdana" pitchFamily="34" charset="0"/>
              </a:rPr>
              <a:t>y = </a:t>
            </a:r>
            <a:r>
              <a:rPr lang="en-US" altLang="en-US" sz="2400" b="1">
                <a:latin typeface="Verdana" pitchFamily="34" charset="0"/>
              </a:rPr>
              <a:t>6</a:t>
            </a:r>
            <a:r>
              <a:rPr lang="en-US" altLang="en-US" sz="2400" b="1" i="1">
                <a:latin typeface="Verdana" pitchFamily="34" charset="0"/>
              </a:rPr>
              <a:t> </a:t>
            </a:r>
          </a:p>
        </p:txBody>
      </p:sp>
      <p:sp>
        <p:nvSpPr>
          <p:cNvPr id="26631" name="Rectangle 9"/>
          <p:cNvSpPr>
            <a:spLocks noChangeArrowheads="1"/>
          </p:cNvSpPr>
          <p:nvPr/>
        </p:nvSpPr>
        <p:spPr bwMode="auto">
          <a:xfrm>
            <a:off x="1295400" y="26670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      </a:t>
            </a:r>
            <a:r>
              <a:rPr lang="en-US" altLang="en-US" sz="2400" b="1" i="1">
                <a:latin typeface="Verdana" pitchFamily="34" charset="0"/>
              </a:rPr>
              <a:t> y </a:t>
            </a:r>
            <a:r>
              <a:rPr lang="en-US" altLang="en-US" sz="2400" b="1">
                <a:latin typeface="Verdana" pitchFamily="34" charset="0"/>
              </a:rPr>
              <a:t>=    </a:t>
            </a:r>
            <a:r>
              <a:rPr lang="en-US" altLang="en-US" sz="2400" b="1" i="1">
                <a:latin typeface="Verdana" pitchFamily="34" charset="0"/>
              </a:rPr>
              <a:t>x </a:t>
            </a:r>
            <a:endParaRPr lang="en-US" altLang="en-US" sz="2400" b="1">
              <a:latin typeface="Verdana" pitchFamily="34" charset="0"/>
            </a:endParaRPr>
          </a:p>
        </p:txBody>
      </p:sp>
      <p:pic>
        <p:nvPicPr>
          <p:cNvPr id="26632" name="Picture 10"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590800"/>
            <a:ext cx="24765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34"/>
          <p:cNvGrpSpPr>
            <a:grpSpLocks/>
          </p:cNvGrpSpPr>
          <p:nvPr/>
        </p:nvGrpSpPr>
        <p:grpSpPr bwMode="auto">
          <a:xfrm>
            <a:off x="428625" y="3276600"/>
            <a:ext cx="4600575" cy="1395413"/>
            <a:chOff x="270" y="2064"/>
            <a:chExt cx="2898" cy="879"/>
          </a:xfrm>
        </p:grpSpPr>
        <p:sp>
          <p:nvSpPr>
            <p:cNvPr id="26637" name="Rectangle 18"/>
            <p:cNvSpPr>
              <a:spLocks noChangeArrowheads="1"/>
            </p:cNvSpPr>
            <p:nvPr/>
          </p:nvSpPr>
          <p:spPr bwMode="auto">
            <a:xfrm>
              <a:off x="270" y="2531"/>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 </a:t>
              </a:r>
              <a:r>
                <a:rPr lang="en-US" altLang="en-US" sz="2400" i="1">
                  <a:latin typeface="Verdana" pitchFamily="34" charset="0"/>
                </a:rPr>
                <a:t>y </a:t>
              </a:r>
              <a:r>
                <a:rPr lang="en-US" altLang="en-US" sz="2400">
                  <a:latin typeface="Verdana" pitchFamily="34" charset="0"/>
                </a:rPr>
                <a:t>=     </a:t>
              </a:r>
              <a:r>
                <a:rPr lang="en-US" altLang="en-US" sz="2400" i="1">
                  <a:latin typeface="Verdana" pitchFamily="34" charset="0"/>
                </a:rPr>
                <a:t>x</a:t>
              </a:r>
            </a:p>
          </p:txBody>
        </p:sp>
        <p:pic>
          <p:nvPicPr>
            <p:cNvPr id="26638" name="Picture 2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3" y="2505"/>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9" name="Rectangle 22"/>
            <p:cNvSpPr>
              <a:spLocks noChangeArrowheads="1"/>
            </p:cNvSpPr>
            <p:nvPr/>
          </p:nvSpPr>
          <p:spPr bwMode="auto">
            <a:xfrm>
              <a:off x="1776" y="2538"/>
              <a:ext cx="139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 </a:t>
              </a:r>
              <a:r>
                <a:rPr lang="en-US" altLang="en-US" sz="2400" i="1">
                  <a:latin typeface="Verdana" pitchFamily="34" charset="0"/>
                </a:rPr>
                <a:t>y </a:t>
              </a:r>
              <a:r>
                <a:rPr lang="en-US" altLang="en-US" sz="2400">
                  <a:latin typeface="Verdana" pitchFamily="34" charset="0"/>
                </a:rPr>
                <a:t>=     </a:t>
              </a:r>
              <a:r>
                <a:rPr lang="en-US" altLang="en-US" sz="2400" i="1">
                  <a:latin typeface="Verdana" pitchFamily="34" charset="0"/>
                </a:rPr>
                <a:t>x</a:t>
              </a:r>
            </a:p>
          </p:txBody>
        </p:sp>
        <p:sp>
          <p:nvSpPr>
            <p:cNvPr id="26640" name="Text Box 23"/>
            <p:cNvSpPr txBox="1">
              <a:spLocks noChangeArrowheads="1"/>
            </p:cNvSpPr>
            <p:nvPr/>
          </p:nvSpPr>
          <p:spPr bwMode="auto">
            <a:xfrm>
              <a:off x="318" y="2133"/>
              <a:ext cx="132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2</a:t>
              </a:r>
              <a:r>
                <a:rPr lang="en-US" altLang="en-US" sz="2400" i="1">
                  <a:latin typeface="Verdana" pitchFamily="34" charset="0"/>
                </a:rPr>
                <a:t>x </a:t>
              </a:r>
              <a:r>
                <a:rPr lang="en-US" altLang="en-US" sz="2400">
                  <a:latin typeface="Verdana" pitchFamily="34" charset="0"/>
                </a:rPr>
                <a:t>– 3</a:t>
              </a:r>
              <a:r>
                <a:rPr lang="en-US" altLang="en-US" sz="2400" i="1">
                  <a:latin typeface="Verdana" pitchFamily="34" charset="0"/>
                </a:rPr>
                <a:t>y = </a:t>
              </a:r>
              <a:r>
                <a:rPr lang="en-US" altLang="en-US" sz="2400">
                  <a:latin typeface="Verdana" pitchFamily="34" charset="0"/>
                </a:rPr>
                <a:t>6</a:t>
              </a:r>
              <a:r>
                <a:rPr lang="en-US" altLang="en-US" sz="2400" i="1">
                  <a:latin typeface="Verdana" pitchFamily="34" charset="0"/>
                </a:rPr>
                <a:t> </a:t>
              </a:r>
            </a:p>
          </p:txBody>
        </p:sp>
        <p:sp>
          <p:nvSpPr>
            <p:cNvPr id="26641" name="Text Box 24"/>
            <p:cNvSpPr txBox="1">
              <a:spLocks noChangeArrowheads="1"/>
            </p:cNvSpPr>
            <p:nvPr/>
          </p:nvSpPr>
          <p:spPr bwMode="auto">
            <a:xfrm>
              <a:off x="1855" y="2133"/>
              <a:ext cx="128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x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2</a:t>
              </a:r>
              <a:r>
                <a:rPr lang="en-US" altLang="en-US" sz="2400" i="1">
                  <a:latin typeface="Verdana" pitchFamily="34" charset="0"/>
                </a:rPr>
                <a:t> </a:t>
              </a:r>
            </a:p>
          </p:txBody>
        </p:sp>
        <p:pic>
          <p:nvPicPr>
            <p:cNvPr id="26642" name="Picture 25"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4" y="2064"/>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43" name="Line 26"/>
            <p:cNvSpPr>
              <a:spLocks noChangeShapeType="1"/>
            </p:cNvSpPr>
            <p:nvPr/>
          </p:nvSpPr>
          <p:spPr bwMode="auto">
            <a:xfrm>
              <a:off x="1566" y="2277"/>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6644" name="Line 27"/>
            <p:cNvSpPr>
              <a:spLocks noChangeShapeType="1"/>
            </p:cNvSpPr>
            <p:nvPr/>
          </p:nvSpPr>
          <p:spPr bwMode="auto">
            <a:xfrm>
              <a:off x="1278" y="2700"/>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26645" name="Picture 28"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6" y="2463"/>
              <a:ext cx="144" cy="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2253" name="Text Box 29"/>
          <p:cNvSpPr txBox="1">
            <a:spLocks noChangeArrowheads="1"/>
          </p:cNvSpPr>
          <p:nvPr/>
        </p:nvSpPr>
        <p:spPr bwMode="auto">
          <a:xfrm>
            <a:off x="5472113" y="3216275"/>
            <a:ext cx="3505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sp>
        <p:nvSpPr>
          <p:cNvPr id="52254" name="Text Box 30"/>
          <p:cNvSpPr txBox="1">
            <a:spLocks noChangeArrowheads="1"/>
          </p:cNvSpPr>
          <p:nvPr/>
        </p:nvSpPr>
        <p:spPr bwMode="auto">
          <a:xfrm>
            <a:off x="5472113" y="4070350"/>
            <a:ext cx="3595687"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The lines have the same slope and different y-intercepts. They are parallel.</a:t>
            </a:r>
          </a:p>
        </p:txBody>
      </p:sp>
      <p:sp>
        <p:nvSpPr>
          <p:cNvPr id="52255" name="Text Box 31"/>
          <p:cNvSpPr txBox="1">
            <a:spLocks noChangeArrowheads="1"/>
          </p:cNvSpPr>
          <p:nvPr/>
        </p:nvSpPr>
        <p:spPr bwMode="auto">
          <a:xfrm>
            <a:off x="533400" y="5715000"/>
            <a:ext cx="801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system is inconsistent. It has no solutions.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2253"/>
                                        </p:tgtEl>
                                        <p:attrNameLst>
                                          <p:attrName>style.visibility</p:attrName>
                                        </p:attrNameLst>
                                      </p:cBhvr>
                                      <p:to>
                                        <p:strVal val="visible"/>
                                      </p:to>
                                    </p:set>
                                    <p:animEffect transition="in" filter="box(in)">
                                      <p:cBhvr>
                                        <p:cTn id="7" dur="1000"/>
                                        <p:tgtEl>
                                          <p:spTgt spid="522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2254"/>
                                        </p:tgtEl>
                                        <p:attrNameLst>
                                          <p:attrName>style.visibility</p:attrName>
                                        </p:attrNameLst>
                                      </p:cBhvr>
                                      <p:to>
                                        <p:strVal val="visible"/>
                                      </p:to>
                                    </p:set>
                                    <p:animEffect transition="in" filter="dissolve">
                                      <p:cBhvr>
                                        <p:cTn id="17" dur="500"/>
                                        <p:tgtEl>
                                          <p:spTgt spid="522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1" presetClass="entr" presetSubtype="0" fill="hold" grpId="0" nodeType="clickEffect">
                                  <p:stCondLst>
                                    <p:cond delay="0"/>
                                  </p:stCondLst>
                                  <p:iterate type="lt">
                                    <p:tmPct val="5000"/>
                                  </p:iterate>
                                  <p:childTnLst>
                                    <p:set>
                                      <p:cBhvr>
                                        <p:cTn id="21" dur="1" fill="hold">
                                          <p:stCondLst>
                                            <p:cond delay="0"/>
                                          </p:stCondLst>
                                        </p:cTn>
                                        <p:tgtEl>
                                          <p:spTgt spid="52255"/>
                                        </p:tgtEl>
                                        <p:attrNameLst>
                                          <p:attrName>style.visibility</p:attrName>
                                        </p:attrNameLst>
                                      </p:cBhvr>
                                      <p:to>
                                        <p:strVal val="visible"/>
                                      </p:to>
                                    </p:set>
                                    <p:anim calcmode="lin" valueType="num">
                                      <p:cBhvr>
                                        <p:cTn id="22" dur="1000" fill="hold"/>
                                        <p:tgtEl>
                                          <p:spTgt spid="52255"/>
                                        </p:tgtEl>
                                        <p:attrNameLst>
                                          <p:attrName>ppt_w</p:attrName>
                                        </p:attrNameLst>
                                      </p:cBhvr>
                                      <p:tavLst>
                                        <p:tav tm="0">
                                          <p:val>
                                            <p:fltVal val="0"/>
                                          </p:val>
                                        </p:tav>
                                        <p:tav tm="100000">
                                          <p:val>
                                            <p:strVal val="#ppt_w"/>
                                          </p:val>
                                        </p:tav>
                                      </p:tavLst>
                                    </p:anim>
                                    <p:anim calcmode="lin" valueType="num">
                                      <p:cBhvr>
                                        <p:cTn id="23" dur="1000" fill="hold"/>
                                        <p:tgtEl>
                                          <p:spTgt spid="52255"/>
                                        </p:tgtEl>
                                        <p:attrNameLst>
                                          <p:attrName>ppt_h</p:attrName>
                                        </p:attrNameLst>
                                      </p:cBhvr>
                                      <p:tavLst>
                                        <p:tav tm="0">
                                          <p:val>
                                            <p:fltVal val="0"/>
                                          </p:val>
                                        </p:tav>
                                        <p:tav tm="100000">
                                          <p:val>
                                            <p:strVal val="#ppt_h"/>
                                          </p:val>
                                        </p:tav>
                                      </p:tavLst>
                                    </p:anim>
                                    <p:anim calcmode="lin" valueType="num">
                                      <p:cBhvr>
                                        <p:cTn id="24" dur="1000" fill="hold"/>
                                        <p:tgtEl>
                                          <p:spTgt spid="52255"/>
                                        </p:tgtEl>
                                        <p:attrNameLst>
                                          <p:attrName>style.rotation</p:attrName>
                                        </p:attrNameLst>
                                      </p:cBhvr>
                                      <p:tavLst>
                                        <p:tav tm="0">
                                          <p:val>
                                            <p:fltVal val="90"/>
                                          </p:val>
                                        </p:tav>
                                        <p:tav tm="100000">
                                          <p:val>
                                            <p:fltVal val="0"/>
                                          </p:val>
                                        </p:tav>
                                      </p:tavLst>
                                    </p:anim>
                                    <p:animEffect transition="in" filter="fade">
                                      <p:cBhvr>
                                        <p:cTn id="25" dur="1000"/>
                                        <p:tgtEl>
                                          <p:spTgt spid="522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53" grpId="0"/>
      <p:bldP spid="52254" grpId="0"/>
      <p:bldP spid="5225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4: </a:t>
            </a:r>
            <a:r>
              <a:rPr lang="en-US" altLang="en-US" sz="2400" i="1">
                <a:solidFill>
                  <a:srgbClr val="FF0000"/>
                </a:solidFill>
                <a:latin typeface="Arial Black" pitchFamily="34" charset="0"/>
              </a:rPr>
              <a:t>Application</a:t>
            </a:r>
            <a:endParaRPr lang="en-US" altLang="en-US" sz="2600">
              <a:solidFill>
                <a:schemeClr val="accent2"/>
              </a:solidFill>
              <a:latin typeface="Arial MT Bl" charset="0"/>
            </a:endParaRPr>
          </a:p>
        </p:txBody>
      </p:sp>
      <p:sp>
        <p:nvSpPr>
          <p:cNvPr id="27651" name="Text Box 5"/>
          <p:cNvSpPr txBox="1">
            <a:spLocks noChangeArrowheads="1"/>
          </p:cNvSpPr>
          <p:nvPr/>
        </p:nvSpPr>
        <p:spPr bwMode="auto">
          <a:xfrm>
            <a:off x="746125" y="1479550"/>
            <a:ext cx="83978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Jared and David both started a savings account in January. If the pattern of savings in the table continues, when will the amount in Jared’s account equal  the amount in David’s account?  </a:t>
            </a:r>
          </a:p>
        </p:txBody>
      </p:sp>
      <p:sp>
        <p:nvSpPr>
          <p:cNvPr id="53269" name="Text Box 21"/>
          <p:cNvSpPr txBox="1">
            <a:spLocks noChangeArrowheads="1"/>
          </p:cNvSpPr>
          <p:nvPr/>
        </p:nvSpPr>
        <p:spPr bwMode="auto">
          <a:xfrm>
            <a:off x="838200" y="4908550"/>
            <a:ext cx="7102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Use the table to write a system of linear equations. Let </a:t>
            </a:r>
            <a:r>
              <a:rPr lang="en-US" altLang="en-US" sz="2400" i="1">
                <a:latin typeface="Verdana" pitchFamily="34" charset="0"/>
              </a:rPr>
              <a:t>y</a:t>
            </a:r>
            <a:r>
              <a:rPr lang="en-US" altLang="en-US" sz="2400">
                <a:latin typeface="Verdana" pitchFamily="34" charset="0"/>
              </a:rPr>
              <a:t> represent the savings total and </a:t>
            </a:r>
            <a:r>
              <a:rPr lang="en-US" altLang="en-US" sz="2400" i="1">
                <a:latin typeface="Verdana" pitchFamily="34" charset="0"/>
              </a:rPr>
              <a:t>x </a:t>
            </a:r>
            <a:r>
              <a:rPr lang="en-US" altLang="en-US" sz="2400">
                <a:latin typeface="Verdana" pitchFamily="34" charset="0"/>
              </a:rPr>
              <a:t>represent the number of months. </a:t>
            </a:r>
          </a:p>
        </p:txBody>
      </p:sp>
      <p:pic>
        <p:nvPicPr>
          <p:cNvPr id="27653"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3308350"/>
            <a:ext cx="361950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3269"/>
                                        </p:tgtEl>
                                        <p:attrNameLst>
                                          <p:attrName>style.visibility</p:attrName>
                                        </p:attrNameLst>
                                      </p:cBhvr>
                                      <p:to>
                                        <p:strVal val="visible"/>
                                      </p:to>
                                    </p:set>
                                    <p:anim calcmode="lin" valueType="num">
                                      <p:cBhvr>
                                        <p:cTn id="7" dur="1000" fill="hold"/>
                                        <p:tgtEl>
                                          <p:spTgt spid="53269"/>
                                        </p:tgtEl>
                                        <p:attrNameLst>
                                          <p:attrName>ppt_w</p:attrName>
                                        </p:attrNameLst>
                                      </p:cBhvr>
                                      <p:tavLst>
                                        <p:tav tm="0">
                                          <p:val>
                                            <p:strVal val="#ppt_w*0.70"/>
                                          </p:val>
                                        </p:tav>
                                        <p:tav tm="100000">
                                          <p:val>
                                            <p:strVal val="#ppt_w"/>
                                          </p:val>
                                        </p:tav>
                                      </p:tavLst>
                                    </p:anim>
                                    <p:anim calcmode="lin" valueType="num">
                                      <p:cBhvr>
                                        <p:cTn id="8" dur="1000" fill="hold"/>
                                        <p:tgtEl>
                                          <p:spTgt spid="53269"/>
                                        </p:tgtEl>
                                        <p:attrNameLst>
                                          <p:attrName>ppt_h</p:attrName>
                                        </p:attrNameLst>
                                      </p:cBhvr>
                                      <p:tavLst>
                                        <p:tav tm="0">
                                          <p:val>
                                            <p:strVal val="#ppt_h"/>
                                          </p:val>
                                        </p:tav>
                                        <p:tav tm="100000">
                                          <p:val>
                                            <p:strVal val="#ppt_h"/>
                                          </p:val>
                                        </p:tav>
                                      </p:tavLst>
                                    </p:anim>
                                    <p:animEffect transition="in" filter="fade">
                                      <p:cBhvr>
                                        <p:cTn id="9" dur="1000"/>
                                        <p:tgtEl>
                                          <p:spTgt spid="53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5"/>
          <p:cNvSpPr txBox="1">
            <a:spLocks noChangeArrowheads="1"/>
          </p:cNvSpPr>
          <p:nvPr/>
        </p:nvSpPr>
        <p:spPr bwMode="auto">
          <a:xfrm>
            <a:off x="1752600" y="1266825"/>
            <a:ext cx="1219200" cy="82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Total saved</a:t>
            </a:r>
          </a:p>
        </p:txBody>
      </p:sp>
      <p:sp>
        <p:nvSpPr>
          <p:cNvPr id="28675" name="Text Box 6"/>
          <p:cNvSpPr txBox="1">
            <a:spLocks noChangeArrowheads="1"/>
          </p:cNvSpPr>
          <p:nvPr/>
        </p:nvSpPr>
        <p:spPr bwMode="auto">
          <a:xfrm>
            <a:off x="3048000" y="1616075"/>
            <a:ext cx="427038" cy="457200"/>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is</a:t>
            </a:r>
          </a:p>
        </p:txBody>
      </p:sp>
      <p:sp>
        <p:nvSpPr>
          <p:cNvPr id="28676" name="Text Box 7"/>
          <p:cNvSpPr txBox="1">
            <a:spLocks noChangeArrowheads="1"/>
          </p:cNvSpPr>
          <p:nvPr/>
        </p:nvSpPr>
        <p:spPr bwMode="auto">
          <a:xfrm>
            <a:off x="3581400" y="1366838"/>
            <a:ext cx="1447800" cy="731837"/>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400">
                <a:latin typeface="Verdana" pitchFamily="34" charset="0"/>
              </a:rPr>
              <a:t>start</a:t>
            </a:r>
          </a:p>
          <a:p>
            <a:pPr algn="ctr" eaLnBrk="1" hangingPunct="1">
              <a:lnSpc>
                <a:spcPct val="25000"/>
              </a:lnSpc>
              <a:spcBef>
                <a:spcPct val="50000"/>
              </a:spcBef>
            </a:pPr>
            <a:r>
              <a:rPr lang="en-US" altLang="en-US" sz="2400">
                <a:latin typeface="Verdana" pitchFamily="34" charset="0"/>
              </a:rPr>
              <a:t>amount</a:t>
            </a:r>
          </a:p>
        </p:txBody>
      </p:sp>
      <p:sp>
        <p:nvSpPr>
          <p:cNvPr id="28677" name="Text Box 8"/>
          <p:cNvSpPr txBox="1">
            <a:spLocks noChangeArrowheads="1"/>
          </p:cNvSpPr>
          <p:nvPr/>
        </p:nvSpPr>
        <p:spPr bwMode="auto">
          <a:xfrm>
            <a:off x="5073650" y="1638300"/>
            <a:ext cx="811213" cy="457200"/>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plus</a:t>
            </a:r>
          </a:p>
        </p:txBody>
      </p:sp>
      <p:sp>
        <p:nvSpPr>
          <p:cNvPr id="28678" name="Text Box 9"/>
          <p:cNvSpPr txBox="1">
            <a:spLocks noChangeArrowheads="1"/>
          </p:cNvSpPr>
          <p:nvPr/>
        </p:nvSpPr>
        <p:spPr bwMode="auto">
          <a:xfrm>
            <a:off x="6026150" y="1296988"/>
            <a:ext cx="1357313" cy="822325"/>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amount</a:t>
            </a:r>
          </a:p>
          <a:p>
            <a:pPr algn="ctr" eaLnBrk="1" hangingPunct="1"/>
            <a:r>
              <a:rPr lang="en-US" altLang="en-US" sz="2400">
                <a:latin typeface="Verdana" pitchFamily="34" charset="0"/>
              </a:rPr>
              <a:t>saved</a:t>
            </a:r>
          </a:p>
        </p:txBody>
      </p:sp>
      <p:sp>
        <p:nvSpPr>
          <p:cNvPr id="28679" name="Text Box 10"/>
          <p:cNvSpPr txBox="1">
            <a:spLocks noChangeArrowheads="1"/>
          </p:cNvSpPr>
          <p:nvPr/>
        </p:nvSpPr>
        <p:spPr bwMode="auto">
          <a:xfrm>
            <a:off x="7543800" y="1287463"/>
            <a:ext cx="1431925" cy="82232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for each</a:t>
            </a:r>
          </a:p>
          <a:p>
            <a:pPr algn="ctr" eaLnBrk="1" hangingPunct="1"/>
            <a:r>
              <a:rPr lang="en-US" altLang="en-US" sz="2400">
                <a:latin typeface="Verdana" pitchFamily="34" charset="0"/>
              </a:rPr>
              <a:t>month.</a:t>
            </a:r>
          </a:p>
        </p:txBody>
      </p:sp>
      <p:grpSp>
        <p:nvGrpSpPr>
          <p:cNvPr id="2" name="Group 11"/>
          <p:cNvGrpSpPr>
            <a:grpSpLocks/>
          </p:cNvGrpSpPr>
          <p:nvPr/>
        </p:nvGrpSpPr>
        <p:grpSpPr bwMode="auto">
          <a:xfrm>
            <a:off x="381000" y="2257425"/>
            <a:ext cx="7885113" cy="465138"/>
            <a:chOff x="240" y="1727"/>
            <a:chExt cx="4967" cy="293"/>
          </a:xfrm>
        </p:grpSpPr>
        <p:sp>
          <p:nvSpPr>
            <p:cNvPr id="28700" name="Text Box 12"/>
            <p:cNvSpPr txBox="1">
              <a:spLocks noChangeArrowheads="1"/>
            </p:cNvSpPr>
            <p:nvPr/>
          </p:nvSpPr>
          <p:spPr bwMode="auto">
            <a:xfrm>
              <a:off x="240" y="1729"/>
              <a:ext cx="1008"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Jared</a:t>
              </a:r>
            </a:p>
          </p:txBody>
        </p:sp>
        <p:sp>
          <p:nvSpPr>
            <p:cNvPr id="28701" name="Text Box 13"/>
            <p:cNvSpPr txBox="1">
              <a:spLocks noChangeArrowheads="1"/>
            </p:cNvSpPr>
            <p:nvPr/>
          </p:nvSpPr>
          <p:spPr bwMode="auto">
            <a:xfrm>
              <a:off x="1358" y="1729"/>
              <a:ext cx="226" cy="2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latin typeface="Verdana" pitchFamily="34" charset="0"/>
                </a:rPr>
                <a:t>y</a:t>
              </a:r>
            </a:p>
          </p:txBody>
        </p:sp>
        <p:sp>
          <p:nvSpPr>
            <p:cNvPr id="28702" name="Text Box 14"/>
            <p:cNvSpPr txBox="1">
              <a:spLocks noChangeArrowheads="1"/>
            </p:cNvSpPr>
            <p:nvPr/>
          </p:nvSpPr>
          <p:spPr bwMode="auto">
            <a:xfrm>
              <a:off x="1905" y="1729"/>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t>
              </a:r>
            </a:p>
          </p:txBody>
        </p:sp>
        <p:sp>
          <p:nvSpPr>
            <p:cNvPr id="28703" name="Text Box 15"/>
            <p:cNvSpPr txBox="1">
              <a:spLocks noChangeArrowheads="1"/>
            </p:cNvSpPr>
            <p:nvPr/>
          </p:nvSpPr>
          <p:spPr bwMode="auto">
            <a:xfrm>
              <a:off x="2418" y="1729"/>
              <a:ext cx="528"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$25</a:t>
              </a:r>
            </a:p>
          </p:txBody>
        </p:sp>
        <p:sp>
          <p:nvSpPr>
            <p:cNvPr id="28704" name="Text Box 16"/>
            <p:cNvSpPr txBox="1">
              <a:spLocks noChangeArrowheads="1"/>
            </p:cNvSpPr>
            <p:nvPr/>
          </p:nvSpPr>
          <p:spPr bwMode="auto">
            <a:xfrm>
              <a:off x="3281" y="1727"/>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a:t>
              </a:r>
            </a:p>
          </p:txBody>
        </p:sp>
        <p:sp>
          <p:nvSpPr>
            <p:cNvPr id="28705" name="Text Box 17"/>
            <p:cNvSpPr txBox="1">
              <a:spLocks noChangeArrowheads="1"/>
            </p:cNvSpPr>
            <p:nvPr/>
          </p:nvSpPr>
          <p:spPr bwMode="auto">
            <a:xfrm>
              <a:off x="3999" y="1732"/>
              <a:ext cx="360"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$5</a:t>
              </a:r>
            </a:p>
          </p:txBody>
        </p:sp>
        <p:sp>
          <p:nvSpPr>
            <p:cNvPr id="28706" name="Text Box 18"/>
            <p:cNvSpPr txBox="1">
              <a:spLocks noChangeArrowheads="1"/>
            </p:cNvSpPr>
            <p:nvPr/>
          </p:nvSpPr>
          <p:spPr bwMode="auto">
            <a:xfrm>
              <a:off x="4977" y="1729"/>
              <a:ext cx="230"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a:t>
              </a:r>
            </a:p>
          </p:txBody>
        </p:sp>
      </p:grpSp>
      <p:grpSp>
        <p:nvGrpSpPr>
          <p:cNvPr id="3" name="Group 19"/>
          <p:cNvGrpSpPr>
            <a:grpSpLocks/>
          </p:cNvGrpSpPr>
          <p:nvPr/>
        </p:nvGrpSpPr>
        <p:grpSpPr bwMode="auto">
          <a:xfrm>
            <a:off x="381000" y="2779713"/>
            <a:ext cx="7912100" cy="504825"/>
            <a:chOff x="240" y="2056"/>
            <a:chExt cx="4984" cy="318"/>
          </a:xfrm>
        </p:grpSpPr>
        <p:sp>
          <p:nvSpPr>
            <p:cNvPr id="28693" name="Text Box 20"/>
            <p:cNvSpPr txBox="1">
              <a:spLocks noChangeArrowheads="1"/>
            </p:cNvSpPr>
            <p:nvPr/>
          </p:nvSpPr>
          <p:spPr bwMode="auto">
            <a:xfrm>
              <a:off x="240" y="2065"/>
              <a:ext cx="960" cy="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David</a:t>
              </a:r>
            </a:p>
          </p:txBody>
        </p:sp>
        <p:sp>
          <p:nvSpPr>
            <p:cNvPr id="28694" name="Text Box 21"/>
            <p:cNvSpPr txBox="1">
              <a:spLocks noChangeArrowheads="1"/>
            </p:cNvSpPr>
            <p:nvPr/>
          </p:nvSpPr>
          <p:spPr bwMode="auto">
            <a:xfrm>
              <a:off x="1374" y="2064"/>
              <a:ext cx="240" cy="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latin typeface="Verdana" pitchFamily="34" charset="0"/>
                </a:rPr>
                <a:t>y</a:t>
              </a:r>
            </a:p>
          </p:txBody>
        </p:sp>
        <p:sp>
          <p:nvSpPr>
            <p:cNvPr id="28695" name="Text Box 22"/>
            <p:cNvSpPr txBox="1">
              <a:spLocks noChangeArrowheads="1"/>
            </p:cNvSpPr>
            <p:nvPr/>
          </p:nvSpPr>
          <p:spPr bwMode="auto">
            <a:xfrm>
              <a:off x="1920" y="2065"/>
              <a:ext cx="273" cy="288"/>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t>
              </a:r>
            </a:p>
          </p:txBody>
        </p:sp>
        <p:sp>
          <p:nvSpPr>
            <p:cNvPr id="28696" name="Text Box 23"/>
            <p:cNvSpPr txBox="1">
              <a:spLocks noChangeArrowheads="1"/>
            </p:cNvSpPr>
            <p:nvPr/>
          </p:nvSpPr>
          <p:spPr bwMode="auto">
            <a:xfrm>
              <a:off x="2448" y="2056"/>
              <a:ext cx="528" cy="288"/>
            </a:xfrm>
            <a:prstGeom prst="rect">
              <a:avLst/>
            </a:prstGeom>
            <a:solidFill>
              <a:srgbClr val="F5A5F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$40</a:t>
              </a:r>
            </a:p>
          </p:txBody>
        </p:sp>
        <p:sp>
          <p:nvSpPr>
            <p:cNvPr id="28697" name="Text Box 24"/>
            <p:cNvSpPr txBox="1">
              <a:spLocks noChangeArrowheads="1"/>
            </p:cNvSpPr>
            <p:nvPr/>
          </p:nvSpPr>
          <p:spPr bwMode="auto">
            <a:xfrm>
              <a:off x="3294" y="2064"/>
              <a:ext cx="273" cy="288"/>
            </a:xfrm>
            <a:prstGeom prst="rect">
              <a:avLst/>
            </a:prstGeom>
            <a:solidFill>
              <a:srgbClr val="C0B8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400">
                  <a:latin typeface="Verdana" pitchFamily="34" charset="0"/>
                </a:rPr>
                <a:t>+</a:t>
              </a:r>
            </a:p>
          </p:txBody>
        </p:sp>
        <p:sp>
          <p:nvSpPr>
            <p:cNvPr id="28698" name="Text Box 25"/>
            <p:cNvSpPr txBox="1">
              <a:spLocks noChangeArrowheads="1"/>
            </p:cNvSpPr>
            <p:nvPr/>
          </p:nvSpPr>
          <p:spPr bwMode="auto">
            <a:xfrm>
              <a:off x="4014" y="2056"/>
              <a:ext cx="360" cy="288"/>
            </a:xfrm>
            <a:prstGeom prst="rect">
              <a:avLst/>
            </a:prstGeom>
            <a:solidFill>
              <a:srgbClr val="8FD39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$5</a:t>
              </a:r>
            </a:p>
          </p:txBody>
        </p:sp>
        <p:sp>
          <p:nvSpPr>
            <p:cNvPr id="28699" name="Text Box 26"/>
            <p:cNvSpPr txBox="1">
              <a:spLocks noChangeArrowheads="1"/>
            </p:cNvSpPr>
            <p:nvPr/>
          </p:nvSpPr>
          <p:spPr bwMode="auto">
            <a:xfrm>
              <a:off x="4994" y="2086"/>
              <a:ext cx="230" cy="288"/>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a:t>
              </a:r>
            </a:p>
          </p:txBody>
        </p:sp>
      </p:grpSp>
      <p:sp>
        <p:nvSpPr>
          <p:cNvPr id="54302" name="Text Box 30"/>
          <p:cNvSpPr txBox="1">
            <a:spLocks noChangeArrowheads="1"/>
          </p:cNvSpPr>
          <p:nvPr/>
        </p:nvSpPr>
        <p:spPr bwMode="auto">
          <a:xfrm>
            <a:off x="4176713" y="3324225"/>
            <a:ext cx="4876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Both equations are in the slope-intercept form.</a:t>
            </a:r>
          </a:p>
        </p:txBody>
      </p:sp>
      <p:sp>
        <p:nvSpPr>
          <p:cNvPr id="54307" name="Text Box 35"/>
          <p:cNvSpPr txBox="1">
            <a:spLocks noChangeArrowheads="1"/>
          </p:cNvSpPr>
          <p:nvPr/>
        </p:nvSpPr>
        <p:spPr bwMode="auto">
          <a:xfrm>
            <a:off x="4176713" y="4178300"/>
            <a:ext cx="4800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have the same slope but different y-intercepts.</a:t>
            </a:r>
          </a:p>
        </p:txBody>
      </p:sp>
      <p:grpSp>
        <p:nvGrpSpPr>
          <p:cNvPr id="4" name="Group 42"/>
          <p:cNvGrpSpPr>
            <a:grpSpLocks/>
          </p:cNvGrpSpPr>
          <p:nvPr/>
        </p:nvGrpSpPr>
        <p:grpSpPr bwMode="auto">
          <a:xfrm>
            <a:off x="1162050" y="3248025"/>
            <a:ext cx="2690813" cy="838200"/>
            <a:chOff x="732" y="2208"/>
            <a:chExt cx="1695" cy="528"/>
          </a:xfrm>
        </p:grpSpPr>
        <p:sp>
          <p:nvSpPr>
            <p:cNvPr id="28690" name="Text Box 28"/>
            <p:cNvSpPr txBox="1">
              <a:spLocks noChangeArrowheads="1"/>
            </p:cNvSpPr>
            <p:nvPr/>
          </p:nvSpPr>
          <p:spPr bwMode="auto">
            <a:xfrm>
              <a:off x="804" y="2208"/>
              <a:ext cx="16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 </a:t>
              </a:r>
              <a:r>
                <a:rPr lang="en-US" altLang="en-US" sz="2400" i="1">
                  <a:latin typeface="Verdana" pitchFamily="34" charset="0"/>
                </a:rPr>
                <a:t>y</a:t>
              </a:r>
              <a:r>
                <a:rPr lang="en-US" altLang="en-US" sz="2400">
                  <a:latin typeface="Verdana" pitchFamily="34" charset="0"/>
                </a:rPr>
                <a:t> = 5</a:t>
              </a:r>
              <a:r>
                <a:rPr lang="en-US" altLang="en-US" sz="2400" i="1">
                  <a:latin typeface="Verdana" pitchFamily="34" charset="0"/>
                </a:rPr>
                <a:t>x + </a:t>
              </a:r>
              <a:r>
                <a:rPr lang="en-US" altLang="en-US" sz="2400">
                  <a:latin typeface="Verdana" pitchFamily="34" charset="0"/>
                </a:rPr>
                <a:t>25</a:t>
              </a:r>
              <a:endParaRPr lang="en-US" altLang="en-US" sz="2400" b="1">
                <a:latin typeface="Verdana" pitchFamily="34" charset="0"/>
              </a:endParaRPr>
            </a:p>
          </p:txBody>
        </p:sp>
        <p:sp>
          <p:nvSpPr>
            <p:cNvPr id="28691" name="Text Box 29"/>
            <p:cNvSpPr txBox="1">
              <a:spLocks noChangeArrowheads="1"/>
            </p:cNvSpPr>
            <p:nvPr/>
          </p:nvSpPr>
          <p:spPr bwMode="auto">
            <a:xfrm>
              <a:off x="873" y="2418"/>
              <a:ext cx="12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5</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 </a:t>
              </a:r>
              <a:r>
                <a:rPr lang="en-US" altLang="en-US" sz="2400">
                  <a:latin typeface="Verdana" pitchFamily="34" charset="0"/>
                </a:rPr>
                <a:t>40</a:t>
              </a:r>
              <a:endParaRPr lang="en-US" altLang="en-US" sz="2400" i="1">
                <a:latin typeface="Verdana" pitchFamily="34" charset="0"/>
              </a:endParaRPr>
            </a:p>
          </p:txBody>
        </p:sp>
        <p:sp>
          <p:nvSpPr>
            <p:cNvPr id="28692" name="AutoShape 36"/>
            <p:cNvSpPr>
              <a:spLocks/>
            </p:cNvSpPr>
            <p:nvPr/>
          </p:nvSpPr>
          <p:spPr bwMode="auto">
            <a:xfrm>
              <a:off x="732" y="2208"/>
              <a:ext cx="240" cy="528"/>
            </a:xfrm>
            <a:prstGeom prst="leftBrace">
              <a:avLst>
                <a:gd name="adj1" fmla="val 18333"/>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grpSp>
        <p:nvGrpSpPr>
          <p:cNvPr id="5" name="Group 43"/>
          <p:cNvGrpSpPr>
            <a:grpSpLocks/>
          </p:cNvGrpSpPr>
          <p:nvPr/>
        </p:nvGrpSpPr>
        <p:grpSpPr bwMode="auto">
          <a:xfrm>
            <a:off x="1266825" y="4162425"/>
            <a:ext cx="2576513" cy="838200"/>
            <a:chOff x="798" y="2784"/>
            <a:chExt cx="1623" cy="528"/>
          </a:xfrm>
        </p:grpSpPr>
        <p:sp>
          <p:nvSpPr>
            <p:cNvPr id="28688" name="Text Box 37"/>
            <p:cNvSpPr txBox="1">
              <a:spLocks noChangeArrowheads="1"/>
            </p:cNvSpPr>
            <p:nvPr/>
          </p:nvSpPr>
          <p:spPr bwMode="auto">
            <a:xfrm>
              <a:off x="798" y="2784"/>
              <a:ext cx="16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 </a:t>
              </a:r>
              <a:r>
                <a:rPr lang="en-US" altLang="en-US" sz="2400" i="1">
                  <a:latin typeface="Verdana" pitchFamily="34" charset="0"/>
                </a:rPr>
                <a:t>y</a:t>
              </a:r>
              <a:r>
                <a:rPr lang="en-US" altLang="en-US" sz="2400">
                  <a:latin typeface="Verdana" pitchFamily="34" charset="0"/>
                </a:rPr>
                <a:t> = </a:t>
              </a:r>
              <a:r>
                <a:rPr lang="en-US" altLang="en-US" sz="2400">
                  <a:solidFill>
                    <a:srgbClr val="FF0000"/>
                  </a:solidFill>
                  <a:latin typeface="Verdana" pitchFamily="34" charset="0"/>
                </a:rPr>
                <a:t>5</a:t>
              </a:r>
              <a:r>
                <a:rPr lang="en-US" altLang="en-US" sz="2400" i="1">
                  <a:latin typeface="Verdana" pitchFamily="34" charset="0"/>
                </a:rPr>
                <a:t>x + </a:t>
              </a:r>
              <a:r>
                <a:rPr lang="en-US" altLang="en-US" sz="2400">
                  <a:latin typeface="Verdana" pitchFamily="34" charset="0"/>
                </a:rPr>
                <a:t>25</a:t>
              </a:r>
              <a:endParaRPr lang="en-US" altLang="en-US" sz="2400" b="1">
                <a:latin typeface="Verdana" pitchFamily="34" charset="0"/>
              </a:endParaRPr>
            </a:p>
          </p:txBody>
        </p:sp>
        <p:sp>
          <p:nvSpPr>
            <p:cNvPr id="28689" name="Text Box 38"/>
            <p:cNvSpPr txBox="1">
              <a:spLocks noChangeArrowheads="1"/>
            </p:cNvSpPr>
            <p:nvPr/>
          </p:nvSpPr>
          <p:spPr bwMode="auto">
            <a:xfrm>
              <a:off x="864" y="3024"/>
              <a:ext cx="12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solidFill>
                    <a:srgbClr val="FF0000"/>
                  </a:solidFill>
                  <a:latin typeface="Verdana" pitchFamily="34" charset="0"/>
                </a:rPr>
                <a:t>5</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 </a:t>
              </a:r>
              <a:r>
                <a:rPr lang="en-US" altLang="en-US" sz="2400">
                  <a:latin typeface="Verdana" pitchFamily="34" charset="0"/>
                </a:rPr>
                <a:t>40</a:t>
              </a:r>
              <a:endParaRPr lang="en-US" altLang="en-US" sz="2400" i="1">
                <a:latin typeface="Verdana" pitchFamily="34" charset="0"/>
              </a:endParaRPr>
            </a:p>
          </p:txBody>
        </p:sp>
      </p:grpSp>
      <p:sp>
        <p:nvSpPr>
          <p:cNvPr id="54312" name="Text Box 40"/>
          <p:cNvSpPr txBox="1">
            <a:spLocks noChangeArrowheads="1"/>
          </p:cNvSpPr>
          <p:nvPr/>
        </p:nvSpPr>
        <p:spPr bwMode="auto">
          <a:xfrm>
            <a:off x="403225" y="5048250"/>
            <a:ext cx="87407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The graphs of the two equations are parallel lines, so there is no solution. If the patterns continue, the amount in Jared’s account will never be equal to the amount in David’s account. </a:t>
            </a:r>
          </a:p>
        </p:txBody>
      </p:sp>
      <p:sp>
        <p:nvSpPr>
          <p:cNvPr id="28687" name="Text Box 45"/>
          <p:cNvSpPr txBox="1">
            <a:spLocks noChangeArrowheads="1"/>
          </p:cNvSpPr>
          <p:nvPr/>
        </p:nvSpPr>
        <p:spPr bwMode="auto">
          <a:xfrm>
            <a:off x="0" y="74771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4 Continued</a:t>
            </a:r>
            <a:endParaRPr lang="en-US" altLang="en-US" sz="2600">
              <a:solidFill>
                <a:schemeClr val="accent2"/>
              </a:solidFill>
              <a:latin typeface="Arial MT B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4302"/>
                                        </p:tgtEl>
                                        <p:attrNameLst>
                                          <p:attrName>style.visibility</p:attrName>
                                        </p:attrNameLst>
                                      </p:cBhvr>
                                      <p:to>
                                        <p:strVal val="visible"/>
                                      </p:to>
                                    </p:set>
                                    <p:animEffect transition="in" filter="box(in)">
                                      <p:cBhvr>
                                        <p:cTn id="17" dur="500"/>
                                        <p:tgtEl>
                                          <p:spTgt spid="5430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dissolve">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4307"/>
                                        </p:tgtEl>
                                        <p:attrNameLst>
                                          <p:attrName>style.visibility</p:attrName>
                                        </p:attrNameLst>
                                      </p:cBhvr>
                                      <p:to>
                                        <p:strVal val="visible"/>
                                      </p:to>
                                    </p:set>
                                    <p:animEffect transition="in" filter="dissolve">
                                      <p:cBhvr>
                                        <p:cTn id="27" dur="500"/>
                                        <p:tgtEl>
                                          <p:spTgt spid="5430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ssolve">
                                      <p:cBhvr>
                                        <p:cTn id="32" dur="500"/>
                                        <p:tgtEl>
                                          <p:spTgt spid="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9" presetClass="entr" presetSubtype="0" fill="hold" grpId="0" nodeType="clickEffect">
                                  <p:stCondLst>
                                    <p:cond delay="0"/>
                                  </p:stCondLst>
                                  <p:childTnLst>
                                    <p:set>
                                      <p:cBhvr>
                                        <p:cTn id="36" dur="1" fill="hold">
                                          <p:stCondLst>
                                            <p:cond delay="0"/>
                                          </p:stCondLst>
                                        </p:cTn>
                                        <p:tgtEl>
                                          <p:spTgt spid="54312"/>
                                        </p:tgtEl>
                                        <p:attrNameLst>
                                          <p:attrName>style.visibility</p:attrName>
                                        </p:attrNameLst>
                                      </p:cBhvr>
                                      <p:to>
                                        <p:strVal val="visible"/>
                                      </p:to>
                                    </p:set>
                                    <p:anim calcmode="lin" valueType="num">
                                      <p:cBhvr>
                                        <p:cTn id="37" dur="1000" fill="hold"/>
                                        <p:tgtEl>
                                          <p:spTgt spid="54312"/>
                                        </p:tgtEl>
                                        <p:attrNameLst>
                                          <p:attrName>ppt_x</p:attrName>
                                        </p:attrNameLst>
                                      </p:cBhvr>
                                      <p:tavLst>
                                        <p:tav tm="0">
                                          <p:val>
                                            <p:strVal val="#ppt_x-.2"/>
                                          </p:val>
                                        </p:tav>
                                        <p:tav tm="100000">
                                          <p:val>
                                            <p:strVal val="#ppt_x"/>
                                          </p:val>
                                        </p:tav>
                                      </p:tavLst>
                                    </p:anim>
                                    <p:anim calcmode="lin" valueType="num">
                                      <p:cBhvr>
                                        <p:cTn id="38" dur="1000" fill="hold"/>
                                        <p:tgtEl>
                                          <p:spTgt spid="54312"/>
                                        </p:tgtEl>
                                        <p:attrNameLst>
                                          <p:attrName>ppt_y</p:attrName>
                                        </p:attrNameLst>
                                      </p:cBhvr>
                                      <p:tavLst>
                                        <p:tav tm="0">
                                          <p:val>
                                            <p:strVal val="#ppt_y"/>
                                          </p:val>
                                        </p:tav>
                                        <p:tav tm="100000">
                                          <p:val>
                                            <p:strVal val="#ppt_y"/>
                                          </p:val>
                                        </p:tav>
                                      </p:tavLst>
                                    </p:anim>
                                    <p:animEffect transition="in" filter="wipe(right)" prLst="gradientSize: 0.1">
                                      <p:cBhvr>
                                        <p:cTn id="39" dur="1000"/>
                                        <p:tgtEl>
                                          <p:spTgt spid="54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02" grpId="0"/>
      <p:bldP spid="54307" grpId="0"/>
      <p:bldP spid="5431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5"/>
          <p:cNvSpPr txBox="1">
            <a:spLocks noChangeArrowheads="1"/>
          </p:cNvSpPr>
          <p:nvPr/>
        </p:nvSpPr>
        <p:spPr bwMode="auto">
          <a:xfrm>
            <a:off x="152400" y="1114425"/>
            <a:ext cx="8991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Matt has $100 in a checking account and deposits $20 per month. Ben has $80 in a checking account and deposits $30 per month. Will the accounts ever have the same balance? Explain.</a:t>
            </a:r>
          </a:p>
        </p:txBody>
      </p:sp>
      <p:sp>
        <p:nvSpPr>
          <p:cNvPr id="29699" name="Text Box 7"/>
          <p:cNvSpPr txBox="1">
            <a:spLocks noChangeArrowheads="1"/>
          </p:cNvSpPr>
          <p:nvPr/>
        </p:nvSpPr>
        <p:spPr bwMode="auto">
          <a:xfrm>
            <a:off x="0" y="7334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4 </a:t>
            </a:r>
            <a:endParaRPr lang="en-US" altLang="en-US" sz="2600">
              <a:solidFill>
                <a:schemeClr val="accent2"/>
              </a:solidFill>
              <a:latin typeface="Arial MT Bl" charset="0"/>
            </a:endParaRPr>
          </a:p>
        </p:txBody>
      </p:sp>
      <p:sp>
        <p:nvSpPr>
          <p:cNvPr id="55304" name="Text Box 8"/>
          <p:cNvSpPr txBox="1">
            <a:spLocks noChangeArrowheads="1"/>
          </p:cNvSpPr>
          <p:nvPr/>
        </p:nvSpPr>
        <p:spPr bwMode="auto">
          <a:xfrm>
            <a:off x="228600" y="2590800"/>
            <a:ext cx="8610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Write a system of linear equations. Let </a:t>
            </a:r>
            <a:r>
              <a:rPr lang="en-US" altLang="en-US" sz="2400" i="1">
                <a:latin typeface="Verdana" pitchFamily="34" charset="0"/>
              </a:rPr>
              <a:t>y</a:t>
            </a:r>
            <a:r>
              <a:rPr lang="en-US" altLang="en-US" sz="2400">
                <a:latin typeface="Verdana" pitchFamily="34" charset="0"/>
              </a:rPr>
              <a:t> represent the account total and </a:t>
            </a:r>
            <a:r>
              <a:rPr lang="en-US" altLang="en-US" sz="2400" i="1">
                <a:latin typeface="Verdana" pitchFamily="34" charset="0"/>
              </a:rPr>
              <a:t>x </a:t>
            </a:r>
            <a:r>
              <a:rPr lang="en-US" altLang="en-US" sz="2400">
                <a:latin typeface="Verdana" pitchFamily="34" charset="0"/>
              </a:rPr>
              <a:t>represent the number of months. </a:t>
            </a:r>
          </a:p>
        </p:txBody>
      </p:sp>
      <p:grpSp>
        <p:nvGrpSpPr>
          <p:cNvPr id="2" name="Group 19"/>
          <p:cNvGrpSpPr>
            <a:grpSpLocks/>
          </p:cNvGrpSpPr>
          <p:nvPr/>
        </p:nvGrpSpPr>
        <p:grpSpPr bwMode="auto">
          <a:xfrm>
            <a:off x="914400" y="3810000"/>
            <a:ext cx="2690813" cy="838200"/>
            <a:chOff x="576" y="2400"/>
            <a:chExt cx="1695" cy="528"/>
          </a:xfrm>
        </p:grpSpPr>
        <p:sp>
          <p:nvSpPr>
            <p:cNvPr id="29708" name="Text Box 10"/>
            <p:cNvSpPr txBox="1">
              <a:spLocks noChangeArrowheads="1"/>
            </p:cNvSpPr>
            <p:nvPr/>
          </p:nvSpPr>
          <p:spPr bwMode="auto">
            <a:xfrm>
              <a:off x="648" y="2400"/>
              <a:ext cx="16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 </a:t>
              </a:r>
              <a:r>
                <a:rPr lang="en-US" altLang="en-US" sz="2400" i="1">
                  <a:latin typeface="Verdana" pitchFamily="34" charset="0"/>
                </a:rPr>
                <a:t>y</a:t>
              </a:r>
              <a:r>
                <a:rPr lang="en-US" altLang="en-US" sz="2400">
                  <a:latin typeface="Verdana" pitchFamily="34" charset="0"/>
                </a:rPr>
                <a:t> = 20</a:t>
              </a:r>
              <a:r>
                <a:rPr lang="en-US" altLang="en-US" sz="2400" i="1">
                  <a:latin typeface="Verdana" pitchFamily="34" charset="0"/>
                </a:rPr>
                <a:t>x + </a:t>
              </a:r>
              <a:r>
                <a:rPr lang="en-US" altLang="en-US" sz="2400">
                  <a:latin typeface="Verdana" pitchFamily="34" charset="0"/>
                </a:rPr>
                <a:t>100</a:t>
              </a:r>
              <a:endParaRPr lang="en-US" altLang="en-US" sz="2400" b="1">
                <a:latin typeface="Verdana" pitchFamily="34" charset="0"/>
              </a:endParaRPr>
            </a:p>
          </p:txBody>
        </p:sp>
        <p:sp>
          <p:nvSpPr>
            <p:cNvPr id="29709" name="Text Box 11"/>
            <p:cNvSpPr txBox="1">
              <a:spLocks noChangeArrowheads="1"/>
            </p:cNvSpPr>
            <p:nvPr/>
          </p:nvSpPr>
          <p:spPr bwMode="auto">
            <a:xfrm>
              <a:off x="717" y="2610"/>
              <a:ext cx="14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30</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 </a:t>
              </a:r>
              <a:r>
                <a:rPr lang="en-US" altLang="en-US" sz="2400">
                  <a:latin typeface="Verdana" pitchFamily="34" charset="0"/>
                </a:rPr>
                <a:t>80</a:t>
              </a:r>
              <a:endParaRPr lang="en-US" altLang="en-US" sz="2400" i="1">
                <a:latin typeface="Verdana" pitchFamily="34" charset="0"/>
              </a:endParaRPr>
            </a:p>
          </p:txBody>
        </p:sp>
        <p:sp>
          <p:nvSpPr>
            <p:cNvPr id="29710" name="AutoShape 12"/>
            <p:cNvSpPr>
              <a:spLocks/>
            </p:cNvSpPr>
            <p:nvPr/>
          </p:nvSpPr>
          <p:spPr bwMode="auto">
            <a:xfrm>
              <a:off x="576" y="2400"/>
              <a:ext cx="240" cy="528"/>
            </a:xfrm>
            <a:prstGeom prst="leftBrace">
              <a:avLst>
                <a:gd name="adj1" fmla="val 18333"/>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grpSp>
      <p:grpSp>
        <p:nvGrpSpPr>
          <p:cNvPr id="3" name="Group 20"/>
          <p:cNvGrpSpPr>
            <a:grpSpLocks/>
          </p:cNvGrpSpPr>
          <p:nvPr/>
        </p:nvGrpSpPr>
        <p:grpSpPr bwMode="auto">
          <a:xfrm>
            <a:off x="1066800" y="4619625"/>
            <a:ext cx="2576513" cy="790575"/>
            <a:chOff x="672" y="2910"/>
            <a:chExt cx="1623" cy="498"/>
          </a:xfrm>
        </p:grpSpPr>
        <p:sp>
          <p:nvSpPr>
            <p:cNvPr id="29706" name="Text Box 14"/>
            <p:cNvSpPr txBox="1">
              <a:spLocks noChangeArrowheads="1"/>
            </p:cNvSpPr>
            <p:nvPr/>
          </p:nvSpPr>
          <p:spPr bwMode="auto">
            <a:xfrm>
              <a:off x="672" y="2910"/>
              <a:ext cx="162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 </a:t>
              </a:r>
              <a:r>
                <a:rPr lang="en-US" altLang="en-US" sz="2400" i="1">
                  <a:latin typeface="Verdana" pitchFamily="34" charset="0"/>
                </a:rPr>
                <a:t>y</a:t>
              </a:r>
              <a:r>
                <a:rPr lang="en-US" altLang="en-US" sz="2400">
                  <a:latin typeface="Verdana" pitchFamily="34" charset="0"/>
                </a:rPr>
                <a:t> = </a:t>
              </a:r>
              <a:r>
                <a:rPr lang="en-US" altLang="en-US" sz="2400">
                  <a:solidFill>
                    <a:srgbClr val="FF0000"/>
                  </a:solidFill>
                  <a:latin typeface="Verdana" pitchFamily="34" charset="0"/>
                </a:rPr>
                <a:t>20</a:t>
              </a:r>
              <a:r>
                <a:rPr lang="en-US" altLang="en-US" sz="2400" i="1">
                  <a:latin typeface="Verdana" pitchFamily="34" charset="0"/>
                </a:rPr>
                <a:t>x + </a:t>
              </a:r>
              <a:r>
                <a:rPr lang="en-US" altLang="en-US" sz="2400">
                  <a:latin typeface="Verdana" pitchFamily="34" charset="0"/>
                </a:rPr>
                <a:t>100</a:t>
              </a:r>
              <a:endParaRPr lang="en-US" altLang="en-US" sz="2400" b="1">
                <a:latin typeface="Verdana" pitchFamily="34" charset="0"/>
              </a:endParaRPr>
            </a:p>
          </p:txBody>
        </p:sp>
        <p:sp>
          <p:nvSpPr>
            <p:cNvPr id="29707" name="Text Box 15"/>
            <p:cNvSpPr txBox="1">
              <a:spLocks noChangeArrowheads="1"/>
            </p:cNvSpPr>
            <p:nvPr/>
          </p:nvSpPr>
          <p:spPr bwMode="auto">
            <a:xfrm>
              <a:off x="741" y="3120"/>
              <a:ext cx="14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solidFill>
                    <a:srgbClr val="FF0000"/>
                  </a:solidFill>
                  <a:latin typeface="Verdana" pitchFamily="34" charset="0"/>
                </a:rPr>
                <a:t>30</a:t>
              </a:r>
              <a:r>
                <a:rPr lang="en-US" altLang="en-US" sz="2400" i="1">
                  <a:latin typeface="Verdana" pitchFamily="34" charset="0"/>
                </a:rPr>
                <a:t>x</a:t>
              </a:r>
              <a:r>
                <a:rPr lang="en-US" altLang="en-US" sz="2400">
                  <a:latin typeface="Verdana" pitchFamily="34" charset="0"/>
                </a:rPr>
                <a:t> </a:t>
              </a:r>
              <a:r>
                <a:rPr lang="en-US" altLang="en-US" sz="2400" i="1">
                  <a:latin typeface="Verdana" pitchFamily="34" charset="0"/>
                </a:rPr>
                <a:t>+ </a:t>
              </a:r>
              <a:r>
                <a:rPr lang="en-US" altLang="en-US" sz="2400">
                  <a:latin typeface="Verdana" pitchFamily="34" charset="0"/>
                </a:rPr>
                <a:t>80</a:t>
              </a:r>
              <a:endParaRPr lang="en-US" altLang="en-US" sz="2400" i="1">
                <a:latin typeface="Verdana" pitchFamily="34" charset="0"/>
              </a:endParaRPr>
            </a:p>
          </p:txBody>
        </p:sp>
      </p:grpSp>
      <p:sp>
        <p:nvSpPr>
          <p:cNvPr id="55312" name="Text Box 16"/>
          <p:cNvSpPr txBox="1">
            <a:spLocks noChangeArrowheads="1"/>
          </p:cNvSpPr>
          <p:nvPr/>
        </p:nvSpPr>
        <p:spPr bwMode="auto">
          <a:xfrm>
            <a:off x="3832225" y="3810000"/>
            <a:ext cx="53117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Both equations are in slope-intercept form. </a:t>
            </a:r>
          </a:p>
        </p:txBody>
      </p:sp>
      <p:sp>
        <p:nvSpPr>
          <p:cNvPr id="55313" name="Text Box 17"/>
          <p:cNvSpPr txBox="1">
            <a:spLocks noChangeArrowheads="1"/>
          </p:cNvSpPr>
          <p:nvPr/>
        </p:nvSpPr>
        <p:spPr bwMode="auto">
          <a:xfrm>
            <a:off x="3832225" y="4724400"/>
            <a:ext cx="5197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have different slopes.. </a:t>
            </a:r>
          </a:p>
        </p:txBody>
      </p:sp>
      <p:sp>
        <p:nvSpPr>
          <p:cNvPr id="55314" name="Text Box 18"/>
          <p:cNvSpPr txBox="1">
            <a:spLocks noChangeArrowheads="1"/>
          </p:cNvSpPr>
          <p:nvPr/>
        </p:nvSpPr>
        <p:spPr bwMode="auto">
          <a:xfrm>
            <a:off x="441325" y="5410200"/>
            <a:ext cx="87026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accounts will have the same balance. The graphs of the two equations have different slopes so they intersect.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5304"/>
                                        </p:tgtEl>
                                        <p:attrNameLst>
                                          <p:attrName>style.visibility</p:attrName>
                                        </p:attrNameLst>
                                      </p:cBhvr>
                                      <p:to>
                                        <p:strVal val="visible"/>
                                      </p:to>
                                    </p:set>
                                    <p:animEffect transition="in" filter="dissolve">
                                      <p:cBhvr>
                                        <p:cTn id="7" dur="500"/>
                                        <p:tgtEl>
                                          <p:spTgt spid="553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55312"/>
                                        </p:tgtEl>
                                        <p:attrNameLst>
                                          <p:attrName>style.visibility</p:attrName>
                                        </p:attrNameLst>
                                      </p:cBhvr>
                                      <p:to>
                                        <p:strVal val="visible"/>
                                      </p:to>
                                    </p:set>
                                    <p:anim calcmode="lin" valueType="num">
                                      <p:cBhvr>
                                        <p:cTn id="12" dur="1000" fill="hold"/>
                                        <p:tgtEl>
                                          <p:spTgt spid="55312"/>
                                        </p:tgtEl>
                                        <p:attrNameLst>
                                          <p:attrName>ppt_x</p:attrName>
                                        </p:attrNameLst>
                                      </p:cBhvr>
                                      <p:tavLst>
                                        <p:tav tm="0">
                                          <p:val>
                                            <p:strVal val="#ppt_x-.2"/>
                                          </p:val>
                                        </p:tav>
                                        <p:tav tm="100000">
                                          <p:val>
                                            <p:strVal val="#ppt_x"/>
                                          </p:val>
                                        </p:tav>
                                      </p:tavLst>
                                    </p:anim>
                                    <p:anim calcmode="lin" valueType="num">
                                      <p:cBhvr>
                                        <p:cTn id="13" dur="1000" fill="hold"/>
                                        <p:tgtEl>
                                          <p:spTgt spid="55312"/>
                                        </p:tgtEl>
                                        <p:attrNameLst>
                                          <p:attrName>ppt_y</p:attrName>
                                        </p:attrNameLst>
                                      </p:cBhvr>
                                      <p:tavLst>
                                        <p:tav tm="0">
                                          <p:val>
                                            <p:strVal val="#ppt_y"/>
                                          </p:val>
                                        </p:tav>
                                        <p:tav tm="100000">
                                          <p:val>
                                            <p:strVal val="#ppt_y"/>
                                          </p:val>
                                        </p:tav>
                                      </p:tavLst>
                                    </p:anim>
                                    <p:animEffect transition="in" filter="wipe(right)" prLst="gradientSize: 0.1">
                                      <p:cBhvr>
                                        <p:cTn id="14" dur="1000"/>
                                        <p:tgtEl>
                                          <p:spTgt spid="5531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strVal val="#ppt_w+.3"/>
                                          </p:val>
                                        </p:tav>
                                        <p:tav tm="100000">
                                          <p:val>
                                            <p:strVal val="#ppt_w"/>
                                          </p:val>
                                        </p:tav>
                                      </p:tavLst>
                                    </p:anim>
                                    <p:anim calcmode="lin" valueType="num">
                                      <p:cBhvr>
                                        <p:cTn id="20" dur="1000" fill="hold"/>
                                        <p:tgtEl>
                                          <p:spTgt spid="2"/>
                                        </p:tgtEl>
                                        <p:attrNameLst>
                                          <p:attrName>ppt_h</p:attrName>
                                        </p:attrNameLst>
                                      </p:cBhvr>
                                      <p:tavLst>
                                        <p:tav tm="0">
                                          <p:val>
                                            <p:strVal val="#ppt_h"/>
                                          </p:val>
                                        </p:tav>
                                        <p:tav tm="100000">
                                          <p:val>
                                            <p:strVal val="#ppt_h"/>
                                          </p:val>
                                        </p:tav>
                                      </p:tavLst>
                                    </p:anim>
                                    <p:animEffect transition="in" filter="fade">
                                      <p:cBhvr>
                                        <p:cTn id="21" dur="1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55313"/>
                                        </p:tgtEl>
                                        <p:attrNameLst>
                                          <p:attrName>style.visibility</p:attrName>
                                        </p:attrNameLst>
                                      </p:cBhvr>
                                      <p:to>
                                        <p:strVal val="visible"/>
                                      </p:to>
                                    </p:set>
                                    <p:anim calcmode="lin" valueType="num">
                                      <p:cBhvr>
                                        <p:cTn id="26" dur="1000" fill="hold"/>
                                        <p:tgtEl>
                                          <p:spTgt spid="55313"/>
                                        </p:tgtEl>
                                        <p:attrNameLst>
                                          <p:attrName>ppt_w</p:attrName>
                                        </p:attrNameLst>
                                      </p:cBhvr>
                                      <p:tavLst>
                                        <p:tav tm="0">
                                          <p:val>
                                            <p:strVal val="#ppt_w*0.70"/>
                                          </p:val>
                                        </p:tav>
                                        <p:tav tm="100000">
                                          <p:val>
                                            <p:strVal val="#ppt_w"/>
                                          </p:val>
                                        </p:tav>
                                      </p:tavLst>
                                    </p:anim>
                                    <p:anim calcmode="lin" valueType="num">
                                      <p:cBhvr>
                                        <p:cTn id="27" dur="1000" fill="hold"/>
                                        <p:tgtEl>
                                          <p:spTgt spid="55313"/>
                                        </p:tgtEl>
                                        <p:attrNameLst>
                                          <p:attrName>ppt_h</p:attrName>
                                        </p:attrNameLst>
                                      </p:cBhvr>
                                      <p:tavLst>
                                        <p:tav tm="0">
                                          <p:val>
                                            <p:strVal val="#ppt_h"/>
                                          </p:val>
                                        </p:tav>
                                        <p:tav tm="100000">
                                          <p:val>
                                            <p:strVal val="#ppt_h"/>
                                          </p:val>
                                        </p:tav>
                                      </p:tavLst>
                                    </p:anim>
                                    <p:animEffect transition="in" filter="fade">
                                      <p:cBhvr>
                                        <p:cTn id="28" dur="1000"/>
                                        <p:tgtEl>
                                          <p:spTgt spid="553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dissolve">
                                      <p:cBhvr>
                                        <p:cTn id="33" dur="500"/>
                                        <p:tgtEl>
                                          <p:spTgt spid="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55314"/>
                                        </p:tgtEl>
                                        <p:attrNameLst>
                                          <p:attrName>style.visibility</p:attrName>
                                        </p:attrNameLst>
                                      </p:cBhvr>
                                      <p:to>
                                        <p:strVal val="visible"/>
                                      </p:to>
                                    </p:set>
                                    <p:animEffect transition="in" filter="dissolve">
                                      <p:cBhvr>
                                        <p:cTn id="38" dur="500"/>
                                        <p:tgtEl>
                                          <p:spTgt spid="55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4" grpId="0"/>
      <p:bldP spid="55312" grpId="0"/>
      <p:bldP spid="55313" grpId="0"/>
      <p:bldP spid="553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a:t>
            </a:r>
          </a:p>
        </p:txBody>
      </p:sp>
      <p:sp>
        <p:nvSpPr>
          <p:cNvPr id="30723" name="Text Box 5"/>
          <p:cNvSpPr txBox="1">
            <a:spLocks noChangeArrowheads="1"/>
          </p:cNvSpPr>
          <p:nvPr/>
        </p:nvSpPr>
        <p:spPr bwMode="auto">
          <a:xfrm>
            <a:off x="457200" y="1512888"/>
            <a:ext cx="7924800" cy="511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Solve and classify each system.</a:t>
            </a:r>
            <a:endParaRPr lang="en-US" altLang="en-US" sz="2000">
              <a:latin typeface="Verdana" pitchFamily="34" charset="0"/>
            </a:endParaRPr>
          </a:p>
          <a:p>
            <a:pPr>
              <a:lnSpc>
                <a:spcPct val="175000"/>
              </a:lnSpc>
              <a:spcBef>
                <a:spcPct val="50000"/>
              </a:spcBef>
            </a:pPr>
            <a:r>
              <a:rPr lang="en-US" altLang="en-US" sz="2400" b="1">
                <a:latin typeface="Verdana" pitchFamily="34" charset="0"/>
              </a:rPr>
              <a:t>1.</a:t>
            </a:r>
            <a:r>
              <a:rPr lang="en-US" altLang="en-US" sz="2400">
                <a:latin typeface="Verdana" pitchFamily="34" charset="0"/>
              </a:rPr>
              <a:t>  		</a:t>
            </a:r>
          </a:p>
          <a:p>
            <a:pPr>
              <a:lnSpc>
                <a:spcPct val="300000"/>
              </a:lnSpc>
              <a:spcBef>
                <a:spcPct val="50000"/>
              </a:spcBef>
            </a:pPr>
            <a:r>
              <a:rPr lang="en-US" altLang="en-US" sz="2400" b="1">
                <a:latin typeface="Verdana" pitchFamily="34" charset="0"/>
              </a:rPr>
              <a:t>2.</a:t>
            </a:r>
            <a:r>
              <a:rPr lang="en-US" altLang="en-US" sz="2400">
                <a:latin typeface="Verdana" pitchFamily="34" charset="0"/>
              </a:rPr>
              <a:t> </a:t>
            </a:r>
          </a:p>
          <a:p>
            <a:pPr>
              <a:lnSpc>
                <a:spcPct val="300000"/>
              </a:lnSpc>
              <a:spcBef>
                <a:spcPct val="50000"/>
              </a:spcBef>
            </a:pPr>
            <a:r>
              <a:rPr lang="en-US" altLang="en-US" sz="2400" b="1">
                <a:latin typeface="Verdana" pitchFamily="34" charset="0"/>
              </a:rPr>
              <a:t>3.</a:t>
            </a:r>
            <a:r>
              <a:rPr lang="en-US" altLang="en-US" sz="2400">
                <a:latin typeface="Verdana" pitchFamily="34" charset="0"/>
              </a:rPr>
              <a:t> </a:t>
            </a:r>
            <a:endParaRPr lang="en-US" altLang="en-US" sz="2400" b="1">
              <a:latin typeface="Verdana" pitchFamily="34" charset="0"/>
            </a:endParaRPr>
          </a:p>
          <a:p>
            <a:pPr>
              <a:lnSpc>
                <a:spcPct val="200000"/>
              </a:lnSpc>
              <a:spcBef>
                <a:spcPct val="50000"/>
              </a:spcBef>
            </a:pPr>
            <a:endParaRPr lang="en-US" altLang="en-US" sz="2400"/>
          </a:p>
          <a:p>
            <a:pPr>
              <a:spcBef>
                <a:spcPct val="50000"/>
              </a:spcBef>
            </a:pPr>
            <a:r>
              <a:rPr lang="en-US" altLang="en-US" sz="800"/>
              <a:t> </a:t>
            </a:r>
          </a:p>
          <a:p>
            <a:pPr>
              <a:spcBef>
                <a:spcPct val="50000"/>
              </a:spcBef>
            </a:pPr>
            <a:endParaRPr lang="en-US" altLang="en-US" sz="800"/>
          </a:p>
        </p:txBody>
      </p:sp>
      <p:sp>
        <p:nvSpPr>
          <p:cNvPr id="56326" name="Text Box 6"/>
          <p:cNvSpPr txBox="1">
            <a:spLocks noChangeArrowheads="1"/>
          </p:cNvSpPr>
          <p:nvPr/>
        </p:nvSpPr>
        <p:spPr bwMode="auto">
          <a:xfrm>
            <a:off x="4191000" y="2286000"/>
            <a:ext cx="457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infinitely many solutions; consistent, dependent</a:t>
            </a:r>
          </a:p>
        </p:txBody>
      </p:sp>
      <p:sp>
        <p:nvSpPr>
          <p:cNvPr id="56328" name="Text Box 8"/>
          <p:cNvSpPr txBox="1">
            <a:spLocks noChangeArrowheads="1"/>
          </p:cNvSpPr>
          <p:nvPr/>
        </p:nvSpPr>
        <p:spPr bwMode="auto">
          <a:xfrm>
            <a:off x="4191000" y="3429000"/>
            <a:ext cx="487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solidFill>
                  <a:srgbClr val="FF3300"/>
                </a:solidFill>
                <a:latin typeface="Verdana" pitchFamily="34" charset="0"/>
              </a:rPr>
              <a:t>no solution; inconsistent </a:t>
            </a:r>
          </a:p>
        </p:txBody>
      </p:sp>
      <p:sp>
        <p:nvSpPr>
          <p:cNvPr id="30726" name="AutoShape 10"/>
          <p:cNvSpPr>
            <a:spLocks/>
          </p:cNvSpPr>
          <p:nvPr/>
        </p:nvSpPr>
        <p:spPr bwMode="auto">
          <a:xfrm>
            <a:off x="1066800" y="2330450"/>
            <a:ext cx="228600" cy="762000"/>
          </a:xfrm>
          <a:prstGeom prst="leftBrace">
            <a:avLst>
              <a:gd name="adj1" fmla="val 2777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27" name="Text Box 12"/>
          <p:cNvSpPr txBox="1">
            <a:spLocks noChangeArrowheads="1"/>
          </p:cNvSpPr>
          <p:nvPr/>
        </p:nvSpPr>
        <p:spPr bwMode="auto">
          <a:xfrm>
            <a:off x="1160463" y="2286000"/>
            <a:ext cx="1806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5</a:t>
            </a:r>
            <a:r>
              <a:rPr lang="en-US" altLang="en-US" sz="2400" i="1">
                <a:latin typeface="Verdana" pitchFamily="34" charset="0"/>
              </a:rPr>
              <a:t>x</a:t>
            </a:r>
            <a:r>
              <a:rPr lang="en-US" altLang="en-US" sz="2400">
                <a:latin typeface="Verdana" pitchFamily="34" charset="0"/>
              </a:rPr>
              <a:t> – 1</a:t>
            </a:r>
            <a:endParaRPr lang="en-US" altLang="en-US" sz="2400" i="1">
              <a:latin typeface="Verdana" pitchFamily="34" charset="0"/>
            </a:endParaRPr>
          </a:p>
        </p:txBody>
      </p:sp>
      <p:sp>
        <p:nvSpPr>
          <p:cNvPr id="30728" name="Text Box 13"/>
          <p:cNvSpPr txBox="1">
            <a:spLocks noChangeArrowheads="1"/>
          </p:cNvSpPr>
          <p:nvPr/>
        </p:nvSpPr>
        <p:spPr bwMode="auto">
          <a:xfrm>
            <a:off x="1143000" y="2667000"/>
            <a:ext cx="24098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5</a:t>
            </a:r>
            <a:r>
              <a:rPr lang="en-US" altLang="en-US" sz="2400" i="1">
                <a:latin typeface="Verdana" pitchFamily="34" charset="0"/>
              </a:rPr>
              <a:t>x</a:t>
            </a:r>
            <a:r>
              <a:rPr lang="en-US" altLang="en-US" sz="2400">
                <a:latin typeface="Verdana" pitchFamily="34" charset="0"/>
              </a:rPr>
              <a:t> – </a:t>
            </a:r>
            <a:r>
              <a:rPr lang="en-US" altLang="en-US" sz="2400" i="1">
                <a:latin typeface="Verdana" pitchFamily="34" charset="0"/>
              </a:rPr>
              <a:t>y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1 = 0</a:t>
            </a:r>
          </a:p>
        </p:txBody>
      </p:sp>
      <p:sp>
        <p:nvSpPr>
          <p:cNvPr id="30729" name="AutoShape 14"/>
          <p:cNvSpPr>
            <a:spLocks/>
          </p:cNvSpPr>
          <p:nvPr/>
        </p:nvSpPr>
        <p:spPr bwMode="auto">
          <a:xfrm>
            <a:off x="1066800" y="3549650"/>
            <a:ext cx="228600" cy="762000"/>
          </a:xfrm>
          <a:prstGeom prst="leftBrace">
            <a:avLst>
              <a:gd name="adj1" fmla="val 2777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30" name="Text Box 15"/>
          <p:cNvSpPr txBox="1">
            <a:spLocks noChangeArrowheads="1"/>
          </p:cNvSpPr>
          <p:nvPr/>
        </p:nvSpPr>
        <p:spPr bwMode="auto">
          <a:xfrm>
            <a:off x="1185863" y="3429000"/>
            <a:ext cx="16684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4 + </a:t>
            </a:r>
            <a:r>
              <a:rPr lang="en-US" altLang="en-US" sz="2400" i="1">
                <a:latin typeface="Verdana" pitchFamily="34" charset="0"/>
              </a:rPr>
              <a:t>x</a:t>
            </a:r>
          </a:p>
        </p:txBody>
      </p:sp>
      <p:sp>
        <p:nvSpPr>
          <p:cNvPr id="30731" name="Text Box 16"/>
          <p:cNvSpPr txBox="1">
            <a:spLocks noChangeArrowheads="1"/>
          </p:cNvSpPr>
          <p:nvPr/>
        </p:nvSpPr>
        <p:spPr bwMode="auto">
          <a:xfrm>
            <a:off x="1262063" y="3886200"/>
            <a:ext cx="18621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t>
            </a:r>
            <a:r>
              <a:rPr lang="en-US" altLang="en-US" sz="2400" i="1">
                <a:latin typeface="Verdana" pitchFamily="34" charset="0"/>
              </a:rPr>
              <a:t>x</a:t>
            </a:r>
            <a:r>
              <a:rPr lang="en-US" altLang="en-US" sz="2400">
                <a:latin typeface="Verdana" pitchFamily="34" charset="0"/>
              </a:rPr>
              <a:t> + </a:t>
            </a:r>
            <a:r>
              <a:rPr lang="en-US" altLang="en-US" sz="2400" i="1">
                <a:latin typeface="Verdana" pitchFamily="34" charset="0"/>
              </a:rPr>
              <a:t>y =</a:t>
            </a:r>
            <a:r>
              <a:rPr lang="en-US" altLang="en-US" sz="2400">
                <a:latin typeface="Verdana" pitchFamily="34" charset="0"/>
              </a:rPr>
              <a:t> 1</a:t>
            </a:r>
          </a:p>
        </p:txBody>
      </p:sp>
      <p:sp>
        <p:nvSpPr>
          <p:cNvPr id="30732" name="AutoShape 17"/>
          <p:cNvSpPr>
            <a:spLocks/>
          </p:cNvSpPr>
          <p:nvPr/>
        </p:nvSpPr>
        <p:spPr bwMode="auto">
          <a:xfrm>
            <a:off x="1046163" y="4845050"/>
            <a:ext cx="228600" cy="762000"/>
          </a:xfrm>
          <a:prstGeom prst="leftBrace">
            <a:avLst>
              <a:gd name="adj1" fmla="val 27778"/>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33" name="Text Box 18"/>
          <p:cNvSpPr txBox="1">
            <a:spLocks noChangeArrowheads="1"/>
          </p:cNvSpPr>
          <p:nvPr/>
        </p:nvSpPr>
        <p:spPr bwMode="auto">
          <a:xfrm>
            <a:off x="1335088" y="4800600"/>
            <a:ext cx="2138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 = </a:t>
            </a:r>
            <a:r>
              <a:rPr lang="en-US" altLang="en-US" sz="2400">
                <a:latin typeface="Verdana" pitchFamily="34" charset="0"/>
              </a:rPr>
              <a:t>3(</a:t>
            </a:r>
            <a:r>
              <a:rPr lang="en-US" altLang="en-US" sz="2400" i="1">
                <a:latin typeface="Verdana" pitchFamily="34" charset="0"/>
              </a:rPr>
              <a:t>x</a:t>
            </a:r>
            <a:r>
              <a:rPr lang="en-US" altLang="en-US" sz="2400">
                <a:latin typeface="Verdana" pitchFamily="34" charset="0"/>
              </a:rPr>
              <a:t> + 1)</a:t>
            </a:r>
            <a:endParaRPr lang="en-US" altLang="en-US" sz="2400" i="1">
              <a:latin typeface="Verdana" pitchFamily="34" charset="0"/>
            </a:endParaRPr>
          </a:p>
        </p:txBody>
      </p:sp>
      <p:sp>
        <p:nvSpPr>
          <p:cNvPr id="30734" name="Text Box 19"/>
          <p:cNvSpPr txBox="1">
            <a:spLocks noChangeArrowheads="1"/>
          </p:cNvSpPr>
          <p:nvPr/>
        </p:nvSpPr>
        <p:spPr bwMode="auto">
          <a:xfrm>
            <a:off x="1317625" y="5181600"/>
            <a:ext cx="1720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a:t>
            </a:r>
            <a:r>
              <a:rPr lang="en-US" altLang="en-US" sz="2400">
                <a:latin typeface="Verdana" pitchFamily="34" charset="0"/>
              </a:rPr>
              <a:t> = </a:t>
            </a:r>
            <a:r>
              <a:rPr lang="en-US" altLang="en-US" sz="2400" i="1">
                <a:latin typeface="Verdana" pitchFamily="34" charset="0"/>
              </a:rPr>
              <a:t>x </a:t>
            </a:r>
            <a:r>
              <a:rPr lang="en-US" altLang="en-US" sz="2400">
                <a:latin typeface="Verdana" pitchFamily="34" charset="0"/>
              </a:rPr>
              <a:t>–</a:t>
            </a:r>
            <a:r>
              <a:rPr lang="en-US" altLang="en-US" sz="2400" i="1">
                <a:latin typeface="Verdana" pitchFamily="34" charset="0"/>
              </a:rPr>
              <a:t> </a:t>
            </a:r>
            <a:r>
              <a:rPr lang="en-US" altLang="en-US" sz="2400">
                <a:latin typeface="Verdana" pitchFamily="34" charset="0"/>
              </a:rPr>
              <a:t>2 </a:t>
            </a:r>
          </a:p>
        </p:txBody>
      </p:sp>
      <p:sp>
        <p:nvSpPr>
          <p:cNvPr id="56342" name="Text Box 22"/>
          <p:cNvSpPr txBox="1">
            <a:spLocks noChangeArrowheads="1"/>
          </p:cNvSpPr>
          <p:nvPr/>
        </p:nvSpPr>
        <p:spPr bwMode="auto">
          <a:xfrm>
            <a:off x="6003925" y="4816475"/>
            <a:ext cx="2911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consistent, independent</a:t>
            </a:r>
          </a:p>
        </p:txBody>
      </p:sp>
      <p:pic>
        <p:nvPicPr>
          <p:cNvPr id="56343" name="Picture 2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4800600"/>
            <a:ext cx="15430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26"/>
                                        </p:tgtEl>
                                        <p:attrNameLst>
                                          <p:attrName>style.visibility</p:attrName>
                                        </p:attrNameLst>
                                      </p:cBhvr>
                                      <p:to>
                                        <p:strVal val="visible"/>
                                      </p:to>
                                    </p:set>
                                    <p:animEffect transition="in" filter="dissolve">
                                      <p:cBhvr>
                                        <p:cTn id="7" dur="500"/>
                                        <p:tgtEl>
                                          <p:spTgt spid="563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28"/>
                                        </p:tgtEl>
                                        <p:attrNameLst>
                                          <p:attrName>style.visibility</p:attrName>
                                        </p:attrNameLst>
                                      </p:cBhvr>
                                      <p:to>
                                        <p:strVal val="visible"/>
                                      </p:to>
                                    </p:set>
                                    <p:animEffect transition="in" filter="dissolve">
                                      <p:cBhvr>
                                        <p:cTn id="12" dur="500"/>
                                        <p:tgtEl>
                                          <p:spTgt spid="563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56343"/>
                                        </p:tgtEl>
                                        <p:attrNameLst>
                                          <p:attrName>style.visibility</p:attrName>
                                        </p:attrNameLst>
                                      </p:cBhvr>
                                      <p:to>
                                        <p:strVal val="visible"/>
                                      </p:to>
                                    </p:set>
                                    <p:animEffect transition="in" filter="dissolve">
                                      <p:cBhvr>
                                        <p:cTn id="17" dur="500"/>
                                        <p:tgtEl>
                                          <p:spTgt spid="56343"/>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56342"/>
                                        </p:tgtEl>
                                        <p:attrNameLst>
                                          <p:attrName>style.visibility</p:attrName>
                                        </p:attrNameLst>
                                      </p:cBhvr>
                                      <p:to>
                                        <p:strVal val="visible"/>
                                      </p:to>
                                    </p:set>
                                    <p:animEffect transition="in" filter="dissolve">
                                      <p:cBhvr>
                                        <p:cTn id="20" dur="500"/>
                                        <p:tgtEl>
                                          <p:spTgt spid="56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6" grpId="0" autoUpdateAnimBg="0"/>
      <p:bldP spid="56328" grpId="0" autoUpdateAnimBg="0"/>
      <p:bldP spid="563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534400" cy="25146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Solve special systems of linear equations in two variables. </a:t>
            </a:r>
          </a:p>
          <a:p>
            <a:pPr eaLnBrk="1" hangingPunct="1">
              <a:spcBef>
                <a:spcPct val="20000"/>
              </a:spcBef>
            </a:pPr>
            <a:endParaRPr lang="en-US" altLang="en-US" sz="900">
              <a:latin typeface="Verdana" pitchFamily="34" charset="0"/>
            </a:endParaRPr>
          </a:p>
          <a:p>
            <a:pPr eaLnBrk="1" hangingPunct="1">
              <a:spcBef>
                <a:spcPct val="20000"/>
              </a:spcBef>
            </a:pPr>
            <a:r>
              <a:rPr lang="en-US" altLang="en-US" sz="3200">
                <a:latin typeface="Verdana" pitchFamily="34" charset="0"/>
              </a:rPr>
              <a:t>Classify systems of linear equations and determine the number of solutions.</a:t>
            </a:r>
          </a:p>
        </p:txBody>
      </p:sp>
      <p:sp>
        <p:nvSpPr>
          <p:cNvPr id="4099" name="Rectangle 15"/>
          <p:cNvSpPr>
            <a:spLocks noChangeArrowheads="1"/>
          </p:cNvSpPr>
          <p:nvPr/>
        </p:nvSpPr>
        <p:spPr bwMode="auto">
          <a:xfrm>
            <a:off x="0" y="12192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6600"/>
                </a:solidFill>
                <a:latin typeface="Arial Black" pitchFamily="34" charset="0"/>
              </a:rPr>
              <a:t>Objectives</a:t>
            </a:r>
            <a:endParaRPr lang="en-US" altLang="en-US" sz="3600" i="1">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1278">
                                            <p:txEl>
                                              <p:pRg st="2" end="2"/>
                                            </p:txEl>
                                          </p:spTgt>
                                        </p:tgtEl>
                                        <p:attrNameLst>
                                          <p:attrName>style.visibility</p:attrName>
                                        </p:attrNameLst>
                                      </p:cBhvr>
                                      <p:to>
                                        <p:strVal val="visible"/>
                                      </p:to>
                                    </p:set>
                                    <p:animEffect transition="in" filter="wipe(left)">
                                      <p:cBhvr>
                                        <p:cTn id="11" dur="500"/>
                                        <p:tgtEl>
                                          <p:spTgt spid="1127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II</a:t>
            </a:r>
          </a:p>
        </p:txBody>
      </p:sp>
      <p:sp>
        <p:nvSpPr>
          <p:cNvPr id="31747" name="Text Box 5"/>
          <p:cNvSpPr txBox="1">
            <a:spLocks noChangeArrowheads="1"/>
          </p:cNvSpPr>
          <p:nvPr/>
        </p:nvSpPr>
        <p:spPr bwMode="auto">
          <a:xfrm>
            <a:off x="822325" y="1555750"/>
            <a:ext cx="7940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5138" indent="-4651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4. </a:t>
            </a:r>
            <a:r>
              <a:rPr lang="en-US" altLang="en-US" sz="2400">
                <a:latin typeface="Verdana" pitchFamily="34" charset="0"/>
              </a:rPr>
              <a:t>If the pattern in the table continues, when will the sales for Hats Off equal sales for Tops?</a:t>
            </a:r>
            <a:endParaRPr lang="en-US" altLang="en-US" sz="2400" b="1">
              <a:latin typeface="Verdana" pitchFamily="34" charset="0"/>
            </a:endParaRPr>
          </a:p>
        </p:txBody>
      </p:sp>
      <p:sp>
        <p:nvSpPr>
          <p:cNvPr id="57413" name="Text Box 69"/>
          <p:cNvSpPr txBox="1">
            <a:spLocks noChangeArrowheads="1"/>
          </p:cNvSpPr>
          <p:nvPr/>
        </p:nvSpPr>
        <p:spPr bwMode="auto">
          <a:xfrm>
            <a:off x="1371600" y="4191000"/>
            <a:ext cx="1050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never</a:t>
            </a:r>
          </a:p>
        </p:txBody>
      </p:sp>
      <p:pic>
        <p:nvPicPr>
          <p:cNvPr id="31749" name="Picture 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438400"/>
            <a:ext cx="3400425"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7413"/>
                                        </p:tgtEl>
                                        <p:attrNameLst>
                                          <p:attrName>style.visibility</p:attrName>
                                        </p:attrNameLst>
                                      </p:cBhvr>
                                      <p:to>
                                        <p:strVal val="visible"/>
                                      </p:to>
                                    </p:set>
                                    <p:animEffect transition="in" filter="dissolve">
                                      <p:cBhvr>
                                        <p:cTn id="7" dur="500"/>
                                        <p:tgtEl>
                                          <p:spTgt spid="57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24384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inconsistent system</a:t>
            </a:r>
          </a:p>
          <a:p>
            <a:pPr eaLnBrk="1" hangingPunct="1">
              <a:spcBef>
                <a:spcPct val="20000"/>
              </a:spcBef>
            </a:pPr>
            <a:r>
              <a:rPr lang="en-US" altLang="en-US" sz="3200">
                <a:latin typeface="Verdana" pitchFamily="34" charset="0"/>
              </a:rPr>
              <a:t>consistent system</a:t>
            </a:r>
          </a:p>
          <a:p>
            <a:pPr eaLnBrk="1" hangingPunct="1">
              <a:spcBef>
                <a:spcPct val="20000"/>
              </a:spcBef>
            </a:pPr>
            <a:r>
              <a:rPr lang="en-US" altLang="en-US" sz="3200">
                <a:latin typeface="Verdana" pitchFamily="34" charset="0"/>
              </a:rPr>
              <a:t>independent system</a:t>
            </a:r>
          </a:p>
          <a:p>
            <a:pPr eaLnBrk="1" hangingPunct="1">
              <a:spcBef>
                <a:spcPct val="20000"/>
              </a:spcBef>
            </a:pPr>
            <a:r>
              <a:rPr lang="en-US" altLang="en-US" sz="3200">
                <a:latin typeface="Verdana" pitchFamily="34" charset="0"/>
              </a:rPr>
              <a:t>dependent system</a:t>
            </a:r>
          </a:p>
          <a:p>
            <a:pPr eaLnBrk="1" hangingPunct="1">
              <a:spcBef>
                <a:spcPct val="20000"/>
              </a:spcBef>
            </a:pPr>
            <a:endParaRPr lang="en-US" altLang="en-US" sz="3200"/>
          </a:p>
        </p:txBody>
      </p:sp>
      <p:sp>
        <p:nvSpPr>
          <p:cNvPr id="5123" name="Rectangle 16"/>
          <p:cNvSpPr>
            <a:spLocks noChangeArrowheads="1"/>
          </p:cNvSpPr>
          <p:nvPr/>
        </p:nvSpPr>
        <p:spPr bwMode="auto">
          <a:xfrm>
            <a:off x="0" y="12954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grpId="0" nodeType="afterEffect">
                                  <p:stCondLst>
                                    <p:cond delay="0"/>
                                  </p:stCondLst>
                                  <p:childTnLst>
                                    <p:set>
                                      <p:cBhvr>
                                        <p:cTn id="20" dur="1" fill="hold">
                                          <p:stCondLst>
                                            <p:cond delay="0"/>
                                          </p:stCondLst>
                                        </p:cTn>
                                        <p:tgtEl>
                                          <p:spTgt spid="19471">
                                            <p:txEl>
                                              <p:pRg st="2" end="2"/>
                                            </p:txEl>
                                          </p:spTgt>
                                        </p:tgtEl>
                                        <p:attrNameLst>
                                          <p:attrName>style.visibility</p:attrName>
                                        </p:attrNameLst>
                                      </p:cBhvr>
                                      <p:to>
                                        <p:strVal val="visible"/>
                                      </p:to>
                                    </p:set>
                                    <p:anim calcmode="lin" valueType="num">
                                      <p:cBhvr>
                                        <p:cTn id="21" dur="500" fill="hold"/>
                                        <p:tgtEl>
                                          <p:spTgt spid="19471">
                                            <p:txEl>
                                              <p:pRg st="2" end="2"/>
                                            </p:txEl>
                                          </p:spTgt>
                                        </p:tgtEl>
                                        <p:attrNameLst>
                                          <p:attrName>ppt_x</p:attrName>
                                        </p:attrNameLst>
                                      </p:cBhvr>
                                      <p:tavLst>
                                        <p:tav tm="0">
                                          <p:val>
                                            <p:strVal val="#ppt_x"/>
                                          </p:val>
                                        </p:tav>
                                        <p:tav tm="100000">
                                          <p:val>
                                            <p:strVal val="#ppt_x"/>
                                          </p:val>
                                        </p:tav>
                                      </p:tavLst>
                                    </p:anim>
                                    <p:anim calcmode="lin" valueType="num">
                                      <p:cBhvr>
                                        <p:cTn id="22" dur="500" fill="hold"/>
                                        <p:tgtEl>
                                          <p:spTgt spid="19471">
                                            <p:txEl>
                                              <p:pRg st="2" end="2"/>
                                            </p:txEl>
                                          </p:spTgt>
                                        </p:tgtEl>
                                        <p:attrNameLst>
                                          <p:attrName>ppt_y</p:attrName>
                                        </p:attrNameLst>
                                      </p:cBhvr>
                                      <p:tavLst>
                                        <p:tav tm="0">
                                          <p:val>
                                            <p:strVal val="#ppt_y-#ppt_h/2"/>
                                          </p:val>
                                        </p:tav>
                                        <p:tav tm="100000">
                                          <p:val>
                                            <p:strVal val="#ppt_y"/>
                                          </p:val>
                                        </p:tav>
                                      </p:tavLst>
                                    </p:anim>
                                    <p:anim calcmode="lin" valueType="num">
                                      <p:cBhvr>
                                        <p:cTn id="23" dur="500" fill="hold"/>
                                        <p:tgtEl>
                                          <p:spTgt spid="19471">
                                            <p:txEl>
                                              <p:pRg st="2" end="2"/>
                                            </p:txEl>
                                          </p:spTgt>
                                        </p:tgtEl>
                                        <p:attrNameLst>
                                          <p:attrName>ppt_w</p:attrName>
                                        </p:attrNameLst>
                                      </p:cBhvr>
                                      <p:tavLst>
                                        <p:tav tm="0">
                                          <p:val>
                                            <p:strVal val="#ppt_w"/>
                                          </p:val>
                                        </p:tav>
                                        <p:tav tm="100000">
                                          <p:val>
                                            <p:strVal val="#ppt_w"/>
                                          </p:val>
                                        </p:tav>
                                      </p:tavLst>
                                    </p:anim>
                                    <p:anim calcmode="lin" valueType="num">
                                      <p:cBhvr>
                                        <p:cTn id="24" dur="500" fill="hold"/>
                                        <p:tgtEl>
                                          <p:spTgt spid="19471">
                                            <p:txEl>
                                              <p:pRg st="2" end="2"/>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grpId="0" nodeType="afterEffect">
                                  <p:stCondLst>
                                    <p:cond delay="0"/>
                                  </p:stCondLst>
                                  <p:childTnLst>
                                    <p:set>
                                      <p:cBhvr>
                                        <p:cTn id="27" dur="1" fill="hold">
                                          <p:stCondLst>
                                            <p:cond delay="0"/>
                                          </p:stCondLst>
                                        </p:cTn>
                                        <p:tgtEl>
                                          <p:spTgt spid="19471">
                                            <p:txEl>
                                              <p:pRg st="3" end="3"/>
                                            </p:txEl>
                                          </p:spTgt>
                                        </p:tgtEl>
                                        <p:attrNameLst>
                                          <p:attrName>style.visibility</p:attrName>
                                        </p:attrNameLst>
                                      </p:cBhvr>
                                      <p:to>
                                        <p:strVal val="visible"/>
                                      </p:to>
                                    </p:set>
                                    <p:anim calcmode="lin" valueType="num">
                                      <p:cBhvr>
                                        <p:cTn id="28" dur="500" fill="hold"/>
                                        <p:tgtEl>
                                          <p:spTgt spid="19471">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19471">
                                            <p:txEl>
                                              <p:pRg st="3" end="3"/>
                                            </p:txEl>
                                          </p:spTgt>
                                        </p:tgtEl>
                                        <p:attrNameLst>
                                          <p:attrName>ppt_y</p:attrName>
                                        </p:attrNameLst>
                                      </p:cBhvr>
                                      <p:tavLst>
                                        <p:tav tm="0">
                                          <p:val>
                                            <p:strVal val="#ppt_y-#ppt_h/2"/>
                                          </p:val>
                                        </p:tav>
                                        <p:tav tm="100000">
                                          <p:val>
                                            <p:strVal val="#ppt_y"/>
                                          </p:val>
                                        </p:tav>
                                      </p:tavLst>
                                    </p:anim>
                                    <p:anim calcmode="lin" valueType="num">
                                      <p:cBhvr>
                                        <p:cTn id="30" dur="500" fill="hold"/>
                                        <p:tgtEl>
                                          <p:spTgt spid="19471">
                                            <p:txEl>
                                              <p:pRg st="3" end="3"/>
                                            </p:txEl>
                                          </p:spTgt>
                                        </p:tgtEl>
                                        <p:attrNameLst>
                                          <p:attrName>ppt_w</p:attrName>
                                        </p:attrNameLst>
                                      </p:cBhvr>
                                      <p:tavLst>
                                        <p:tav tm="0">
                                          <p:val>
                                            <p:strVal val="#ppt_w"/>
                                          </p:val>
                                        </p:tav>
                                        <p:tav tm="100000">
                                          <p:val>
                                            <p:strVal val="#ppt_w"/>
                                          </p:val>
                                        </p:tav>
                                      </p:tavLst>
                                    </p:anim>
                                    <p:anim calcmode="lin" valueType="num">
                                      <p:cBhvr>
                                        <p:cTn id="31" dur="500" fill="hold"/>
                                        <p:tgtEl>
                                          <p:spTgt spid="19471">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631825" y="1516063"/>
            <a:ext cx="85121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latin typeface="Verdana" pitchFamily="34" charset="0"/>
              </a:rPr>
              <a:t>In Lesson 6-1, you saw that when two lines intersect at a point, there is exactly one solution to the system. Systems with at least one solution are called </a:t>
            </a:r>
            <a:r>
              <a:rPr lang="en-US" altLang="en-US" sz="2400" b="1" u="sng">
                <a:latin typeface="Verdana" pitchFamily="34" charset="0"/>
              </a:rPr>
              <a:t>consistent.</a:t>
            </a:r>
            <a:endParaRPr lang="en-US" altLang="en-US" sz="2400">
              <a:latin typeface="Verdana" pitchFamily="34" charset="0"/>
            </a:endParaRPr>
          </a:p>
        </p:txBody>
      </p:sp>
      <p:sp>
        <p:nvSpPr>
          <p:cNvPr id="30727" name="Text Box 7"/>
          <p:cNvSpPr txBox="1">
            <a:spLocks noChangeArrowheads="1"/>
          </p:cNvSpPr>
          <p:nvPr/>
        </p:nvSpPr>
        <p:spPr bwMode="auto">
          <a:xfrm>
            <a:off x="609600" y="3568700"/>
            <a:ext cx="83216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When the two lines in a system do not intersect they are parallel lines. There are no ordered pairs that satisfy both equations, so there is no solution. A system that has no solution is an </a:t>
            </a:r>
            <a:r>
              <a:rPr lang="en-US" altLang="en-US" sz="2400" b="1" u="sng">
                <a:latin typeface="Verdana" pitchFamily="34" charset="0"/>
              </a:rPr>
              <a:t>inconsistent system.</a:t>
            </a:r>
            <a:r>
              <a:rPr lang="en-US" altLang="en-US" sz="2400">
                <a:latin typeface="Verdan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0727"/>
                                        </p:tgtEl>
                                        <p:attrNameLst>
                                          <p:attrName>style.visibility</p:attrName>
                                        </p:attrNameLst>
                                      </p:cBhvr>
                                      <p:to>
                                        <p:strVal val="visible"/>
                                      </p:to>
                                    </p:set>
                                    <p:anim calcmode="lin" valueType="num">
                                      <p:cBhvr>
                                        <p:cTn id="7" dur="1000" fill="hold"/>
                                        <p:tgtEl>
                                          <p:spTgt spid="30727"/>
                                        </p:tgtEl>
                                        <p:attrNameLst>
                                          <p:attrName>ppt_w</p:attrName>
                                        </p:attrNameLst>
                                      </p:cBhvr>
                                      <p:tavLst>
                                        <p:tav tm="0">
                                          <p:val>
                                            <p:fltVal val="0"/>
                                          </p:val>
                                        </p:tav>
                                        <p:tav tm="100000">
                                          <p:val>
                                            <p:strVal val="#ppt_w"/>
                                          </p:val>
                                        </p:tav>
                                      </p:tavLst>
                                    </p:anim>
                                    <p:anim calcmode="lin" valueType="num">
                                      <p:cBhvr>
                                        <p:cTn id="8" dur="1000" fill="hold"/>
                                        <p:tgtEl>
                                          <p:spTgt spid="30727"/>
                                        </p:tgtEl>
                                        <p:attrNameLst>
                                          <p:attrName>ppt_h</p:attrName>
                                        </p:attrNameLst>
                                      </p:cBhvr>
                                      <p:tavLst>
                                        <p:tav tm="0">
                                          <p:val>
                                            <p:fltVal val="0"/>
                                          </p:val>
                                        </p:tav>
                                        <p:tav tm="100000">
                                          <p:val>
                                            <p:strVal val="#ppt_h"/>
                                          </p:val>
                                        </p:tav>
                                      </p:tavLst>
                                    </p:anim>
                                    <p:anim calcmode="lin" valueType="num">
                                      <p:cBhvr>
                                        <p:cTn id="9" dur="1000" fill="hold"/>
                                        <p:tgtEl>
                                          <p:spTgt spid="30727"/>
                                        </p:tgtEl>
                                        <p:attrNameLst>
                                          <p:attrName>style.rotation</p:attrName>
                                        </p:attrNameLst>
                                      </p:cBhvr>
                                      <p:tavLst>
                                        <p:tav tm="0">
                                          <p:val>
                                            <p:fltVal val="90"/>
                                          </p:val>
                                        </p:tav>
                                        <p:tav tm="100000">
                                          <p:val>
                                            <p:fltVal val="0"/>
                                          </p:val>
                                        </p:tav>
                                      </p:tavLst>
                                    </p:anim>
                                    <p:animEffect transition="in" filter="fade">
                                      <p:cBhvr>
                                        <p:cTn id="10" dur="10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Systems with No Solution</a:t>
            </a:r>
            <a:endParaRPr lang="en-US" altLang="en-US" sz="2600">
              <a:solidFill>
                <a:schemeClr val="accent2"/>
              </a:solidFill>
              <a:latin typeface="Arial MT Bl" charset="0"/>
            </a:endParaRPr>
          </a:p>
        </p:txBody>
      </p:sp>
      <p:sp>
        <p:nvSpPr>
          <p:cNvPr id="31756" name="Text Box 12"/>
          <p:cNvSpPr txBox="1">
            <a:spLocks noChangeArrowheads="1"/>
          </p:cNvSpPr>
          <p:nvPr/>
        </p:nvSpPr>
        <p:spPr bwMode="auto">
          <a:xfrm>
            <a:off x="650875" y="2743200"/>
            <a:ext cx="716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Method 1  </a:t>
            </a:r>
            <a:r>
              <a:rPr lang="en-US" altLang="en-US" sz="2400">
                <a:latin typeface="Verdana" pitchFamily="34" charset="0"/>
              </a:rPr>
              <a:t>Compare slopes and </a:t>
            </a:r>
            <a:r>
              <a:rPr lang="en-US" altLang="en-US" sz="2400" i="1">
                <a:latin typeface="Verdana" pitchFamily="34" charset="0"/>
              </a:rPr>
              <a:t>y</a:t>
            </a:r>
            <a:r>
              <a:rPr lang="en-US" altLang="en-US" sz="2400">
                <a:latin typeface="Verdana" pitchFamily="34" charset="0"/>
              </a:rPr>
              <a:t>-intercepts.</a:t>
            </a:r>
          </a:p>
        </p:txBody>
      </p:sp>
      <p:grpSp>
        <p:nvGrpSpPr>
          <p:cNvPr id="2" name="Group 15"/>
          <p:cNvGrpSpPr>
            <a:grpSpLocks/>
          </p:cNvGrpSpPr>
          <p:nvPr/>
        </p:nvGrpSpPr>
        <p:grpSpPr bwMode="auto">
          <a:xfrm>
            <a:off x="304800" y="3352800"/>
            <a:ext cx="3990975" cy="457200"/>
            <a:chOff x="902" y="1920"/>
            <a:chExt cx="2514" cy="288"/>
          </a:xfrm>
        </p:grpSpPr>
        <p:sp>
          <p:nvSpPr>
            <p:cNvPr id="7184" name="Text Box 13"/>
            <p:cNvSpPr txBox="1">
              <a:spLocks noChangeArrowheads="1"/>
            </p:cNvSpPr>
            <p:nvPr/>
          </p:nvSpPr>
          <p:spPr bwMode="auto">
            <a:xfrm>
              <a:off x="902" y="1920"/>
              <a:ext cx="251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a:t>
              </a:r>
              <a:r>
                <a:rPr lang="en-US" altLang="en-US" sz="2400">
                  <a:latin typeface="Verdana" pitchFamily="34" charset="0"/>
                </a:rPr>
                <a:t> = </a:t>
              </a:r>
              <a:r>
                <a:rPr lang="en-US" altLang="en-US" sz="2400" i="1">
                  <a:latin typeface="Verdana" pitchFamily="34" charset="0"/>
                </a:rPr>
                <a:t>x</a:t>
              </a:r>
              <a:r>
                <a:rPr lang="en-US" altLang="en-US" sz="2400">
                  <a:latin typeface="Verdana" pitchFamily="34" charset="0"/>
                </a:rPr>
                <a:t> – 4      </a:t>
              </a:r>
              <a:r>
                <a:rPr lang="en-US" altLang="en-US" sz="2400" i="1">
                  <a:latin typeface="Verdana" pitchFamily="34" charset="0"/>
                </a:rPr>
                <a:t>y </a:t>
              </a:r>
              <a:r>
                <a:rPr lang="en-US" altLang="en-US" sz="2400">
                  <a:latin typeface="Verdana" pitchFamily="34" charset="0"/>
                </a:rPr>
                <a:t>= </a:t>
              </a:r>
              <a:r>
                <a:rPr lang="en-US" altLang="en-US" sz="2400">
                  <a:solidFill>
                    <a:srgbClr val="FF0000"/>
                  </a:solidFill>
                  <a:latin typeface="Verdana" pitchFamily="34" charset="0"/>
                </a:rPr>
                <a:t>1</a:t>
              </a:r>
              <a:r>
                <a:rPr lang="en-US" altLang="en-US" sz="2400" i="1">
                  <a:latin typeface="Verdana" pitchFamily="34" charset="0"/>
                </a:rPr>
                <a:t>x </a:t>
              </a:r>
              <a:r>
                <a:rPr lang="en-US" altLang="en-US" sz="2400">
                  <a:solidFill>
                    <a:schemeClr val="accent2"/>
                  </a:solidFill>
                  <a:latin typeface="Verdana" pitchFamily="34" charset="0"/>
                </a:rPr>
                <a:t>–</a:t>
              </a:r>
              <a:r>
                <a:rPr lang="en-US" altLang="en-US" sz="2400" i="1">
                  <a:solidFill>
                    <a:schemeClr val="accent2"/>
                  </a:solidFill>
                  <a:latin typeface="Verdana" pitchFamily="34" charset="0"/>
                </a:rPr>
                <a:t> </a:t>
              </a:r>
              <a:r>
                <a:rPr lang="en-US" altLang="en-US" sz="2400">
                  <a:solidFill>
                    <a:schemeClr val="accent2"/>
                  </a:solidFill>
                  <a:latin typeface="Verdana" pitchFamily="34" charset="0"/>
                </a:rPr>
                <a:t>4</a:t>
              </a:r>
              <a:r>
                <a:rPr lang="en-US" altLang="en-US" sz="2400">
                  <a:latin typeface="Verdana" pitchFamily="34" charset="0"/>
                </a:rPr>
                <a:t> </a:t>
              </a:r>
            </a:p>
          </p:txBody>
        </p:sp>
        <p:sp>
          <p:nvSpPr>
            <p:cNvPr id="7185" name="Line 14"/>
            <p:cNvSpPr>
              <a:spLocks noChangeShapeType="1"/>
            </p:cNvSpPr>
            <p:nvPr/>
          </p:nvSpPr>
          <p:spPr bwMode="auto">
            <a:xfrm>
              <a:off x="1902" y="2064"/>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1760" name="Text Box 16"/>
          <p:cNvSpPr txBox="1">
            <a:spLocks noChangeArrowheads="1"/>
          </p:cNvSpPr>
          <p:nvPr/>
        </p:nvSpPr>
        <p:spPr bwMode="auto">
          <a:xfrm>
            <a:off x="4298950" y="3384550"/>
            <a:ext cx="48164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grpSp>
        <p:nvGrpSpPr>
          <p:cNvPr id="3" name="Group 18"/>
          <p:cNvGrpSpPr>
            <a:grpSpLocks/>
          </p:cNvGrpSpPr>
          <p:nvPr/>
        </p:nvGrpSpPr>
        <p:grpSpPr bwMode="auto">
          <a:xfrm>
            <a:off x="47625" y="3962400"/>
            <a:ext cx="4295775" cy="457200"/>
            <a:chOff x="192" y="2256"/>
            <a:chExt cx="2706" cy="288"/>
          </a:xfrm>
        </p:grpSpPr>
        <p:sp>
          <p:nvSpPr>
            <p:cNvPr id="7182" name="Text Box 11"/>
            <p:cNvSpPr txBox="1">
              <a:spLocks noChangeArrowheads="1"/>
            </p:cNvSpPr>
            <p:nvPr/>
          </p:nvSpPr>
          <p:spPr bwMode="auto">
            <a:xfrm>
              <a:off x="192" y="2256"/>
              <a:ext cx="27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t>
              </a:r>
              <a:r>
                <a:rPr lang="en-US" altLang="en-US" sz="2400" i="1">
                  <a:latin typeface="Verdana" pitchFamily="34" charset="0"/>
                </a:rPr>
                <a:t>x + y = </a:t>
              </a:r>
              <a:r>
                <a:rPr lang="en-US" altLang="en-US" sz="2400">
                  <a:latin typeface="Verdana" pitchFamily="34" charset="0"/>
                </a:rPr>
                <a:t>3      </a:t>
              </a:r>
              <a:r>
                <a:rPr lang="en-US" altLang="en-US" sz="2400" i="1">
                  <a:latin typeface="Verdana" pitchFamily="34" charset="0"/>
                </a:rPr>
                <a:t>y </a:t>
              </a:r>
              <a:r>
                <a:rPr lang="en-US" altLang="en-US" sz="2400">
                  <a:latin typeface="Verdana" pitchFamily="34" charset="0"/>
                </a:rPr>
                <a:t>= </a:t>
              </a:r>
              <a:r>
                <a:rPr lang="en-US" altLang="en-US" sz="2400">
                  <a:solidFill>
                    <a:srgbClr val="FF0000"/>
                  </a:solidFill>
                  <a:latin typeface="Verdana" pitchFamily="34" charset="0"/>
                </a:rPr>
                <a:t>1</a:t>
              </a:r>
              <a:r>
                <a:rPr lang="en-US" altLang="en-US" sz="2400" i="1">
                  <a:latin typeface="Verdana" pitchFamily="34" charset="0"/>
                </a:rPr>
                <a:t>x </a:t>
              </a:r>
              <a:r>
                <a:rPr lang="en-US" altLang="en-US" sz="2400" i="1">
                  <a:solidFill>
                    <a:srgbClr val="00CC00"/>
                  </a:solidFill>
                  <a:latin typeface="Verdana" pitchFamily="34" charset="0"/>
                </a:rPr>
                <a:t>+ </a:t>
              </a:r>
              <a:r>
                <a:rPr lang="en-US" altLang="en-US" sz="2400">
                  <a:solidFill>
                    <a:srgbClr val="00CC00"/>
                  </a:solidFill>
                  <a:latin typeface="Verdana" pitchFamily="34" charset="0"/>
                </a:rPr>
                <a:t>3</a:t>
              </a:r>
              <a:r>
                <a:rPr lang="en-US" altLang="en-US" sz="2400" i="1">
                  <a:latin typeface="Verdana" pitchFamily="34" charset="0"/>
                </a:rPr>
                <a:t> </a:t>
              </a:r>
            </a:p>
          </p:txBody>
        </p:sp>
        <p:sp>
          <p:nvSpPr>
            <p:cNvPr id="7183" name="Line 17"/>
            <p:cNvSpPr>
              <a:spLocks noChangeShapeType="1"/>
            </p:cNvSpPr>
            <p:nvPr/>
          </p:nvSpPr>
          <p:spPr bwMode="auto">
            <a:xfrm>
              <a:off x="1344" y="2400"/>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175" name="Group 24"/>
          <p:cNvGrpSpPr>
            <a:grpSpLocks/>
          </p:cNvGrpSpPr>
          <p:nvPr/>
        </p:nvGrpSpPr>
        <p:grpSpPr bwMode="auto">
          <a:xfrm>
            <a:off x="669925" y="1752600"/>
            <a:ext cx="6858000" cy="914400"/>
            <a:chOff x="422" y="1104"/>
            <a:chExt cx="4320" cy="576"/>
          </a:xfrm>
        </p:grpSpPr>
        <p:sp>
          <p:nvSpPr>
            <p:cNvPr id="7178" name="Text Box 8"/>
            <p:cNvSpPr txBox="1">
              <a:spLocks noChangeArrowheads="1"/>
            </p:cNvSpPr>
            <p:nvPr/>
          </p:nvSpPr>
          <p:spPr bwMode="auto">
            <a:xfrm>
              <a:off x="422" y="1220"/>
              <a:ext cx="43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sp>
          <p:nvSpPr>
            <p:cNvPr id="7179" name="AutoShape 9"/>
            <p:cNvSpPr>
              <a:spLocks/>
            </p:cNvSpPr>
            <p:nvPr/>
          </p:nvSpPr>
          <p:spPr bwMode="auto">
            <a:xfrm>
              <a:off x="158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180" name="Text Box 10"/>
            <p:cNvSpPr txBox="1">
              <a:spLocks noChangeArrowheads="1"/>
            </p:cNvSpPr>
            <p:nvPr/>
          </p:nvSpPr>
          <p:spPr bwMode="auto">
            <a:xfrm>
              <a:off x="1728" y="1104"/>
              <a:ext cx="11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x </a:t>
              </a:r>
              <a:r>
                <a:rPr lang="en-US" altLang="en-US" sz="2400" b="1">
                  <a:latin typeface="Verdana" pitchFamily="34" charset="0"/>
                </a:rPr>
                <a:t>– 4</a:t>
              </a:r>
              <a:r>
                <a:rPr lang="en-US" altLang="en-US" sz="2400" b="1" i="1">
                  <a:latin typeface="Verdana" pitchFamily="34" charset="0"/>
                </a:rPr>
                <a:t> </a:t>
              </a:r>
            </a:p>
          </p:txBody>
        </p:sp>
        <p:sp>
          <p:nvSpPr>
            <p:cNvPr id="7181" name="Rectangle 19"/>
            <p:cNvSpPr>
              <a:spLocks noChangeArrowheads="1"/>
            </p:cNvSpPr>
            <p:nvPr/>
          </p:nvSpPr>
          <p:spPr bwMode="auto">
            <a:xfrm>
              <a:off x="1728"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t>
              </a:r>
              <a:r>
                <a:rPr lang="en-US" altLang="en-US" sz="2400" b="1" i="1">
                  <a:latin typeface="Verdana" pitchFamily="34" charset="0"/>
                </a:rPr>
                <a:t>x + y = </a:t>
              </a:r>
              <a:r>
                <a:rPr lang="en-US" altLang="en-US" sz="2400" b="1">
                  <a:latin typeface="Verdana" pitchFamily="34" charset="0"/>
                </a:rPr>
                <a:t>3</a:t>
              </a:r>
            </a:p>
          </p:txBody>
        </p:sp>
      </p:grpSp>
      <p:sp>
        <p:nvSpPr>
          <p:cNvPr id="31764" name="Text Box 20"/>
          <p:cNvSpPr txBox="1">
            <a:spLocks noChangeArrowheads="1"/>
          </p:cNvSpPr>
          <p:nvPr/>
        </p:nvSpPr>
        <p:spPr bwMode="auto">
          <a:xfrm>
            <a:off x="4298950" y="4222750"/>
            <a:ext cx="48164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7663" indent="-3476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are parallel because they have the same slope and different y-intercepts.</a:t>
            </a:r>
          </a:p>
        </p:txBody>
      </p:sp>
      <p:sp>
        <p:nvSpPr>
          <p:cNvPr id="31766" name="Text Box 22"/>
          <p:cNvSpPr txBox="1">
            <a:spLocks noChangeArrowheads="1"/>
          </p:cNvSpPr>
          <p:nvPr/>
        </p:nvSpPr>
        <p:spPr bwMode="auto">
          <a:xfrm>
            <a:off x="609600" y="5562600"/>
            <a:ext cx="7712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This system has no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56"/>
                                        </p:tgtEl>
                                        <p:attrNameLst>
                                          <p:attrName>style.visibility</p:attrName>
                                        </p:attrNameLst>
                                      </p:cBhvr>
                                      <p:to>
                                        <p:strVal val="visible"/>
                                      </p:to>
                                    </p:set>
                                    <p:anim calcmode="lin" valueType="num">
                                      <p:cBhvr>
                                        <p:cTn id="7" dur="1000" fill="hold"/>
                                        <p:tgtEl>
                                          <p:spTgt spid="31756"/>
                                        </p:tgtEl>
                                        <p:attrNameLst>
                                          <p:attrName>ppt_x</p:attrName>
                                        </p:attrNameLst>
                                      </p:cBhvr>
                                      <p:tavLst>
                                        <p:tav tm="0">
                                          <p:val>
                                            <p:strVal val="#ppt_x-.2"/>
                                          </p:val>
                                        </p:tav>
                                        <p:tav tm="100000">
                                          <p:val>
                                            <p:strVal val="#ppt_x"/>
                                          </p:val>
                                        </p:tav>
                                      </p:tavLst>
                                    </p:anim>
                                    <p:anim calcmode="lin" valueType="num">
                                      <p:cBhvr>
                                        <p:cTn id="8" dur="1000" fill="hold"/>
                                        <p:tgtEl>
                                          <p:spTgt spid="3175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5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1760"/>
                                        </p:tgtEl>
                                        <p:attrNameLst>
                                          <p:attrName>style.visibility</p:attrName>
                                        </p:attrNameLst>
                                      </p:cBhvr>
                                      <p:to>
                                        <p:strVal val="visible"/>
                                      </p:to>
                                    </p:set>
                                    <p:animEffect transition="in" filter="box(in)">
                                      <p:cBhvr>
                                        <p:cTn id="14" dur="1000"/>
                                        <p:tgtEl>
                                          <p:spTgt spid="3176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ppt_x</p:attrName>
                                        </p:attrNameLst>
                                      </p:cBhvr>
                                      <p:tavLst>
                                        <p:tav tm="0">
                                          <p:val>
                                            <p:strVal val="#ppt_x-.2"/>
                                          </p:val>
                                        </p:tav>
                                        <p:tav tm="100000">
                                          <p:val>
                                            <p:strVal val="#ppt_x"/>
                                          </p:val>
                                        </p:tav>
                                      </p:tavLst>
                                    </p:anim>
                                    <p:anim calcmode="lin" valueType="num">
                                      <p:cBhvr>
                                        <p:cTn id="20"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 calcmode="lin" valueType="num">
                                      <p:cBhvr>
                                        <p:cTn id="26" dur="1000" fill="hold"/>
                                        <p:tgtEl>
                                          <p:spTgt spid="3"/>
                                        </p:tgtEl>
                                        <p:attrNameLst>
                                          <p:attrName>ppt_x</p:attrName>
                                        </p:attrNameLst>
                                      </p:cBhvr>
                                      <p:tavLst>
                                        <p:tav tm="0">
                                          <p:val>
                                            <p:strVal val="#ppt_x-.2"/>
                                          </p:val>
                                        </p:tav>
                                        <p:tav tm="100000">
                                          <p:val>
                                            <p:strVal val="#ppt_x"/>
                                          </p:val>
                                        </p:tav>
                                      </p:tavLst>
                                    </p:anim>
                                    <p:anim calcmode="lin" valueType="num">
                                      <p:cBhvr>
                                        <p:cTn id="27"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1764"/>
                                        </p:tgtEl>
                                        <p:attrNameLst>
                                          <p:attrName>style.visibility</p:attrName>
                                        </p:attrNameLst>
                                      </p:cBhvr>
                                      <p:to>
                                        <p:strVal val="visible"/>
                                      </p:to>
                                    </p:set>
                                    <p:animEffect transition="in" filter="box(in)">
                                      <p:cBhvr>
                                        <p:cTn id="33" dur="1000"/>
                                        <p:tgtEl>
                                          <p:spTgt spid="3176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1766"/>
                                        </p:tgtEl>
                                        <p:attrNameLst>
                                          <p:attrName>style.visibility</p:attrName>
                                        </p:attrNameLst>
                                      </p:cBhvr>
                                      <p:to>
                                        <p:strVal val="visible"/>
                                      </p:to>
                                    </p:set>
                                    <p:animEffect transition="in" filter="dissolve">
                                      <p:cBhvr>
                                        <p:cTn id="38" dur="500"/>
                                        <p:tgtEl>
                                          <p:spTgt spid="317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6" grpId="0"/>
      <p:bldP spid="31760" grpId="0"/>
      <p:bldP spid="31764" grpId="0"/>
      <p:bldP spid="317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Continued</a:t>
            </a:r>
            <a:endParaRPr lang="en-US" altLang="en-US" sz="2600">
              <a:solidFill>
                <a:schemeClr val="accent2"/>
              </a:solidFill>
              <a:latin typeface="Arial MT Bl" charset="0"/>
            </a:endParaRPr>
          </a:p>
        </p:txBody>
      </p:sp>
      <p:sp>
        <p:nvSpPr>
          <p:cNvPr id="32776" name="Text Box 8"/>
          <p:cNvSpPr txBox="1">
            <a:spLocks noChangeArrowheads="1"/>
          </p:cNvSpPr>
          <p:nvPr/>
        </p:nvSpPr>
        <p:spPr bwMode="auto">
          <a:xfrm>
            <a:off x="609600" y="2698750"/>
            <a:ext cx="8169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8800" indent="-18288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Method 2  </a:t>
            </a:r>
            <a:r>
              <a:rPr lang="en-US" altLang="en-US" sz="2400">
                <a:latin typeface="Verdana" pitchFamily="34" charset="0"/>
              </a:rPr>
              <a:t>Solve the system algebraically. Use the substitution method because the first equation is solved for </a:t>
            </a:r>
            <a:r>
              <a:rPr lang="en-US" altLang="en-US" sz="2400" i="1">
                <a:latin typeface="Verdana" pitchFamily="34" charset="0"/>
              </a:rPr>
              <a:t>y.</a:t>
            </a:r>
            <a:endParaRPr lang="en-US" altLang="en-US" sz="2400">
              <a:latin typeface="Verdana" pitchFamily="34" charset="0"/>
            </a:endParaRPr>
          </a:p>
        </p:txBody>
      </p:sp>
      <p:sp>
        <p:nvSpPr>
          <p:cNvPr id="32779" name="Text Box 11"/>
          <p:cNvSpPr txBox="1">
            <a:spLocks noChangeArrowheads="1"/>
          </p:cNvSpPr>
          <p:nvPr/>
        </p:nvSpPr>
        <p:spPr bwMode="auto">
          <a:xfrm>
            <a:off x="1279525" y="41148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a:t>
            </a:r>
            <a:r>
              <a:rPr lang="en-US" altLang="en-US" sz="2400" i="1">
                <a:latin typeface="Verdana" pitchFamily="34" charset="0"/>
              </a:rPr>
              <a:t>x + </a:t>
            </a:r>
            <a:r>
              <a:rPr lang="en-US" altLang="en-US" sz="2400">
                <a:solidFill>
                  <a:srgbClr val="FF0000"/>
                </a:solidFill>
                <a:latin typeface="Verdana" pitchFamily="34" charset="0"/>
              </a:rPr>
              <a:t>(</a:t>
            </a:r>
            <a:r>
              <a:rPr lang="en-US" altLang="en-US" sz="2400" i="1">
                <a:solidFill>
                  <a:srgbClr val="FF0000"/>
                </a:solidFill>
                <a:latin typeface="Verdana" pitchFamily="34" charset="0"/>
              </a:rPr>
              <a:t>x</a:t>
            </a:r>
            <a:r>
              <a:rPr lang="en-US" altLang="en-US" sz="2400">
                <a:solidFill>
                  <a:srgbClr val="FF0000"/>
                </a:solidFill>
                <a:latin typeface="Verdana" pitchFamily="34" charset="0"/>
              </a:rPr>
              <a:t> – 4)</a:t>
            </a:r>
            <a:r>
              <a:rPr lang="en-US" altLang="en-US" sz="2400">
                <a:latin typeface="Verdana" pitchFamily="34" charset="0"/>
              </a:rPr>
              <a:t> = 3</a:t>
            </a:r>
          </a:p>
        </p:txBody>
      </p:sp>
      <p:sp>
        <p:nvSpPr>
          <p:cNvPr id="32780" name="Text Box 12"/>
          <p:cNvSpPr txBox="1">
            <a:spLocks noChangeArrowheads="1"/>
          </p:cNvSpPr>
          <p:nvPr/>
        </p:nvSpPr>
        <p:spPr bwMode="auto">
          <a:xfrm>
            <a:off x="4246563" y="4078288"/>
            <a:ext cx="46640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Substitute x </a:t>
            </a:r>
            <a:r>
              <a:rPr lang="en-US" altLang="en-US" sz="2400" i="1">
                <a:solidFill>
                  <a:srgbClr val="3333FF"/>
                </a:solidFill>
                <a:cs typeface="Arial" charset="0"/>
              </a:rPr>
              <a:t>– 4 for y in the second equation, and solve.</a:t>
            </a:r>
          </a:p>
        </p:txBody>
      </p:sp>
      <p:grpSp>
        <p:nvGrpSpPr>
          <p:cNvPr id="2" name="Group 18"/>
          <p:cNvGrpSpPr>
            <a:grpSpLocks/>
          </p:cNvGrpSpPr>
          <p:nvPr/>
        </p:nvGrpSpPr>
        <p:grpSpPr bwMode="auto">
          <a:xfrm>
            <a:off x="2757488" y="4727575"/>
            <a:ext cx="1477962" cy="530225"/>
            <a:chOff x="1737" y="2786"/>
            <a:chExt cx="931" cy="334"/>
          </a:xfrm>
        </p:grpSpPr>
        <p:sp>
          <p:nvSpPr>
            <p:cNvPr id="8206" name="Text Box 13"/>
            <p:cNvSpPr txBox="1">
              <a:spLocks noChangeArrowheads="1"/>
            </p:cNvSpPr>
            <p:nvPr/>
          </p:nvSpPr>
          <p:spPr bwMode="auto">
            <a:xfrm>
              <a:off x="1737" y="2832"/>
              <a:ext cx="7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–4 = 3</a:t>
              </a:r>
            </a:p>
          </p:txBody>
        </p:sp>
        <p:sp>
          <p:nvSpPr>
            <p:cNvPr id="8207" name="Rectangle 14"/>
            <p:cNvSpPr>
              <a:spLocks noChangeArrowheads="1"/>
            </p:cNvSpPr>
            <p:nvPr/>
          </p:nvSpPr>
          <p:spPr bwMode="auto">
            <a:xfrm>
              <a:off x="2410" y="2786"/>
              <a:ext cx="25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2800">
                  <a:solidFill>
                    <a:srgbClr val="FF0000"/>
                  </a:solidFill>
                  <a:latin typeface="Verdana" pitchFamily="34" charset="0"/>
                  <a:sym typeface="Wingdings" pitchFamily="2" charset="2"/>
                </a:rPr>
                <a:t></a:t>
              </a:r>
              <a:endParaRPr lang="en-US" altLang="en-US" sz="2800"/>
            </a:p>
          </p:txBody>
        </p:sp>
      </p:grpSp>
      <p:sp>
        <p:nvSpPr>
          <p:cNvPr id="32783" name="Text Box 15"/>
          <p:cNvSpPr txBox="1">
            <a:spLocks noChangeArrowheads="1"/>
          </p:cNvSpPr>
          <p:nvPr/>
        </p:nvSpPr>
        <p:spPr bwMode="auto">
          <a:xfrm>
            <a:off x="4246563" y="4876800"/>
            <a:ext cx="4854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3333FF"/>
                </a:solidFill>
              </a:rPr>
              <a:t>False.</a:t>
            </a:r>
          </a:p>
        </p:txBody>
      </p:sp>
      <p:sp>
        <p:nvSpPr>
          <p:cNvPr id="32784" name="Text Box 16"/>
          <p:cNvSpPr txBox="1">
            <a:spLocks noChangeArrowheads="1"/>
          </p:cNvSpPr>
          <p:nvPr/>
        </p:nvSpPr>
        <p:spPr bwMode="auto">
          <a:xfrm>
            <a:off x="669925" y="5562600"/>
            <a:ext cx="801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This system has no solution.</a:t>
            </a:r>
          </a:p>
        </p:txBody>
      </p:sp>
      <p:grpSp>
        <p:nvGrpSpPr>
          <p:cNvPr id="8201" name="Group 23"/>
          <p:cNvGrpSpPr>
            <a:grpSpLocks/>
          </p:cNvGrpSpPr>
          <p:nvPr/>
        </p:nvGrpSpPr>
        <p:grpSpPr bwMode="auto">
          <a:xfrm>
            <a:off x="685800" y="1676400"/>
            <a:ext cx="6858000" cy="914400"/>
            <a:chOff x="422" y="1104"/>
            <a:chExt cx="4320" cy="576"/>
          </a:xfrm>
        </p:grpSpPr>
        <p:sp>
          <p:nvSpPr>
            <p:cNvPr id="8202" name="Text Box 24"/>
            <p:cNvSpPr txBox="1">
              <a:spLocks noChangeArrowheads="1"/>
            </p:cNvSpPr>
            <p:nvPr/>
          </p:nvSpPr>
          <p:spPr bwMode="auto">
            <a:xfrm>
              <a:off x="422" y="1220"/>
              <a:ext cx="43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sp>
          <p:nvSpPr>
            <p:cNvPr id="8203" name="AutoShape 25"/>
            <p:cNvSpPr>
              <a:spLocks/>
            </p:cNvSpPr>
            <p:nvPr/>
          </p:nvSpPr>
          <p:spPr bwMode="auto">
            <a:xfrm>
              <a:off x="158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204" name="Text Box 26"/>
            <p:cNvSpPr txBox="1">
              <a:spLocks noChangeArrowheads="1"/>
            </p:cNvSpPr>
            <p:nvPr/>
          </p:nvSpPr>
          <p:spPr bwMode="auto">
            <a:xfrm>
              <a:off x="1728" y="1104"/>
              <a:ext cx="11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x </a:t>
              </a:r>
              <a:r>
                <a:rPr lang="en-US" altLang="en-US" sz="2400" b="1">
                  <a:latin typeface="Verdana" pitchFamily="34" charset="0"/>
                </a:rPr>
                <a:t>– 4</a:t>
              </a:r>
              <a:r>
                <a:rPr lang="en-US" altLang="en-US" sz="2400" b="1" i="1">
                  <a:latin typeface="Verdana" pitchFamily="34" charset="0"/>
                </a:rPr>
                <a:t> </a:t>
              </a:r>
            </a:p>
          </p:txBody>
        </p:sp>
        <p:sp>
          <p:nvSpPr>
            <p:cNvPr id="8205" name="Rectangle 27"/>
            <p:cNvSpPr>
              <a:spLocks noChangeArrowheads="1"/>
            </p:cNvSpPr>
            <p:nvPr/>
          </p:nvSpPr>
          <p:spPr bwMode="auto">
            <a:xfrm>
              <a:off x="1728"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t>
              </a:r>
              <a:r>
                <a:rPr lang="en-US" altLang="en-US" sz="2400" b="1" i="1">
                  <a:latin typeface="Verdana" pitchFamily="34" charset="0"/>
                </a:rPr>
                <a:t>x + y = </a:t>
              </a:r>
              <a:r>
                <a:rPr lang="en-US" altLang="en-US" sz="2400" b="1">
                  <a:latin typeface="Verdana" pitchFamily="34" charset="0"/>
                </a:rPr>
                <a:t>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2776"/>
                                        </p:tgtEl>
                                        <p:attrNameLst>
                                          <p:attrName>style.visibility</p:attrName>
                                        </p:attrNameLst>
                                      </p:cBhvr>
                                      <p:to>
                                        <p:strVal val="visible"/>
                                      </p:to>
                                    </p:set>
                                    <p:anim calcmode="lin" valueType="num">
                                      <p:cBhvr>
                                        <p:cTn id="7" dur="1000" fill="hold"/>
                                        <p:tgtEl>
                                          <p:spTgt spid="32776"/>
                                        </p:tgtEl>
                                        <p:attrNameLst>
                                          <p:attrName>ppt_x</p:attrName>
                                        </p:attrNameLst>
                                      </p:cBhvr>
                                      <p:tavLst>
                                        <p:tav tm="0">
                                          <p:val>
                                            <p:strVal val="#ppt_x-.2"/>
                                          </p:val>
                                        </p:tav>
                                        <p:tav tm="100000">
                                          <p:val>
                                            <p:strVal val="#ppt_x"/>
                                          </p:val>
                                        </p:tav>
                                      </p:tavLst>
                                    </p:anim>
                                    <p:anim calcmode="lin" valueType="num">
                                      <p:cBhvr>
                                        <p:cTn id="8" dur="1000" fill="hold"/>
                                        <p:tgtEl>
                                          <p:spTgt spid="32776"/>
                                        </p:tgtEl>
                                        <p:attrNameLst>
                                          <p:attrName>ppt_y</p:attrName>
                                        </p:attrNameLst>
                                      </p:cBhvr>
                                      <p:tavLst>
                                        <p:tav tm="0">
                                          <p:val>
                                            <p:strVal val="#ppt_y"/>
                                          </p:val>
                                        </p:tav>
                                        <p:tav tm="100000">
                                          <p:val>
                                            <p:strVal val="#ppt_y"/>
                                          </p:val>
                                        </p:tav>
                                      </p:tavLst>
                                    </p:anim>
                                    <p:animEffect transition="in" filter="wipe(right)" prLst="gradientSize: 0.1">
                                      <p:cBhvr>
                                        <p:cTn id="9" dur="1000"/>
                                        <p:tgtEl>
                                          <p:spTgt spid="3277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2780"/>
                                        </p:tgtEl>
                                        <p:attrNameLst>
                                          <p:attrName>style.visibility</p:attrName>
                                        </p:attrNameLst>
                                      </p:cBhvr>
                                      <p:to>
                                        <p:strVal val="visible"/>
                                      </p:to>
                                    </p:set>
                                    <p:animEffect transition="in" filter="box(in)">
                                      <p:cBhvr>
                                        <p:cTn id="14" dur="1000"/>
                                        <p:tgtEl>
                                          <p:spTgt spid="3278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2779"/>
                                        </p:tgtEl>
                                        <p:attrNameLst>
                                          <p:attrName>style.visibility</p:attrName>
                                        </p:attrNameLst>
                                      </p:cBhvr>
                                      <p:to>
                                        <p:strVal val="visible"/>
                                      </p:to>
                                    </p:set>
                                    <p:anim calcmode="lin" valueType="num">
                                      <p:cBhvr>
                                        <p:cTn id="19" dur="1000" fill="hold"/>
                                        <p:tgtEl>
                                          <p:spTgt spid="32779"/>
                                        </p:tgtEl>
                                        <p:attrNameLst>
                                          <p:attrName>ppt_x</p:attrName>
                                        </p:attrNameLst>
                                      </p:cBhvr>
                                      <p:tavLst>
                                        <p:tav tm="0">
                                          <p:val>
                                            <p:strVal val="#ppt_x-.2"/>
                                          </p:val>
                                        </p:tav>
                                        <p:tav tm="100000">
                                          <p:val>
                                            <p:strVal val="#ppt_x"/>
                                          </p:val>
                                        </p:tav>
                                      </p:tavLst>
                                    </p:anim>
                                    <p:anim calcmode="lin" valueType="num">
                                      <p:cBhvr>
                                        <p:cTn id="20" dur="1000" fill="hold"/>
                                        <p:tgtEl>
                                          <p:spTgt spid="3277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277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p:cTn id="26" dur="1000" fill="hold"/>
                                        <p:tgtEl>
                                          <p:spTgt spid="2"/>
                                        </p:tgtEl>
                                        <p:attrNameLst>
                                          <p:attrName>ppt_w</p:attrName>
                                        </p:attrNameLst>
                                      </p:cBhvr>
                                      <p:tavLst>
                                        <p:tav tm="0">
                                          <p:val>
                                            <p:strVal val="#ppt_w*0.70"/>
                                          </p:val>
                                        </p:tav>
                                        <p:tav tm="100000">
                                          <p:val>
                                            <p:strVal val="#ppt_w"/>
                                          </p:val>
                                        </p:tav>
                                      </p:tavLst>
                                    </p:anim>
                                    <p:anim calcmode="lin" valueType="num">
                                      <p:cBhvr>
                                        <p:cTn id="27" dur="1000" fill="hold"/>
                                        <p:tgtEl>
                                          <p:spTgt spid="2"/>
                                        </p:tgtEl>
                                        <p:attrNameLst>
                                          <p:attrName>ppt_h</p:attrName>
                                        </p:attrNameLst>
                                      </p:cBhvr>
                                      <p:tavLst>
                                        <p:tav tm="0">
                                          <p:val>
                                            <p:strVal val="#ppt_h"/>
                                          </p:val>
                                        </p:tav>
                                        <p:tav tm="100000">
                                          <p:val>
                                            <p:strVal val="#ppt_h"/>
                                          </p:val>
                                        </p:tav>
                                      </p:tavLst>
                                    </p:anim>
                                    <p:animEffect transition="in" filter="fade">
                                      <p:cBhvr>
                                        <p:cTn id="28" dur="1000"/>
                                        <p:tgtEl>
                                          <p:spTgt spid="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32783"/>
                                        </p:tgtEl>
                                        <p:attrNameLst>
                                          <p:attrName>style.visibility</p:attrName>
                                        </p:attrNameLst>
                                      </p:cBhvr>
                                      <p:to>
                                        <p:strVal val="visible"/>
                                      </p:to>
                                    </p:set>
                                    <p:animEffect transition="in" filter="box(in)">
                                      <p:cBhvr>
                                        <p:cTn id="33" dur="1000"/>
                                        <p:tgtEl>
                                          <p:spTgt spid="3278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2784"/>
                                        </p:tgtEl>
                                        <p:attrNameLst>
                                          <p:attrName>style.visibility</p:attrName>
                                        </p:attrNameLst>
                                      </p:cBhvr>
                                      <p:to>
                                        <p:strVal val="visible"/>
                                      </p:to>
                                    </p:set>
                                    <p:animEffect transition="in" filter="dissolve">
                                      <p:cBhvr>
                                        <p:cTn id="38" dur="500"/>
                                        <p:tgtEl>
                                          <p:spTgt spid="327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79" grpId="0"/>
      <p:bldP spid="32780" grpId="0"/>
      <p:bldP spid="32783" grpId="0"/>
      <p:bldP spid="3278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Continued</a:t>
            </a:r>
            <a:endParaRPr lang="en-US" altLang="en-US" sz="2600">
              <a:solidFill>
                <a:schemeClr val="accent2"/>
              </a:solidFill>
              <a:latin typeface="Arial MT Bl" charset="0"/>
            </a:endParaRPr>
          </a:p>
        </p:txBody>
      </p:sp>
      <p:sp>
        <p:nvSpPr>
          <p:cNvPr id="33802" name="Text Box 10"/>
          <p:cNvSpPr txBox="1">
            <a:spLocks noChangeArrowheads="1"/>
          </p:cNvSpPr>
          <p:nvPr/>
        </p:nvSpPr>
        <p:spPr bwMode="auto">
          <a:xfrm>
            <a:off x="381000" y="2887663"/>
            <a:ext cx="457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6175" indent="-114617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i="1">
                <a:latin typeface="Verdana" pitchFamily="34" charset="0"/>
              </a:rPr>
              <a:t>Check </a:t>
            </a:r>
            <a:r>
              <a:rPr lang="en-US" altLang="en-US" sz="2400">
                <a:latin typeface="Verdana" pitchFamily="34" charset="0"/>
              </a:rPr>
              <a:t>Graph the system.</a:t>
            </a:r>
            <a:endParaRPr lang="en-US" altLang="en-US" sz="2400" b="1" i="1">
              <a:latin typeface="Verdana" pitchFamily="34" charset="0"/>
            </a:endParaRPr>
          </a:p>
        </p:txBody>
      </p:sp>
      <p:pic>
        <p:nvPicPr>
          <p:cNvPr id="33806" name="Picture 1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4900" y="2324100"/>
            <a:ext cx="42291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7" name="Text Box 15"/>
          <p:cNvSpPr txBox="1">
            <a:spLocks noChangeArrowheads="1"/>
          </p:cNvSpPr>
          <p:nvPr/>
        </p:nvSpPr>
        <p:spPr bwMode="auto">
          <a:xfrm>
            <a:off x="1508125" y="4419600"/>
            <a:ext cx="33686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appear are parallel.</a:t>
            </a:r>
          </a:p>
        </p:txBody>
      </p:sp>
      <p:sp>
        <p:nvSpPr>
          <p:cNvPr id="33808" name="Text Box 16"/>
          <p:cNvSpPr txBox="1">
            <a:spLocks noChangeArrowheads="1"/>
          </p:cNvSpPr>
          <p:nvPr/>
        </p:nvSpPr>
        <p:spPr bwMode="auto">
          <a:xfrm>
            <a:off x="5486400" y="3429000"/>
            <a:ext cx="1276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a:solidFill>
                  <a:srgbClr val="FF0000"/>
                </a:solidFill>
              </a:rPr>
              <a:t>–</a:t>
            </a:r>
            <a:r>
              <a:rPr lang="en-US" altLang="en-US">
                <a:solidFill>
                  <a:srgbClr val="FF0000"/>
                </a:solidFill>
              </a:rPr>
              <a:t> </a:t>
            </a:r>
            <a:r>
              <a:rPr lang="en-US" altLang="en-US" b="1" i="1">
                <a:solidFill>
                  <a:srgbClr val="FF0000"/>
                </a:solidFill>
              </a:rPr>
              <a:t>x </a:t>
            </a:r>
            <a:r>
              <a:rPr lang="en-US" altLang="en-US" b="1">
                <a:solidFill>
                  <a:srgbClr val="FF0000"/>
                </a:solidFill>
              </a:rPr>
              <a:t>+</a:t>
            </a:r>
            <a:r>
              <a:rPr lang="en-US" altLang="en-US" b="1" i="1">
                <a:solidFill>
                  <a:srgbClr val="FF0000"/>
                </a:solidFill>
              </a:rPr>
              <a:t> y</a:t>
            </a:r>
            <a:r>
              <a:rPr lang="en-US" altLang="en-US" b="1">
                <a:solidFill>
                  <a:srgbClr val="FF0000"/>
                </a:solidFill>
              </a:rPr>
              <a:t> = 3</a:t>
            </a:r>
          </a:p>
        </p:txBody>
      </p:sp>
      <p:sp>
        <p:nvSpPr>
          <p:cNvPr id="33809" name="Text Box 17"/>
          <p:cNvSpPr txBox="1">
            <a:spLocks noChangeArrowheads="1"/>
          </p:cNvSpPr>
          <p:nvPr/>
        </p:nvSpPr>
        <p:spPr bwMode="auto">
          <a:xfrm>
            <a:off x="7391400" y="5334000"/>
            <a:ext cx="1143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b="1" i="1">
                <a:solidFill>
                  <a:srgbClr val="3333FF"/>
                </a:solidFill>
              </a:rPr>
              <a:t>y</a:t>
            </a:r>
            <a:r>
              <a:rPr lang="en-US" altLang="en-US" b="1">
                <a:solidFill>
                  <a:srgbClr val="3333FF"/>
                </a:solidFill>
              </a:rPr>
              <a:t> = </a:t>
            </a:r>
            <a:r>
              <a:rPr lang="en-US" altLang="en-US" b="1" i="1">
                <a:solidFill>
                  <a:srgbClr val="3333FF"/>
                </a:solidFill>
              </a:rPr>
              <a:t>x</a:t>
            </a:r>
            <a:r>
              <a:rPr lang="en-US" altLang="en-US" b="1">
                <a:solidFill>
                  <a:srgbClr val="3333FF"/>
                </a:solidFill>
              </a:rPr>
              <a:t> </a:t>
            </a:r>
            <a:r>
              <a:rPr lang="en-US" altLang="en-US" b="1">
                <a:solidFill>
                  <a:srgbClr val="3333FF"/>
                </a:solidFill>
                <a:cs typeface="Arial" charset="0"/>
              </a:rPr>
              <a:t>– </a:t>
            </a:r>
            <a:r>
              <a:rPr lang="en-US" altLang="en-US" b="1">
                <a:solidFill>
                  <a:srgbClr val="3333FF"/>
                </a:solidFill>
              </a:rPr>
              <a:t> 4</a:t>
            </a:r>
            <a:endParaRPr lang="en-US" altLang="en-US" b="1" i="1">
              <a:solidFill>
                <a:srgbClr val="3333FF"/>
              </a:solidFill>
            </a:endParaRPr>
          </a:p>
        </p:txBody>
      </p:sp>
      <p:grpSp>
        <p:nvGrpSpPr>
          <p:cNvPr id="9224" name="Group 26"/>
          <p:cNvGrpSpPr>
            <a:grpSpLocks/>
          </p:cNvGrpSpPr>
          <p:nvPr/>
        </p:nvGrpSpPr>
        <p:grpSpPr bwMode="auto">
          <a:xfrm>
            <a:off x="685800" y="1676400"/>
            <a:ext cx="6858000" cy="914400"/>
            <a:chOff x="422" y="1104"/>
            <a:chExt cx="4320" cy="576"/>
          </a:xfrm>
        </p:grpSpPr>
        <p:sp>
          <p:nvSpPr>
            <p:cNvPr id="9225" name="Text Box 27"/>
            <p:cNvSpPr txBox="1">
              <a:spLocks noChangeArrowheads="1"/>
            </p:cNvSpPr>
            <p:nvPr/>
          </p:nvSpPr>
          <p:spPr bwMode="auto">
            <a:xfrm>
              <a:off x="422" y="1220"/>
              <a:ext cx="432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sp>
          <p:nvSpPr>
            <p:cNvPr id="9226" name="AutoShape 28"/>
            <p:cNvSpPr>
              <a:spLocks/>
            </p:cNvSpPr>
            <p:nvPr/>
          </p:nvSpPr>
          <p:spPr bwMode="auto">
            <a:xfrm>
              <a:off x="158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9227" name="Text Box 29"/>
            <p:cNvSpPr txBox="1">
              <a:spLocks noChangeArrowheads="1"/>
            </p:cNvSpPr>
            <p:nvPr/>
          </p:nvSpPr>
          <p:spPr bwMode="auto">
            <a:xfrm>
              <a:off x="1728" y="1104"/>
              <a:ext cx="11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 x </a:t>
              </a:r>
              <a:r>
                <a:rPr lang="en-US" altLang="en-US" sz="2400" b="1">
                  <a:latin typeface="Verdana" pitchFamily="34" charset="0"/>
                </a:rPr>
                <a:t>– 4</a:t>
              </a:r>
              <a:r>
                <a:rPr lang="en-US" altLang="en-US" sz="2400" b="1" i="1">
                  <a:latin typeface="Verdana" pitchFamily="34" charset="0"/>
                </a:rPr>
                <a:t> </a:t>
              </a:r>
            </a:p>
          </p:txBody>
        </p:sp>
        <p:sp>
          <p:nvSpPr>
            <p:cNvPr id="9228" name="Rectangle 30"/>
            <p:cNvSpPr>
              <a:spLocks noChangeArrowheads="1"/>
            </p:cNvSpPr>
            <p:nvPr/>
          </p:nvSpPr>
          <p:spPr bwMode="auto">
            <a:xfrm>
              <a:off x="1728"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t>
              </a:r>
              <a:r>
                <a:rPr lang="en-US" altLang="en-US" sz="2400" b="1" i="1">
                  <a:latin typeface="Verdana" pitchFamily="34" charset="0"/>
                </a:rPr>
                <a:t>x + y = </a:t>
              </a:r>
              <a:r>
                <a:rPr lang="en-US" altLang="en-US" sz="2400" b="1">
                  <a:latin typeface="Verdana" pitchFamily="34" charset="0"/>
                </a:rPr>
                <a:t>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3802"/>
                                        </p:tgtEl>
                                        <p:attrNameLst>
                                          <p:attrName>style.visibility</p:attrName>
                                        </p:attrNameLst>
                                      </p:cBhvr>
                                      <p:to>
                                        <p:strVal val="visible"/>
                                      </p:to>
                                    </p:set>
                                    <p:anim calcmode="lin" valueType="num">
                                      <p:cBhvr>
                                        <p:cTn id="7" dur="1000" fill="hold"/>
                                        <p:tgtEl>
                                          <p:spTgt spid="33802"/>
                                        </p:tgtEl>
                                        <p:attrNameLst>
                                          <p:attrName>ppt_x</p:attrName>
                                        </p:attrNameLst>
                                      </p:cBhvr>
                                      <p:tavLst>
                                        <p:tav tm="0">
                                          <p:val>
                                            <p:strVal val="#ppt_x-.2"/>
                                          </p:val>
                                        </p:tav>
                                        <p:tav tm="100000">
                                          <p:val>
                                            <p:strVal val="#ppt_x"/>
                                          </p:val>
                                        </p:tav>
                                      </p:tavLst>
                                    </p:anim>
                                    <p:anim calcmode="lin" valueType="num">
                                      <p:cBhvr>
                                        <p:cTn id="8" dur="1000" fill="hold"/>
                                        <p:tgtEl>
                                          <p:spTgt spid="33802"/>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8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nodeType="clickEffect">
                                  <p:stCondLst>
                                    <p:cond delay="0"/>
                                  </p:stCondLst>
                                  <p:iterate type="lt">
                                    <p:tmPct val="5000"/>
                                  </p:iterate>
                                  <p:childTnLst>
                                    <p:set>
                                      <p:cBhvr>
                                        <p:cTn id="13" dur="1" fill="hold">
                                          <p:stCondLst>
                                            <p:cond delay="0"/>
                                          </p:stCondLst>
                                        </p:cTn>
                                        <p:tgtEl>
                                          <p:spTgt spid="33806"/>
                                        </p:tgtEl>
                                        <p:attrNameLst>
                                          <p:attrName>style.visibility</p:attrName>
                                        </p:attrNameLst>
                                      </p:cBhvr>
                                      <p:to>
                                        <p:strVal val="visible"/>
                                      </p:to>
                                    </p:set>
                                    <p:anim calcmode="lin" valueType="num">
                                      <p:cBhvr>
                                        <p:cTn id="14" dur="1000" fill="hold"/>
                                        <p:tgtEl>
                                          <p:spTgt spid="33806"/>
                                        </p:tgtEl>
                                        <p:attrNameLst>
                                          <p:attrName>ppt_w</p:attrName>
                                        </p:attrNameLst>
                                      </p:cBhvr>
                                      <p:tavLst>
                                        <p:tav tm="0">
                                          <p:val>
                                            <p:fltVal val="0"/>
                                          </p:val>
                                        </p:tav>
                                        <p:tav tm="100000">
                                          <p:val>
                                            <p:strVal val="#ppt_w"/>
                                          </p:val>
                                        </p:tav>
                                      </p:tavLst>
                                    </p:anim>
                                    <p:anim calcmode="lin" valueType="num">
                                      <p:cBhvr>
                                        <p:cTn id="15" dur="1000" fill="hold"/>
                                        <p:tgtEl>
                                          <p:spTgt spid="33806"/>
                                        </p:tgtEl>
                                        <p:attrNameLst>
                                          <p:attrName>ppt_h</p:attrName>
                                        </p:attrNameLst>
                                      </p:cBhvr>
                                      <p:tavLst>
                                        <p:tav tm="0">
                                          <p:val>
                                            <p:fltVal val="0"/>
                                          </p:val>
                                        </p:tav>
                                        <p:tav tm="100000">
                                          <p:val>
                                            <p:strVal val="#ppt_h"/>
                                          </p:val>
                                        </p:tav>
                                      </p:tavLst>
                                    </p:anim>
                                    <p:anim calcmode="lin" valueType="num">
                                      <p:cBhvr>
                                        <p:cTn id="16" dur="1000" fill="hold"/>
                                        <p:tgtEl>
                                          <p:spTgt spid="33806"/>
                                        </p:tgtEl>
                                        <p:attrNameLst>
                                          <p:attrName>style.rotation</p:attrName>
                                        </p:attrNameLst>
                                      </p:cBhvr>
                                      <p:tavLst>
                                        <p:tav tm="0">
                                          <p:val>
                                            <p:fltVal val="90"/>
                                          </p:val>
                                        </p:tav>
                                        <p:tav tm="100000">
                                          <p:val>
                                            <p:fltVal val="0"/>
                                          </p:val>
                                        </p:tav>
                                      </p:tavLst>
                                    </p:anim>
                                    <p:animEffect transition="in" filter="fade">
                                      <p:cBhvr>
                                        <p:cTn id="17" dur="1000"/>
                                        <p:tgtEl>
                                          <p:spTgt spid="338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808"/>
                                        </p:tgtEl>
                                        <p:attrNameLst>
                                          <p:attrName>style.visibility</p:attrName>
                                        </p:attrNameLst>
                                      </p:cBhvr>
                                      <p:to>
                                        <p:strVal val="visible"/>
                                      </p:to>
                                    </p:set>
                                    <p:animEffect transition="in" filter="dissolve">
                                      <p:cBhvr>
                                        <p:cTn id="22" dur="500"/>
                                        <p:tgtEl>
                                          <p:spTgt spid="33808"/>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3809"/>
                                        </p:tgtEl>
                                        <p:attrNameLst>
                                          <p:attrName>style.visibility</p:attrName>
                                        </p:attrNameLst>
                                      </p:cBhvr>
                                      <p:to>
                                        <p:strVal val="visible"/>
                                      </p:to>
                                    </p:set>
                                    <p:animEffect transition="in" filter="dissolve">
                                      <p:cBhvr>
                                        <p:cTn id="25" dur="500"/>
                                        <p:tgtEl>
                                          <p:spTgt spid="3380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3807"/>
                                        </p:tgtEl>
                                        <p:attrNameLst>
                                          <p:attrName>style.visibility</p:attrName>
                                        </p:attrNameLst>
                                      </p:cBhvr>
                                      <p:to>
                                        <p:strVal val="visible"/>
                                      </p:to>
                                    </p:set>
                                    <p:animEffect transition="in" filter="dissolve">
                                      <p:cBhvr>
                                        <p:cTn id="30" dur="500"/>
                                        <p:tgtEl>
                                          <p:spTgt spid="338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2" grpId="0"/>
      <p:bldP spid="33807" grpId="0"/>
      <p:bldP spid="33808" grpId="0"/>
      <p:bldP spid="3380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5"/>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35851" name="Text Box 11"/>
          <p:cNvSpPr txBox="1">
            <a:spLocks noChangeArrowheads="1"/>
          </p:cNvSpPr>
          <p:nvPr/>
        </p:nvSpPr>
        <p:spPr bwMode="auto">
          <a:xfrm>
            <a:off x="685800" y="2667000"/>
            <a:ext cx="7162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Method 1  </a:t>
            </a:r>
            <a:r>
              <a:rPr lang="en-US" altLang="en-US" sz="2400">
                <a:latin typeface="Verdana" pitchFamily="34" charset="0"/>
              </a:rPr>
              <a:t>Compare slopes and </a:t>
            </a:r>
            <a:r>
              <a:rPr lang="en-US" altLang="en-US" sz="2400" i="1">
                <a:latin typeface="Verdana" pitchFamily="34" charset="0"/>
              </a:rPr>
              <a:t>y</a:t>
            </a:r>
            <a:r>
              <a:rPr lang="en-US" altLang="en-US" sz="2400">
                <a:latin typeface="Verdana" pitchFamily="34" charset="0"/>
              </a:rPr>
              <a:t>-intercepts.</a:t>
            </a:r>
          </a:p>
        </p:txBody>
      </p:sp>
      <p:grpSp>
        <p:nvGrpSpPr>
          <p:cNvPr id="10244" name="Group 29"/>
          <p:cNvGrpSpPr>
            <a:grpSpLocks/>
          </p:cNvGrpSpPr>
          <p:nvPr/>
        </p:nvGrpSpPr>
        <p:grpSpPr bwMode="auto">
          <a:xfrm>
            <a:off x="669925" y="1752600"/>
            <a:ext cx="7277100" cy="914400"/>
            <a:chOff x="422" y="1104"/>
            <a:chExt cx="4584" cy="576"/>
          </a:xfrm>
        </p:grpSpPr>
        <p:sp>
          <p:nvSpPr>
            <p:cNvPr id="10255" name="Text Box 8"/>
            <p:cNvSpPr txBox="1">
              <a:spLocks noChangeArrowheads="1"/>
            </p:cNvSpPr>
            <p:nvPr/>
          </p:nvSpPr>
          <p:spPr bwMode="auto">
            <a:xfrm>
              <a:off x="422" y="1220"/>
              <a:ext cx="45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Show that                         has no solution.</a:t>
              </a:r>
            </a:p>
          </p:txBody>
        </p:sp>
        <p:grpSp>
          <p:nvGrpSpPr>
            <p:cNvPr id="10256" name="Group 28"/>
            <p:cNvGrpSpPr>
              <a:grpSpLocks/>
            </p:cNvGrpSpPr>
            <p:nvPr/>
          </p:nvGrpSpPr>
          <p:grpSpPr bwMode="auto">
            <a:xfrm>
              <a:off x="1632" y="1104"/>
              <a:ext cx="1593" cy="576"/>
              <a:chOff x="1104" y="1104"/>
              <a:chExt cx="1593" cy="576"/>
            </a:xfrm>
          </p:grpSpPr>
          <p:sp>
            <p:nvSpPr>
              <p:cNvPr id="10257" name="AutoShape 9"/>
              <p:cNvSpPr>
                <a:spLocks/>
              </p:cNvSpPr>
              <p:nvPr/>
            </p:nvSpPr>
            <p:spPr bwMode="auto">
              <a:xfrm>
                <a:off x="1104" y="1104"/>
                <a:ext cx="240" cy="576"/>
              </a:xfrm>
              <a:prstGeom prst="leftBrace">
                <a:avLst>
                  <a:gd name="adj1" fmla="val 20000"/>
                  <a:gd name="adj2" fmla="val 5000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0258" name="Text Box 10"/>
              <p:cNvSpPr txBox="1">
                <a:spLocks noChangeArrowheads="1"/>
              </p:cNvSpPr>
              <p:nvPr/>
            </p:nvSpPr>
            <p:spPr bwMode="auto">
              <a:xfrm>
                <a:off x="1253" y="1104"/>
                <a:ext cx="14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latin typeface="Verdana" pitchFamily="34" charset="0"/>
                  </a:rPr>
                  <a:t>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+ 5</a:t>
                </a:r>
                <a:r>
                  <a:rPr lang="en-US" altLang="en-US" sz="2400" b="1" i="1">
                    <a:latin typeface="Verdana" pitchFamily="34" charset="0"/>
                  </a:rPr>
                  <a:t> </a:t>
                </a:r>
              </a:p>
            </p:txBody>
          </p:sp>
          <p:sp>
            <p:nvSpPr>
              <p:cNvPr id="10259" name="Rectangle 12"/>
              <p:cNvSpPr>
                <a:spLocks noChangeArrowheads="1"/>
              </p:cNvSpPr>
              <p:nvPr/>
            </p:nvSpPr>
            <p:spPr bwMode="auto">
              <a:xfrm>
                <a:off x="1200" y="1392"/>
                <a:ext cx="1241"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2</a:t>
                </a:r>
                <a:r>
                  <a:rPr lang="en-US" altLang="en-US" sz="2400" b="1" i="1">
                    <a:latin typeface="Verdana" pitchFamily="34" charset="0"/>
                  </a:rPr>
                  <a:t>x </a:t>
                </a:r>
                <a:r>
                  <a:rPr lang="en-US" altLang="en-US" sz="2400" b="1">
                    <a:latin typeface="Verdana" pitchFamily="34" charset="0"/>
                  </a:rPr>
                  <a:t>+</a:t>
                </a:r>
                <a:r>
                  <a:rPr lang="en-US" altLang="en-US" sz="2400" b="1" i="1">
                    <a:latin typeface="Verdana" pitchFamily="34" charset="0"/>
                  </a:rPr>
                  <a:t> y </a:t>
                </a:r>
                <a:r>
                  <a:rPr lang="en-US" altLang="en-US" sz="2400" b="1">
                    <a:latin typeface="Verdana" pitchFamily="34" charset="0"/>
                  </a:rPr>
                  <a:t>=</a:t>
                </a:r>
                <a:r>
                  <a:rPr lang="en-US" altLang="en-US" sz="2400" b="1" i="1">
                    <a:latin typeface="Verdana" pitchFamily="34" charset="0"/>
                  </a:rPr>
                  <a:t> </a:t>
                </a:r>
                <a:r>
                  <a:rPr lang="en-US" altLang="en-US" sz="2400" b="1">
                    <a:latin typeface="Verdana" pitchFamily="34" charset="0"/>
                  </a:rPr>
                  <a:t>1</a:t>
                </a:r>
              </a:p>
            </p:txBody>
          </p:sp>
        </p:grpSp>
      </p:grpSp>
      <p:grpSp>
        <p:nvGrpSpPr>
          <p:cNvPr id="4" name="Group 27"/>
          <p:cNvGrpSpPr>
            <a:grpSpLocks/>
          </p:cNvGrpSpPr>
          <p:nvPr/>
        </p:nvGrpSpPr>
        <p:grpSpPr bwMode="auto">
          <a:xfrm>
            <a:off x="76200" y="3200400"/>
            <a:ext cx="4710113" cy="990600"/>
            <a:chOff x="48" y="2016"/>
            <a:chExt cx="2967" cy="624"/>
          </a:xfrm>
        </p:grpSpPr>
        <p:grpSp>
          <p:nvGrpSpPr>
            <p:cNvPr id="10249" name="Group 22"/>
            <p:cNvGrpSpPr>
              <a:grpSpLocks/>
            </p:cNvGrpSpPr>
            <p:nvPr/>
          </p:nvGrpSpPr>
          <p:grpSpPr bwMode="auto">
            <a:xfrm>
              <a:off x="48" y="2016"/>
              <a:ext cx="2950" cy="288"/>
              <a:chOff x="384" y="2112"/>
              <a:chExt cx="2950" cy="288"/>
            </a:xfrm>
          </p:grpSpPr>
          <p:sp>
            <p:nvSpPr>
              <p:cNvPr id="10253" name="Text Box 15"/>
              <p:cNvSpPr txBox="1">
                <a:spLocks noChangeArrowheads="1"/>
              </p:cNvSpPr>
              <p:nvPr/>
            </p:nvSpPr>
            <p:spPr bwMode="auto">
              <a:xfrm>
                <a:off x="384" y="2112"/>
                <a:ext cx="295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y</a:t>
                </a:r>
                <a:r>
                  <a:rPr lang="en-US" altLang="en-US" sz="2400">
                    <a:latin typeface="Verdana" pitchFamily="34" charset="0"/>
                  </a:rPr>
                  <a:t> = –2</a:t>
                </a:r>
                <a:r>
                  <a:rPr lang="en-US" altLang="en-US" sz="2400" i="1">
                    <a:latin typeface="Verdana" pitchFamily="34" charset="0"/>
                  </a:rPr>
                  <a:t>x</a:t>
                </a:r>
                <a:r>
                  <a:rPr lang="en-US" altLang="en-US" sz="2400">
                    <a:latin typeface="Verdana" pitchFamily="34" charset="0"/>
                  </a:rPr>
                  <a:t> + 5      </a:t>
                </a:r>
                <a:r>
                  <a:rPr lang="en-US" altLang="en-US" sz="2400" i="1">
                    <a:latin typeface="Verdana" pitchFamily="34" charset="0"/>
                  </a:rPr>
                  <a:t>y </a:t>
                </a:r>
                <a:r>
                  <a:rPr lang="en-US" altLang="en-US" sz="2400">
                    <a:latin typeface="Verdana" pitchFamily="34" charset="0"/>
                  </a:rPr>
                  <a:t>= </a:t>
                </a:r>
                <a:r>
                  <a:rPr lang="en-US" altLang="en-US" sz="2400">
                    <a:solidFill>
                      <a:srgbClr val="FF0000"/>
                    </a:solidFill>
                    <a:latin typeface="Verdana" pitchFamily="34" charset="0"/>
                  </a:rPr>
                  <a:t>–2</a:t>
                </a:r>
                <a:r>
                  <a:rPr lang="en-US" altLang="en-US" sz="2400" i="1">
                    <a:latin typeface="Verdana" pitchFamily="34" charset="0"/>
                  </a:rPr>
                  <a:t>x </a:t>
                </a:r>
                <a:r>
                  <a:rPr lang="en-US" altLang="en-US" sz="2400" i="1">
                    <a:solidFill>
                      <a:schemeClr val="accent2"/>
                    </a:solidFill>
                    <a:latin typeface="Verdana" pitchFamily="34" charset="0"/>
                  </a:rPr>
                  <a:t>+ </a:t>
                </a:r>
                <a:r>
                  <a:rPr lang="en-US" altLang="en-US" sz="2400">
                    <a:solidFill>
                      <a:schemeClr val="accent2"/>
                    </a:solidFill>
                    <a:latin typeface="Verdana" pitchFamily="34" charset="0"/>
                  </a:rPr>
                  <a:t>5</a:t>
                </a:r>
                <a:r>
                  <a:rPr lang="en-US" altLang="en-US" sz="2400">
                    <a:latin typeface="Verdana" pitchFamily="34" charset="0"/>
                  </a:rPr>
                  <a:t> </a:t>
                </a:r>
                <a:endParaRPr lang="en-US" altLang="en-US" sz="2400" i="1">
                  <a:latin typeface="Verdana" pitchFamily="34" charset="0"/>
                </a:endParaRPr>
              </a:p>
            </p:txBody>
          </p:sp>
          <p:sp>
            <p:nvSpPr>
              <p:cNvPr id="10254" name="Line 16"/>
              <p:cNvSpPr>
                <a:spLocks noChangeShapeType="1"/>
              </p:cNvSpPr>
              <p:nvPr/>
            </p:nvSpPr>
            <p:spPr bwMode="auto">
              <a:xfrm>
                <a:off x="1753" y="2277"/>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0250" name="Group 21"/>
            <p:cNvGrpSpPr>
              <a:grpSpLocks/>
            </p:cNvGrpSpPr>
            <p:nvPr/>
          </p:nvGrpSpPr>
          <p:grpSpPr bwMode="auto">
            <a:xfrm>
              <a:off x="255" y="2352"/>
              <a:ext cx="2760" cy="288"/>
              <a:chOff x="591" y="2517"/>
              <a:chExt cx="2760" cy="288"/>
            </a:xfrm>
          </p:grpSpPr>
          <p:sp>
            <p:nvSpPr>
              <p:cNvPr id="10251" name="Text Box 18"/>
              <p:cNvSpPr txBox="1">
                <a:spLocks noChangeArrowheads="1"/>
              </p:cNvSpPr>
              <p:nvPr/>
            </p:nvSpPr>
            <p:spPr bwMode="auto">
              <a:xfrm>
                <a:off x="591" y="2517"/>
                <a:ext cx="276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2</a:t>
                </a:r>
                <a:r>
                  <a:rPr lang="en-US" altLang="en-US" sz="2400" i="1">
                    <a:latin typeface="Verdana" pitchFamily="34" charset="0"/>
                  </a:rPr>
                  <a:t>x + y = </a:t>
                </a:r>
                <a:r>
                  <a:rPr lang="en-US" altLang="en-US" sz="2400">
                    <a:latin typeface="Verdana" pitchFamily="34" charset="0"/>
                  </a:rPr>
                  <a:t>1     </a:t>
                </a:r>
                <a:r>
                  <a:rPr lang="en-US" altLang="en-US" sz="2400" i="1">
                    <a:latin typeface="Verdana" pitchFamily="34" charset="0"/>
                  </a:rPr>
                  <a:t>y </a:t>
                </a:r>
                <a:r>
                  <a:rPr lang="en-US" altLang="en-US" sz="2400">
                    <a:latin typeface="Verdana" pitchFamily="34" charset="0"/>
                  </a:rPr>
                  <a:t>= </a:t>
                </a:r>
                <a:r>
                  <a:rPr lang="en-US" altLang="en-US" sz="2400">
                    <a:solidFill>
                      <a:srgbClr val="FF0000"/>
                    </a:solidFill>
                    <a:latin typeface="Verdana" pitchFamily="34" charset="0"/>
                  </a:rPr>
                  <a:t>–2</a:t>
                </a:r>
                <a:r>
                  <a:rPr lang="en-US" altLang="en-US" sz="2400" i="1">
                    <a:latin typeface="Verdana" pitchFamily="34" charset="0"/>
                  </a:rPr>
                  <a:t>x </a:t>
                </a:r>
                <a:r>
                  <a:rPr lang="en-US" altLang="en-US" sz="2400" i="1">
                    <a:solidFill>
                      <a:srgbClr val="00CC00"/>
                    </a:solidFill>
                    <a:latin typeface="Verdana" pitchFamily="34" charset="0"/>
                  </a:rPr>
                  <a:t>+ </a:t>
                </a:r>
                <a:r>
                  <a:rPr lang="en-US" altLang="en-US" sz="2400">
                    <a:solidFill>
                      <a:srgbClr val="00CC00"/>
                    </a:solidFill>
                    <a:latin typeface="Verdana" pitchFamily="34" charset="0"/>
                  </a:rPr>
                  <a:t>1</a:t>
                </a:r>
                <a:r>
                  <a:rPr lang="en-US" altLang="en-US" sz="2400" i="1">
                    <a:latin typeface="Verdana" pitchFamily="34" charset="0"/>
                  </a:rPr>
                  <a:t> </a:t>
                </a:r>
              </a:p>
            </p:txBody>
          </p:sp>
          <p:sp>
            <p:nvSpPr>
              <p:cNvPr id="10252" name="Line 19"/>
              <p:cNvSpPr>
                <a:spLocks noChangeShapeType="1"/>
              </p:cNvSpPr>
              <p:nvPr/>
            </p:nvSpPr>
            <p:spPr bwMode="auto">
              <a:xfrm>
                <a:off x="1743" y="2661"/>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35863" name="Text Box 23"/>
          <p:cNvSpPr txBox="1">
            <a:spLocks noChangeArrowheads="1"/>
          </p:cNvSpPr>
          <p:nvPr/>
        </p:nvSpPr>
        <p:spPr bwMode="auto">
          <a:xfrm>
            <a:off x="4919663" y="3200400"/>
            <a:ext cx="40243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Write both equations in slope-intercept form.</a:t>
            </a:r>
          </a:p>
        </p:txBody>
      </p:sp>
      <p:sp>
        <p:nvSpPr>
          <p:cNvPr id="35864" name="Text Box 24"/>
          <p:cNvSpPr txBox="1">
            <a:spLocks noChangeArrowheads="1"/>
          </p:cNvSpPr>
          <p:nvPr/>
        </p:nvSpPr>
        <p:spPr bwMode="auto">
          <a:xfrm>
            <a:off x="4919663" y="4038600"/>
            <a:ext cx="4343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33FF"/>
                </a:solidFill>
              </a:rPr>
              <a:t>The lines are parallel because they have the same slope and different y-intercepts.</a:t>
            </a:r>
          </a:p>
        </p:txBody>
      </p:sp>
      <p:sp>
        <p:nvSpPr>
          <p:cNvPr id="35866" name="Text Box 26"/>
          <p:cNvSpPr txBox="1">
            <a:spLocks noChangeArrowheads="1"/>
          </p:cNvSpPr>
          <p:nvPr/>
        </p:nvSpPr>
        <p:spPr bwMode="auto">
          <a:xfrm>
            <a:off x="685800" y="5486400"/>
            <a:ext cx="7712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This system has no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5851"/>
                                        </p:tgtEl>
                                        <p:attrNameLst>
                                          <p:attrName>style.visibility</p:attrName>
                                        </p:attrNameLst>
                                      </p:cBhvr>
                                      <p:to>
                                        <p:strVal val="visible"/>
                                      </p:to>
                                    </p:set>
                                    <p:anim calcmode="lin" valueType="num">
                                      <p:cBhvr>
                                        <p:cTn id="7" dur="1000" fill="hold"/>
                                        <p:tgtEl>
                                          <p:spTgt spid="35851"/>
                                        </p:tgtEl>
                                        <p:attrNameLst>
                                          <p:attrName>ppt_x</p:attrName>
                                        </p:attrNameLst>
                                      </p:cBhvr>
                                      <p:tavLst>
                                        <p:tav tm="0">
                                          <p:val>
                                            <p:strVal val="#ppt_x-.2"/>
                                          </p:val>
                                        </p:tav>
                                        <p:tav tm="100000">
                                          <p:val>
                                            <p:strVal val="#ppt_x"/>
                                          </p:val>
                                        </p:tav>
                                      </p:tavLst>
                                    </p:anim>
                                    <p:anim calcmode="lin" valueType="num">
                                      <p:cBhvr>
                                        <p:cTn id="8" dur="1000" fill="hold"/>
                                        <p:tgtEl>
                                          <p:spTgt spid="35851"/>
                                        </p:tgtEl>
                                        <p:attrNameLst>
                                          <p:attrName>ppt_y</p:attrName>
                                        </p:attrNameLst>
                                      </p:cBhvr>
                                      <p:tavLst>
                                        <p:tav tm="0">
                                          <p:val>
                                            <p:strVal val="#ppt_y"/>
                                          </p:val>
                                        </p:tav>
                                        <p:tav tm="100000">
                                          <p:val>
                                            <p:strVal val="#ppt_y"/>
                                          </p:val>
                                        </p:tav>
                                      </p:tavLst>
                                    </p:anim>
                                    <p:animEffect transition="in" filter="wipe(right)" prLst="gradientSize: 0.1">
                                      <p:cBhvr>
                                        <p:cTn id="9" dur="1000"/>
                                        <p:tgtEl>
                                          <p:spTgt spid="358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35863"/>
                                        </p:tgtEl>
                                        <p:attrNameLst>
                                          <p:attrName>style.visibility</p:attrName>
                                        </p:attrNameLst>
                                      </p:cBhvr>
                                      <p:to>
                                        <p:strVal val="visible"/>
                                      </p:to>
                                    </p:set>
                                    <p:animEffect transition="in" filter="box(in)">
                                      <p:cBhvr>
                                        <p:cTn id="14" dur="1000"/>
                                        <p:tgtEl>
                                          <p:spTgt spid="3586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1000" fill="hold"/>
                                        <p:tgtEl>
                                          <p:spTgt spid="4"/>
                                        </p:tgtEl>
                                        <p:attrNameLst>
                                          <p:attrName>ppt_x</p:attrName>
                                        </p:attrNameLst>
                                      </p:cBhvr>
                                      <p:tavLst>
                                        <p:tav tm="0">
                                          <p:val>
                                            <p:strVal val="#ppt_x-.2"/>
                                          </p:val>
                                        </p:tav>
                                        <p:tav tm="100000">
                                          <p:val>
                                            <p:strVal val="#ppt_x"/>
                                          </p:val>
                                        </p:tav>
                                      </p:tavLst>
                                    </p:anim>
                                    <p:anim calcmode="lin" valueType="num">
                                      <p:cBhvr>
                                        <p:cTn id="20"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5864"/>
                                        </p:tgtEl>
                                        <p:attrNameLst>
                                          <p:attrName>style.visibility</p:attrName>
                                        </p:attrNameLst>
                                      </p:cBhvr>
                                      <p:to>
                                        <p:strVal val="visible"/>
                                      </p:to>
                                    </p:set>
                                    <p:animEffect transition="in" filter="box(in)">
                                      <p:cBhvr>
                                        <p:cTn id="26" dur="1000"/>
                                        <p:tgtEl>
                                          <p:spTgt spid="3586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35866"/>
                                        </p:tgtEl>
                                        <p:attrNameLst>
                                          <p:attrName>style.visibility</p:attrName>
                                        </p:attrNameLst>
                                      </p:cBhvr>
                                      <p:to>
                                        <p:strVal val="visible"/>
                                      </p:to>
                                    </p:set>
                                    <p:animEffect transition="in" filter="dissolve">
                                      <p:cBhvr>
                                        <p:cTn id="31" dur="500"/>
                                        <p:tgtEl>
                                          <p:spTgt spid="35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51" grpId="0"/>
      <p:bldP spid="35863" grpId="0"/>
      <p:bldP spid="35864" grpId="0"/>
      <p:bldP spid="3586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1678</TotalTime>
  <Words>1990</Words>
  <Application>Microsoft Office PowerPoint</Application>
  <PresentationFormat>On-screen Show (4:3)</PresentationFormat>
  <Paragraphs>281</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Verdana</vt:lpstr>
      <vt:lpstr>Arial Black</vt:lpstr>
      <vt:lpstr>Symbol</vt:lpstr>
      <vt:lpstr>Arial MT Bl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65</cp:revision>
  <dcterms:created xsi:type="dcterms:W3CDTF">2002-10-14T18:20:28Z</dcterms:created>
  <dcterms:modified xsi:type="dcterms:W3CDTF">2014-02-20T17:13:56Z</dcterms:modified>
</cp:coreProperties>
</file>