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7" r:id="rId2"/>
    <p:sldId id="260" r:id="rId3"/>
    <p:sldId id="262" r:id="rId4"/>
    <p:sldId id="269" r:id="rId5"/>
    <p:sldId id="266" r:id="rId6"/>
    <p:sldId id="284" r:id="rId7"/>
    <p:sldId id="285" r:id="rId8"/>
    <p:sldId id="286" r:id="rId9"/>
    <p:sldId id="287" r:id="rId10"/>
    <p:sldId id="280" r:id="rId11"/>
    <p:sldId id="267" r:id="rId12"/>
    <p:sldId id="289" r:id="rId13"/>
    <p:sldId id="288" r:id="rId14"/>
    <p:sldId id="282" r:id="rId15"/>
    <p:sldId id="293" r:id="rId16"/>
    <p:sldId id="315" r:id="rId17"/>
    <p:sldId id="283" r:id="rId18"/>
    <p:sldId id="316" r:id="rId19"/>
    <p:sldId id="294" r:id="rId20"/>
    <p:sldId id="290" r:id="rId21"/>
    <p:sldId id="296" r:id="rId22"/>
    <p:sldId id="295" r:id="rId23"/>
    <p:sldId id="297" r:id="rId24"/>
    <p:sldId id="291" r:id="rId25"/>
    <p:sldId id="302" r:id="rId26"/>
    <p:sldId id="292" r:id="rId27"/>
    <p:sldId id="306" r:id="rId28"/>
    <p:sldId id="299" r:id="rId29"/>
    <p:sldId id="300" r:id="rId30"/>
    <p:sldId id="312" r:id="rId31"/>
    <p:sldId id="314" r:id="rId32"/>
  </p:sldIdLst>
  <p:sldSz cx="9144000" cy="6858000" type="screen4x3"/>
  <p:notesSz cx="6858000" cy="9144000"/>
  <p:custDataLst>
    <p:tags r:id="rId3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FF0066"/>
    <a:srgbClr val="3333FF"/>
    <a:srgbClr val="FF0000"/>
    <a:srgbClr val="006699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6" autoAdjust="0"/>
    <p:restoredTop sz="93218" autoAdjust="0"/>
  </p:normalViewPr>
  <p:slideViewPr>
    <p:cSldViewPr>
      <p:cViewPr varScale="1">
        <p:scale>
          <a:sx n="102" d="100"/>
          <a:sy n="102" d="100"/>
        </p:scale>
        <p:origin x="-108" y="-84"/>
      </p:cViewPr>
      <p:guideLst>
        <p:guide orient="horz" pos="57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37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0B507C45-D934-488F-B459-77AFC56074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988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4B123CC-00E8-44CF-B17B-D6CB3FE414C6}" type="slidenum">
              <a:rPr lang="en-US" altLang="en-US" sz="1200">
                <a:latin typeface="Arial" charset="0"/>
              </a:rPr>
              <a:pPr eaLnBrk="1" hangingPunct="1"/>
              <a:t>30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481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7CDC6C0B-916A-48BB-ADA1-F0D288ACA6EE}" type="slidenum">
              <a:rPr lang="en-US" altLang="en-US" sz="1200">
                <a:latin typeface="Arial" charset="0"/>
              </a:rPr>
              <a:pPr eaLnBrk="1" hangingPunct="1"/>
              <a:t>31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6F9A0-AEEE-4AD2-8CFF-78774782DA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94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F7561-A0CB-4F57-9217-47036340E1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103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4DCAA-F6F9-4FA0-95C6-B83342B859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938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34FE33-17C1-40A7-B9AA-5CB9DCBF2B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252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ABB8D-B6B4-402B-9225-2D710747E9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160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A1F8D7-FB44-4CB5-8D51-A3A590989F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630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DC5B30-72AD-49ED-8B70-EDDA01E0F8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127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6E0EBC-3E72-4C72-A9BF-78B159CBC1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07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40C22-69AD-4C3E-AFDE-2B4406770B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870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CB437-933F-491F-BAC1-CC439884B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10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8889D-E17C-4F44-88BE-34B913F3A2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66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CB55BB2F-DB07-441D-A4F4-CBB6F85572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31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>
            <a:off x="73025" y="6556375"/>
            <a:ext cx="27463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  <p:grpSp>
        <p:nvGrpSpPr>
          <p:cNvPr id="1034" name="Group 15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6" name="Picture 8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57" cy="5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7" name="Picture 17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28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5" name="Text Box 11"/>
          <p:cNvSpPr txBox="1">
            <a:spLocks noChangeArrowheads="1"/>
          </p:cNvSpPr>
          <p:nvPr userDrawn="1"/>
        </p:nvSpPr>
        <p:spPr bwMode="auto">
          <a:xfrm>
            <a:off x="1066800" y="98425"/>
            <a:ext cx="807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Bisectors in Triangles</a:t>
            </a: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30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3513"/>
            <a:ext cx="7772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Bisectors in Triangles</a:t>
            </a:r>
            <a:endParaRPr lang="en-US" altLang="en-US"/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Geometry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28194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1: Using Properties of Perpendicular Bisectors</a:t>
            </a:r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304800" y="3124200"/>
            <a:ext cx="5791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/>
              <a:t>G</a:t>
            </a:r>
            <a:r>
              <a:rPr lang="en-US" altLang="en-US"/>
              <a:t> is the circumcenter of ∆</a:t>
            </a:r>
            <a:r>
              <a:rPr lang="en-US" altLang="en-US" i="1"/>
              <a:t>ABC</a:t>
            </a:r>
            <a:r>
              <a:rPr lang="en-US" altLang="en-US"/>
              <a:t>. By the Circumcenter Theorem, </a:t>
            </a:r>
            <a:r>
              <a:rPr lang="en-US" altLang="en-US" i="1"/>
              <a:t>G</a:t>
            </a:r>
            <a:r>
              <a:rPr lang="en-US" altLang="en-US"/>
              <a:t> is equidistant from the vertices of        </a:t>
            </a:r>
          </a:p>
          <a:p>
            <a:pPr eaLnBrk="1" hangingPunct="1"/>
            <a:r>
              <a:rPr lang="en-US" altLang="en-US"/>
              <a:t>∆</a:t>
            </a:r>
            <a:r>
              <a:rPr lang="en-US" altLang="en-US" i="1"/>
              <a:t>ABC</a:t>
            </a:r>
            <a:r>
              <a:rPr lang="en-US" altLang="en-US"/>
              <a:t>.</a:t>
            </a:r>
          </a:p>
        </p:txBody>
      </p:sp>
      <p:grpSp>
        <p:nvGrpSpPr>
          <p:cNvPr id="11268" name="Group 26"/>
          <p:cNvGrpSpPr>
            <a:grpSpLocks/>
          </p:cNvGrpSpPr>
          <p:nvPr/>
        </p:nvGrpSpPr>
        <p:grpSpPr bwMode="auto">
          <a:xfrm>
            <a:off x="381000" y="1905000"/>
            <a:ext cx="5791200" cy="1187450"/>
            <a:chOff x="240" y="1200"/>
            <a:chExt cx="3648" cy="748"/>
          </a:xfrm>
        </p:grpSpPr>
        <p:sp>
          <p:nvSpPr>
            <p:cNvPr id="11274" name="Rectangle 8"/>
            <p:cNvSpPr>
              <a:spLocks noChangeArrowheads="1"/>
            </p:cNvSpPr>
            <p:nvPr/>
          </p:nvSpPr>
          <p:spPr bwMode="auto">
            <a:xfrm>
              <a:off x="240" y="1200"/>
              <a:ext cx="3648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b="1" i="1"/>
                <a:t>DG</a:t>
              </a:r>
              <a:r>
                <a:rPr lang="en-US" altLang="en-US" b="1"/>
                <a:t>, </a:t>
              </a:r>
              <a:r>
                <a:rPr lang="en-US" altLang="en-US" b="1" i="1"/>
                <a:t>EG</a:t>
              </a:r>
              <a:r>
                <a:rPr lang="en-US" altLang="en-US" b="1"/>
                <a:t>, and </a:t>
              </a:r>
              <a:r>
                <a:rPr lang="en-US" altLang="en-US" b="1" i="1"/>
                <a:t>FG</a:t>
              </a:r>
              <a:r>
                <a:rPr lang="en-US" altLang="en-US" b="1"/>
                <a:t> are the perpendicular bisectors of </a:t>
              </a:r>
              <a:r>
                <a:rPr lang="el-GR" altLang="en-US" b="1"/>
                <a:t>∆</a:t>
              </a:r>
              <a:r>
                <a:rPr lang="en-US" altLang="en-US" b="1" i="1"/>
                <a:t>ABC</a:t>
              </a:r>
              <a:r>
                <a:rPr lang="en-US" altLang="en-US" b="1"/>
                <a:t>. Find </a:t>
              </a:r>
              <a:r>
                <a:rPr lang="en-US" altLang="en-US" b="1" i="1"/>
                <a:t>GC</a:t>
              </a:r>
              <a:r>
                <a:rPr lang="en-US" altLang="en-US" b="1"/>
                <a:t>.</a:t>
              </a:r>
            </a:p>
          </p:txBody>
        </p:sp>
        <p:sp>
          <p:nvSpPr>
            <p:cNvPr id="11275" name="Line 23"/>
            <p:cNvSpPr>
              <a:spLocks noChangeShapeType="1"/>
            </p:cNvSpPr>
            <p:nvPr/>
          </p:nvSpPr>
          <p:spPr bwMode="auto">
            <a:xfrm>
              <a:off x="281" y="1248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Line 24"/>
            <p:cNvSpPr>
              <a:spLocks noChangeShapeType="1"/>
            </p:cNvSpPr>
            <p:nvPr/>
          </p:nvSpPr>
          <p:spPr bwMode="auto">
            <a:xfrm>
              <a:off x="747" y="1248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7" name="Line 25"/>
            <p:cNvSpPr>
              <a:spLocks noChangeShapeType="1"/>
            </p:cNvSpPr>
            <p:nvPr/>
          </p:nvSpPr>
          <p:spPr bwMode="auto">
            <a:xfrm>
              <a:off x="1611" y="1248"/>
              <a:ext cx="33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867" name="Text Box 27"/>
          <p:cNvSpPr txBox="1">
            <a:spLocks noChangeArrowheads="1"/>
          </p:cNvSpPr>
          <p:nvPr/>
        </p:nvSpPr>
        <p:spPr bwMode="auto">
          <a:xfrm>
            <a:off x="838200" y="47244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GC</a:t>
            </a:r>
            <a:r>
              <a:rPr lang="en-US" altLang="en-US"/>
              <a:t> = </a:t>
            </a:r>
            <a:r>
              <a:rPr lang="en-US" altLang="en-US" i="1"/>
              <a:t>CB</a:t>
            </a:r>
          </a:p>
        </p:txBody>
      </p:sp>
      <p:sp>
        <p:nvSpPr>
          <p:cNvPr id="35868" name="Text Box 28"/>
          <p:cNvSpPr txBox="1">
            <a:spLocks noChangeArrowheads="1"/>
          </p:cNvSpPr>
          <p:nvPr/>
        </p:nvSpPr>
        <p:spPr bwMode="auto">
          <a:xfrm>
            <a:off x="838200" y="51816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GC</a:t>
            </a:r>
            <a:r>
              <a:rPr lang="en-US" altLang="en-US"/>
              <a:t> = </a:t>
            </a:r>
            <a:r>
              <a:rPr lang="en-US" altLang="en-US">
                <a:solidFill>
                  <a:srgbClr val="FF0000"/>
                </a:solidFill>
              </a:rPr>
              <a:t>13.4</a:t>
            </a:r>
          </a:p>
        </p:txBody>
      </p:sp>
      <p:sp>
        <p:nvSpPr>
          <p:cNvPr id="35869" name="Text Box 29"/>
          <p:cNvSpPr txBox="1">
            <a:spLocks noChangeArrowheads="1"/>
          </p:cNvSpPr>
          <p:nvPr/>
        </p:nvSpPr>
        <p:spPr bwMode="auto">
          <a:xfrm>
            <a:off x="2895600" y="4724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</a:rPr>
              <a:t>Circumcenter Thm.</a:t>
            </a:r>
          </a:p>
        </p:txBody>
      </p:sp>
      <p:sp>
        <p:nvSpPr>
          <p:cNvPr id="35870" name="Text Box 30"/>
          <p:cNvSpPr txBox="1">
            <a:spLocks noChangeArrowheads="1"/>
          </p:cNvSpPr>
          <p:nvPr/>
        </p:nvSpPr>
        <p:spPr bwMode="auto">
          <a:xfrm>
            <a:off x="2895600" y="5170488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</a:rPr>
              <a:t>Substitute 13.4 for GB.</a:t>
            </a:r>
          </a:p>
        </p:txBody>
      </p:sp>
      <p:pic>
        <p:nvPicPr>
          <p:cNvPr id="11273" name="Picture 3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752600"/>
            <a:ext cx="3038475" cy="267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5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5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5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5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8" grpId="0"/>
      <p:bldP spid="35867" grpId="0"/>
      <p:bldP spid="35868" grpId="0"/>
      <p:bldP spid="35869" grpId="0"/>
      <p:bldP spid="358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1a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2291" name="Rectangle 21"/>
          <p:cNvSpPr>
            <a:spLocks noChangeArrowheads="1"/>
          </p:cNvSpPr>
          <p:nvPr/>
        </p:nvSpPr>
        <p:spPr bwMode="auto">
          <a:xfrm>
            <a:off x="457200" y="1600200"/>
            <a:ext cx="4692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Use the diagram. Find </a:t>
            </a:r>
            <a:r>
              <a:rPr lang="en-US" altLang="en-US" b="1" i="1"/>
              <a:t>GM</a:t>
            </a:r>
            <a:r>
              <a:rPr lang="en-US" altLang="en-US" b="1"/>
              <a:t>.</a:t>
            </a: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609600" y="2601913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GM</a:t>
            </a:r>
            <a:r>
              <a:rPr lang="en-US" altLang="en-US"/>
              <a:t> = </a:t>
            </a:r>
            <a:r>
              <a:rPr lang="en-US" altLang="en-US" i="1"/>
              <a:t>MJ</a:t>
            </a: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609600" y="3059113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GM</a:t>
            </a:r>
            <a:r>
              <a:rPr lang="en-US" altLang="en-US"/>
              <a:t> = </a:t>
            </a:r>
            <a:r>
              <a:rPr lang="en-US" altLang="en-US">
                <a:solidFill>
                  <a:srgbClr val="FF0000"/>
                </a:solidFill>
              </a:rPr>
              <a:t>14.5</a:t>
            </a:r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2667000" y="2601913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</a:rPr>
              <a:t>Circumcenter Thm.</a:t>
            </a:r>
          </a:p>
        </p:txBody>
      </p: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2667000" y="30480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</a:rPr>
              <a:t>Substitute 14.5 for MJ.</a:t>
            </a:r>
          </a:p>
        </p:txBody>
      </p:sp>
      <p:pic>
        <p:nvPicPr>
          <p:cNvPr id="12296" name="Picture 3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1600200"/>
            <a:ext cx="1933575" cy="2305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2297" name="Group 35"/>
          <p:cNvGrpSpPr>
            <a:grpSpLocks/>
          </p:cNvGrpSpPr>
          <p:nvPr/>
        </p:nvGrpSpPr>
        <p:grpSpPr bwMode="auto">
          <a:xfrm>
            <a:off x="457200" y="2057400"/>
            <a:ext cx="6254750" cy="457200"/>
            <a:chOff x="288" y="1296"/>
            <a:chExt cx="3940" cy="288"/>
          </a:xfrm>
        </p:grpSpPr>
        <p:sp>
          <p:nvSpPr>
            <p:cNvPr id="12298" name="Rectangle 33"/>
            <p:cNvSpPr>
              <a:spLocks noChangeArrowheads="1"/>
            </p:cNvSpPr>
            <p:nvPr/>
          </p:nvSpPr>
          <p:spPr bwMode="auto">
            <a:xfrm>
              <a:off x="288" y="1296"/>
              <a:ext cx="39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i="1"/>
                <a:t>MZ</a:t>
              </a:r>
              <a:r>
                <a:rPr lang="en-US" altLang="en-US"/>
                <a:t> is a perpendicular bisector of ∆</a:t>
              </a:r>
              <a:r>
                <a:rPr lang="en-US" altLang="en-US" i="1"/>
                <a:t>GHJ</a:t>
              </a:r>
              <a:r>
                <a:rPr lang="en-US" altLang="en-US"/>
                <a:t>.</a:t>
              </a:r>
            </a:p>
          </p:txBody>
        </p:sp>
        <p:sp>
          <p:nvSpPr>
            <p:cNvPr id="12299" name="Line 34"/>
            <p:cNvSpPr>
              <a:spLocks noChangeShapeType="1"/>
            </p:cNvSpPr>
            <p:nvPr/>
          </p:nvSpPr>
          <p:spPr bwMode="auto">
            <a:xfrm>
              <a:off x="370" y="1344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2" grpId="0"/>
      <p:bldP spid="16413" grpId="0"/>
      <p:bldP spid="16414" grpId="0"/>
      <p:bldP spid="164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600200"/>
            <a:ext cx="2254250" cy="252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304800" y="1600200"/>
            <a:ext cx="4638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Use the diagram. Find </a:t>
            </a:r>
            <a:r>
              <a:rPr lang="pl-PL" altLang="en-US" b="1" i="1"/>
              <a:t>GK</a:t>
            </a:r>
            <a:r>
              <a:rPr lang="en-US" altLang="en-US" b="1"/>
              <a:t>.</a:t>
            </a: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457200" y="2754313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GK</a:t>
            </a:r>
            <a:r>
              <a:rPr lang="en-US" altLang="en-US"/>
              <a:t> = </a:t>
            </a:r>
            <a:r>
              <a:rPr lang="en-US" altLang="en-US" i="1"/>
              <a:t>KH</a:t>
            </a:r>
          </a:p>
        </p:txBody>
      </p:sp>
      <p:sp>
        <p:nvSpPr>
          <p:cNvPr id="45068" name="Text Box 12"/>
          <p:cNvSpPr txBox="1">
            <a:spLocks noChangeArrowheads="1"/>
          </p:cNvSpPr>
          <p:nvPr/>
        </p:nvSpPr>
        <p:spPr bwMode="auto">
          <a:xfrm>
            <a:off x="457200" y="3211513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GK</a:t>
            </a:r>
            <a:r>
              <a:rPr lang="en-US" altLang="en-US"/>
              <a:t> = </a:t>
            </a:r>
            <a:r>
              <a:rPr lang="en-US" altLang="en-US">
                <a:solidFill>
                  <a:srgbClr val="FF0000"/>
                </a:solidFill>
              </a:rPr>
              <a:t>18.6</a:t>
            </a:r>
          </a:p>
        </p:txBody>
      </p:sp>
      <p:sp>
        <p:nvSpPr>
          <p:cNvPr id="45069" name="Text Box 13"/>
          <p:cNvSpPr txBox="1">
            <a:spLocks noChangeArrowheads="1"/>
          </p:cNvSpPr>
          <p:nvPr/>
        </p:nvSpPr>
        <p:spPr bwMode="auto">
          <a:xfrm>
            <a:off x="2514600" y="2754313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</a:rPr>
              <a:t>Circumcenter Thm.</a:t>
            </a:r>
          </a:p>
        </p:txBody>
      </p:sp>
      <p:sp>
        <p:nvSpPr>
          <p:cNvPr id="45070" name="Text Box 14"/>
          <p:cNvSpPr txBox="1">
            <a:spLocks noChangeArrowheads="1"/>
          </p:cNvSpPr>
          <p:nvPr/>
        </p:nvSpPr>
        <p:spPr bwMode="auto">
          <a:xfrm>
            <a:off x="2514600" y="3200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</a:rPr>
              <a:t>Substitute 18.6 for KH.</a:t>
            </a:r>
          </a:p>
        </p:txBody>
      </p:sp>
      <p:grpSp>
        <p:nvGrpSpPr>
          <p:cNvPr id="13321" name="Group 15"/>
          <p:cNvGrpSpPr>
            <a:grpSpLocks/>
          </p:cNvGrpSpPr>
          <p:nvPr/>
        </p:nvGrpSpPr>
        <p:grpSpPr bwMode="auto">
          <a:xfrm>
            <a:off x="304800" y="2209800"/>
            <a:ext cx="6208713" cy="457200"/>
            <a:chOff x="288" y="1296"/>
            <a:chExt cx="3911" cy="288"/>
          </a:xfrm>
        </p:grpSpPr>
        <p:sp>
          <p:nvSpPr>
            <p:cNvPr id="13322" name="Rectangle 16"/>
            <p:cNvSpPr>
              <a:spLocks noChangeArrowheads="1"/>
            </p:cNvSpPr>
            <p:nvPr/>
          </p:nvSpPr>
          <p:spPr bwMode="auto">
            <a:xfrm>
              <a:off x="288" y="1296"/>
              <a:ext cx="391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i="1"/>
                <a:t>KZ</a:t>
              </a:r>
              <a:r>
                <a:rPr lang="en-US" altLang="en-US"/>
                <a:t> is a perpendicular bisector of ∆</a:t>
              </a:r>
              <a:r>
                <a:rPr lang="en-US" altLang="en-US" i="1"/>
                <a:t>GHJ</a:t>
              </a:r>
              <a:r>
                <a:rPr lang="en-US" altLang="en-US"/>
                <a:t>.</a:t>
              </a:r>
            </a:p>
          </p:txBody>
        </p:sp>
        <p:sp>
          <p:nvSpPr>
            <p:cNvPr id="13323" name="Line 17"/>
            <p:cNvSpPr>
              <a:spLocks noChangeShapeType="1"/>
            </p:cNvSpPr>
            <p:nvPr/>
          </p:nvSpPr>
          <p:spPr bwMode="auto">
            <a:xfrm>
              <a:off x="370" y="1344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5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5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5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7" grpId="0"/>
      <p:bldP spid="45068" grpId="0"/>
      <p:bldP spid="45069" grpId="0"/>
      <p:bldP spid="4507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1c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600200"/>
            <a:ext cx="2254250" cy="252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04800" y="1600200"/>
            <a:ext cx="4537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Use the diagram. Find </a:t>
            </a:r>
            <a:r>
              <a:rPr lang="pl-PL" altLang="en-US" b="1" i="1"/>
              <a:t>JZ</a:t>
            </a:r>
            <a:r>
              <a:rPr lang="en-US" altLang="en-US" b="1"/>
              <a:t>.</a:t>
            </a:r>
          </a:p>
        </p:txBody>
      </p:sp>
      <p:sp>
        <p:nvSpPr>
          <p:cNvPr id="44042" name="Text Box 10"/>
          <p:cNvSpPr txBox="1">
            <a:spLocks noChangeArrowheads="1"/>
          </p:cNvSpPr>
          <p:nvPr/>
        </p:nvSpPr>
        <p:spPr bwMode="auto">
          <a:xfrm>
            <a:off x="457200" y="3897313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JZ</a:t>
            </a:r>
            <a:r>
              <a:rPr lang="en-US" altLang="en-US"/>
              <a:t> = </a:t>
            </a:r>
            <a:r>
              <a:rPr lang="en-US" altLang="en-US" i="1"/>
              <a:t>GZ</a:t>
            </a:r>
          </a:p>
        </p:txBody>
      </p: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457200" y="4354513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JZ</a:t>
            </a:r>
            <a:r>
              <a:rPr lang="en-US" altLang="en-US"/>
              <a:t> = </a:t>
            </a:r>
            <a:r>
              <a:rPr lang="en-US" altLang="en-US">
                <a:solidFill>
                  <a:srgbClr val="FF0000"/>
                </a:solidFill>
              </a:rPr>
              <a:t>19.9</a:t>
            </a:r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2514600" y="3897313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</a:rPr>
              <a:t>Circumcenter Thm.</a:t>
            </a:r>
          </a:p>
        </p:txBody>
      </p:sp>
      <p:sp>
        <p:nvSpPr>
          <p:cNvPr id="44045" name="Text Box 13"/>
          <p:cNvSpPr txBox="1">
            <a:spLocks noChangeArrowheads="1"/>
          </p:cNvSpPr>
          <p:nvPr/>
        </p:nvSpPr>
        <p:spPr bwMode="auto">
          <a:xfrm>
            <a:off x="2514600" y="4343400"/>
            <a:ext cx="3962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>
                <a:solidFill>
                  <a:srgbClr val="3333FF"/>
                </a:solidFill>
              </a:rPr>
              <a:t>Substitute 19.9 for GZ.</a:t>
            </a:r>
          </a:p>
        </p:txBody>
      </p:sp>
      <p:sp>
        <p:nvSpPr>
          <p:cNvPr id="44049" name="Rectangle 17"/>
          <p:cNvSpPr>
            <a:spLocks noChangeArrowheads="1"/>
          </p:cNvSpPr>
          <p:nvPr/>
        </p:nvSpPr>
        <p:spPr bwMode="auto">
          <a:xfrm>
            <a:off x="304800" y="2133600"/>
            <a:ext cx="5791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/>
              <a:t>Z</a:t>
            </a:r>
            <a:r>
              <a:rPr lang="en-US" altLang="en-US"/>
              <a:t> is the circumcenter of </a:t>
            </a:r>
            <a:r>
              <a:rPr lang="el-GR" altLang="en-US"/>
              <a:t>∆</a:t>
            </a:r>
            <a:r>
              <a:rPr lang="en-US" altLang="en-US" i="1"/>
              <a:t>GHJ</a:t>
            </a:r>
            <a:r>
              <a:rPr lang="en-US" altLang="en-US"/>
              <a:t>. By the Circumcenter Theorem, </a:t>
            </a:r>
            <a:r>
              <a:rPr lang="en-US" altLang="en-US" i="1"/>
              <a:t>Z</a:t>
            </a:r>
            <a:r>
              <a:rPr lang="en-US" altLang="en-US"/>
              <a:t> is equidistant from the vertices of        </a:t>
            </a:r>
          </a:p>
          <a:p>
            <a:pPr eaLnBrk="1" hangingPunct="1"/>
            <a:r>
              <a:rPr lang="el-GR" altLang="en-US"/>
              <a:t>∆</a:t>
            </a:r>
            <a:r>
              <a:rPr lang="en-US" altLang="en-US" i="1"/>
              <a:t>GHJ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4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4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2" grpId="0"/>
      <p:bldP spid="44043" grpId="0"/>
      <p:bldP spid="44044" grpId="0"/>
      <p:bldP spid="44045" grpId="0"/>
      <p:bldP spid="4404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2: Finding the Circumcenter of a Triangle</a:t>
            </a:r>
          </a:p>
        </p:txBody>
      </p:sp>
      <p:sp>
        <p:nvSpPr>
          <p:cNvPr id="15363" name="Rectangle 10"/>
          <p:cNvSpPr>
            <a:spLocks noChangeArrowheads="1"/>
          </p:cNvSpPr>
          <p:nvPr/>
        </p:nvSpPr>
        <p:spPr bwMode="auto">
          <a:xfrm>
            <a:off x="304800" y="1752600"/>
            <a:ext cx="845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/>
              <a:t>Find the circumcenter of </a:t>
            </a:r>
            <a:r>
              <a:rPr lang="el-GR" altLang="en-US"/>
              <a:t>∆</a:t>
            </a:r>
            <a:r>
              <a:rPr lang="en-US" altLang="en-US" b="1" i="1"/>
              <a:t>HJK</a:t>
            </a:r>
            <a:r>
              <a:rPr lang="en-US" altLang="en-US" b="1"/>
              <a:t> with vertices </a:t>
            </a:r>
            <a:r>
              <a:rPr lang="en-US" altLang="en-US" b="1" i="1"/>
              <a:t>H</a:t>
            </a:r>
            <a:r>
              <a:rPr lang="en-US" altLang="en-US" b="1"/>
              <a:t>(0, 0), </a:t>
            </a:r>
            <a:r>
              <a:rPr lang="en-US" altLang="en-US" b="1" i="1"/>
              <a:t>J</a:t>
            </a:r>
            <a:r>
              <a:rPr lang="en-US" altLang="en-US" b="1"/>
              <a:t>(10, 0), and </a:t>
            </a:r>
            <a:r>
              <a:rPr lang="en-US" altLang="en-US" b="1" i="1"/>
              <a:t>K</a:t>
            </a:r>
            <a:r>
              <a:rPr lang="en-US" altLang="en-US" b="1"/>
              <a:t>(0, 6).</a:t>
            </a: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304800" y="2667000"/>
            <a:ext cx="4303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Graph the triangle.</a:t>
            </a:r>
          </a:p>
        </p:txBody>
      </p:sp>
      <p:pic>
        <p:nvPicPr>
          <p:cNvPr id="36878" name="Picture 14" descr="ae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3528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 Continued</a:t>
            </a:r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279400" y="1676400"/>
            <a:ext cx="871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Find equations for two perpendicular bisectors. </a:t>
            </a:r>
          </a:p>
        </p:txBody>
      </p:sp>
      <p:grpSp>
        <p:nvGrpSpPr>
          <p:cNvPr id="49182" name="Group 30"/>
          <p:cNvGrpSpPr>
            <a:grpSpLocks/>
          </p:cNvGrpSpPr>
          <p:nvPr/>
        </p:nvGrpSpPr>
        <p:grpSpPr bwMode="auto">
          <a:xfrm>
            <a:off x="304800" y="2286000"/>
            <a:ext cx="8382000" cy="1552575"/>
            <a:chOff x="192" y="1440"/>
            <a:chExt cx="5280" cy="978"/>
          </a:xfrm>
        </p:grpSpPr>
        <p:sp>
          <p:nvSpPr>
            <p:cNvPr id="16389" name="Rectangle 16"/>
            <p:cNvSpPr>
              <a:spLocks noChangeArrowheads="1"/>
            </p:cNvSpPr>
            <p:nvPr/>
          </p:nvSpPr>
          <p:spPr bwMode="auto">
            <a:xfrm>
              <a:off x="192" y="1440"/>
              <a:ext cx="5280" cy="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Since two sides of the triangle lie along the axes, use the graph to find the perpendicular bisectors of these two sides. The perpendicular bisector of </a:t>
              </a:r>
              <a:r>
                <a:rPr lang="en-US" altLang="en-US" i="1"/>
                <a:t>HJ</a:t>
              </a:r>
              <a:r>
                <a:rPr lang="en-US" altLang="en-US"/>
                <a:t> is  </a:t>
              </a:r>
              <a:r>
                <a:rPr lang="en-US" altLang="en-US" i="1">
                  <a:solidFill>
                    <a:srgbClr val="FF0066"/>
                  </a:solidFill>
                </a:rPr>
                <a:t>x</a:t>
              </a:r>
              <a:r>
                <a:rPr lang="en-US" altLang="en-US">
                  <a:solidFill>
                    <a:srgbClr val="FF0066"/>
                  </a:solidFill>
                </a:rPr>
                <a:t> = 5</a:t>
              </a:r>
              <a:r>
                <a:rPr lang="en-US" altLang="en-US"/>
                <a:t>, and the perpendicular bisector of </a:t>
              </a:r>
              <a:r>
                <a:rPr lang="en-US" altLang="en-US" i="1"/>
                <a:t>HK</a:t>
              </a:r>
              <a:r>
                <a:rPr lang="en-US" altLang="en-US"/>
                <a:t> is </a:t>
              </a:r>
              <a:r>
                <a:rPr lang="en-US" altLang="en-US" i="1">
                  <a:solidFill>
                    <a:srgbClr val="FF0000"/>
                  </a:solidFill>
                </a:rPr>
                <a:t>y </a:t>
              </a:r>
              <a:r>
                <a:rPr lang="en-US" altLang="en-US">
                  <a:solidFill>
                    <a:srgbClr val="FF0000"/>
                  </a:solidFill>
                </a:rPr>
                <a:t>= 3</a:t>
              </a:r>
              <a:r>
                <a:rPr lang="en-US" altLang="en-US"/>
                <a:t>.</a:t>
              </a:r>
            </a:p>
          </p:txBody>
        </p:sp>
        <p:sp>
          <p:nvSpPr>
            <p:cNvPr id="16390" name="Line 17"/>
            <p:cNvSpPr>
              <a:spLocks noChangeShapeType="1"/>
            </p:cNvSpPr>
            <p:nvPr/>
          </p:nvSpPr>
          <p:spPr bwMode="auto">
            <a:xfrm>
              <a:off x="4794" y="1954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1" name="Line 18"/>
            <p:cNvSpPr>
              <a:spLocks noChangeShapeType="1"/>
            </p:cNvSpPr>
            <p:nvPr/>
          </p:nvSpPr>
          <p:spPr bwMode="auto">
            <a:xfrm>
              <a:off x="4203" y="2181"/>
              <a:ext cx="29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9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 Continued</a:t>
            </a:r>
          </a:p>
        </p:txBody>
      </p:sp>
      <p:sp>
        <p:nvSpPr>
          <p:cNvPr id="77831" name="Rectangle 7"/>
          <p:cNvSpPr>
            <a:spLocks noChangeArrowheads="1"/>
          </p:cNvSpPr>
          <p:nvPr/>
        </p:nvSpPr>
        <p:spPr bwMode="auto">
          <a:xfrm>
            <a:off x="457200" y="1584325"/>
            <a:ext cx="801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3 </a:t>
            </a:r>
            <a:r>
              <a:rPr lang="en-US" altLang="en-US"/>
              <a:t>Find the intersection of the two equations. </a:t>
            </a:r>
          </a:p>
        </p:txBody>
      </p:sp>
      <p:sp>
        <p:nvSpPr>
          <p:cNvPr id="77832" name="Rectangle 8"/>
          <p:cNvSpPr>
            <a:spLocks noChangeArrowheads="1"/>
          </p:cNvSpPr>
          <p:nvPr/>
        </p:nvSpPr>
        <p:spPr bwMode="auto">
          <a:xfrm>
            <a:off x="457200" y="2286000"/>
            <a:ext cx="8382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lines </a:t>
            </a:r>
            <a:r>
              <a:rPr lang="en-US" altLang="en-US" i="1">
                <a:solidFill>
                  <a:srgbClr val="FF0066"/>
                </a:solidFill>
              </a:rPr>
              <a:t>x</a:t>
            </a:r>
            <a:r>
              <a:rPr lang="en-US" altLang="en-US">
                <a:solidFill>
                  <a:srgbClr val="FF0066"/>
                </a:solidFill>
              </a:rPr>
              <a:t> = 5</a:t>
            </a:r>
            <a:r>
              <a:rPr lang="en-US" altLang="en-US"/>
              <a:t> and </a:t>
            </a:r>
            <a:r>
              <a:rPr lang="en-US" altLang="en-US" i="1">
                <a:solidFill>
                  <a:srgbClr val="FF0000"/>
                </a:solidFill>
              </a:rPr>
              <a:t>y</a:t>
            </a:r>
            <a:r>
              <a:rPr lang="en-US" altLang="en-US">
                <a:solidFill>
                  <a:srgbClr val="FF0000"/>
                </a:solidFill>
              </a:rPr>
              <a:t> = 3</a:t>
            </a:r>
            <a:r>
              <a:rPr lang="en-US" altLang="en-US"/>
              <a:t> intersect at (</a:t>
            </a:r>
            <a:r>
              <a:rPr lang="en-US" altLang="en-US">
                <a:solidFill>
                  <a:srgbClr val="FF0066"/>
                </a:solidFill>
              </a:rPr>
              <a:t>5</a:t>
            </a:r>
            <a:r>
              <a:rPr lang="en-US" altLang="en-US"/>
              <a:t>, </a:t>
            </a:r>
            <a:r>
              <a:rPr lang="en-US" altLang="en-US">
                <a:solidFill>
                  <a:srgbClr val="FF0000"/>
                </a:solidFill>
              </a:rPr>
              <a:t>3</a:t>
            </a:r>
            <a:r>
              <a:rPr lang="en-US" altLang="en-US"/>
              <a:t>), the circumcenter of </a:t>
            </a:r>
            <a:r>
              <a:rPr lang="el-GR" altLang="en-US"/>
              <a:t>∆</a:t>
            </a:r>
            <a:r>
              <a:rPr lang="en-US" altLang="en-US" i="1"/>
              <a:t>HJK</a:t>
            </a:r>
            <a:r>
              <a:rPr lang="en-US" altLang="en-US"/>
              <a:t>.</a:t>
            </a:r>
          </a:p>
        </p:txBody>
      </p:sp>
      <p:grpSp>
        <p:nvGrpSpPr>
          <p:cNvPr id="77836" name="Group 12"/>
          <p:cNvGrpSpPr>
            <a:grpSpLocks/>
          </p:cNvGrpSpPr>
          <p:nvPr/>
        </p:nvGrpSpPr>
        <p:grpSpPr bwMode="auto">
          <a:xfrm>
            <a:off x="2895600" y="3276600"/>
            <a:ext cx="2857500" cy="2857500"/>
            <a:chOff x="1824" y="2064"/>
            <a:chExt cx="1800" cy="1800"/>
          </a:xfrm>
        </p:grpSpPr>
        <p:pic>
          <p:nvPicPr>
            <p:cNvPr id="17414" name="Picture 10" descr="ae5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2064"/>
              <a:ext cx="1800" cy="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415" name="Oval 11"/>
            <p:cNvSpPr>
              <a:spLocks noChangeArrowheads="1"/>
            </p:cNvSpPr>
            <p:nvPr/>
          </p:nvSpPr>
          <p:spPr bwMode="auto">
            <a:xfrm>
              <a:off x="2702" y="2935"/>
              <a:ext cx="58" cy="58"/>
            </a:xfrm>
            <a:prstGeom prst="ellipse">
              <a:avLst/>
            </a:prstGeom>
            <a:solidFill>
              <a:srgbClr val="00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7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1" grpId="0"/>
      <p:bldP spid="7783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304800" y="1616075"/>
            <a:ext cx="82375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Find the circumcenter of </a:t>
            </a:r>
            <a:r>
              <a:rPr lang="el-GR" altLang="en-US" b="1"/>
              <a:t>∆</a:t>
            </a:r>
            <a:r>
              <a:rPr lang="en-US" altLang="en-US" b="1" i="1"/>
              <a:t>GOH</a:t>
            </a:r>
            <a:r>
              <a:rPr lang="en-US" altLang="en-US" b="1"/>
              <a:t> with vertices </a:t>
            </a:r>
            <a:r>
              <a:rPr lang="en-US" altLang="en-US" b="1" i="1"/>
              <a:t>G</a:t>
            </a:r>
            <a:r>
              <a:rPr lang="en-US" altLang="en-US" b="1"/>
              <a:t>(0, –9), </a:t>
            </a:r>
            <a:r>
              <a:rPr lang="en-US" altLang="en-US" b="1" i="1"/>
              <a:t>O</a:t>
            </a:r>
            <a:r>
              <a:rPr lang="en-US" altLang="en-US" b="1"/>
              <a:t>(0, 0), and </a:t>
            </a:r>
            <a:r>
              <a:rPr lang="en-US" altLang="en-US" b="1" i="1"/>
              <a:t>H</a:t>
            </a:r>
            <a:r>
              <a:rPr lang="en-US" altLang="en-US" b="1"/>
              <a:t>(8, 0) .</a:t>
            </a:r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279400" y="2590800"/>
            <a:ext cx="43037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1 </a:t>
            </a:r>
            <a:r>
              <a:rPr lang="en-US" altLang="en-US"/>
              <a:t>Graph the triangle.</a:t>
            </a:r>
          </a:p>
        </p:txBody>
      </p:sp>
      <p:pic>
        <p:nvPicPr>
          <p:cNvPr id="37900" name="Picture 12" descr="ae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2766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78852" name="Rectangle 4"/>
          <p:cNvSpPr>
            <a:spLocks noChangeArrowheads="1"/>
          </p:cNvSpPr>
          <p:nvPr/>
        </p:nvSpPr>
        <p:spPr bwMode="auto">
          <a:xfrm>
            <a:off x="431800" y="1524000"/>
            <a:ext cx="871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2 </a:t>
            </a:r>
            <a:r>
              <a:rPr lang="en-US" altLang="en-US"/>
              <a:t>Find equations for two perpendicular bisectors. </a:t>
            </a:r>
          </a:p>
        </p:txBody>
      </p:sp>
      <p:grpSp>
        <p:nvGrpSpPr>
          <p:cNvPr id="19460" name="Group 9"/>
          <p:cNvGrpSpPr>
            <a:grpSpLocks/>
          </p:cNvGrpSpPr>
          <p:nvPr/>
        </p:nvGrpSpPr>
        <p:grpSpPr bwMode="auto">
          <a:xfrm>
            <a:off x="457200" y="1981200"/>
            <a:ext cx="8382000" cy="1917700"/>
            <a:chOff x="288" y="1248"/>
            <a:chExt cx="5280" cy="1208"/>
          </a:xfrm>
        </p:grpSpPr>
        <p:sp>
          <p:nvSpPr>
            <p:cNvPr id="19461" name="Rectangle 5"/>
            <p:cNvSpPr>
              <a:spLocks noChangeArrowheads="1"/>
            </p:cNvSpPr>
            <p:nvPr/>
          </p:nvSpPr>
          <p:spPr bwMode="auto">
            <a:xfrm>
              <a:off x="288" y="1248"/>
              <a:ext cx="5280" cy="1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Since two sides of the triangle lie along the axes, use the graph to find the perpendicular bisectors of these two sides. The perpendicular bisector of </a:t>
              </a:r>
              <a:r>
                <a:rPr lang="en-US" altLang="en-US" i="1"/>
                <a:t>GO</a:t>
              </a:r>
              <a:r>
                <a:rPr lang="en-US" altLang="en-US"/>
                <a:t> is  </a:t>
              </a:r>
              <a:r>
                <a:rPr lang="en-US" altLang="en-US" i="1">
                  <a:solidFill>
                    <a:srgbClr val="FF0000"/>
                  </a:solidFill>
                </a:rPr>
                <a:t>y</a:t>
              </a:r>
              <a:r>
                <a:rPr lang="en-US" altLang="en-US">
                  <a:solidFill>
                    <a:srgbClr val="FF0000"/>
                  </a:solidFill>
                </a:rPr>
                <a:t> = –4.5</a:t>
              </a:r>
              <a:r>
                <a:rPr lang="en-US" altLang="en-US"/>
                <a:t>, and the perpendicular bisector of </a:t>
              </a:r>
              <a:r>
                <a:rPr lang="en-US" altLang="en-US" i="1"/>
                <a:t>OH</a:t>
              </a:r>
              <a:r>
                <a:rPr lang="en-US" altLang="en-US"/>
                <a:t> is </a:t>
              </a:r>
            </a:p>
            <a:p>
              <a:pPr eaLnBrk="1" hangingPunct="1"/>
              <a:r>
                <a:rPr lang="en-US" altLang="en-US" i="1">
                  <a:solidFill>
                    <a:srgbClr val="009900"/>
                  </a:solidFill>
                </a:rPr>
                <a:t>x </a:t>
              </a:r>
              <a:r>
                <a:rPr lang="en-US" altLang="en-US">
                  <a:solidFill>
                    <a:srgbClr val="009900"/>
                  </a:solidFill>
                </a:rPr>
                <a:t>= 4</a:t>
              </a:r>
              <a:r>
                <a:rPr lang="en-US" altLang="en-US"/>
                <a:t>.</a:t>
              </a:r>
            </a:p>
          </p:txBody>
        </p:sp>
        <p:sp>
          <p:nvSpPr>
            <p:cNvPr id="19462" name="Line 7"/>
            <p:cNvSpPr>
              <a:spLocks noChangeShapeType="1"/>
            </p:cNvSpPr>
            <p:nvPr/>
          </p:nvSpPr>
          <p:spPr bwMode="auto">
            <a:xfrm>
              <a:off x="4896" y="1762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3" name="Line 8"/>
            <p:cNvSpPr>
              <a:spLocks noChangeShapeType="1"/>
            </p:cNvSpPr>
            <p:nvPr/>
          </p:nvSpPr>
          <p:spPr bwMode="auto">
            <a:xfrm>
              <a:off x="4656" y="1989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Rectangle 8"/>
          <p:cNvSpPr>
            <a:spLocks noChangeArrowheads="1"/>
          </p:cNvSpPr>
          <p:nvPr/>
        </p:nvSpPr>
        <p:spPr bwMode="auto">
          <a:xfrm>
            <a:off x="228600" y="1600200"/>
            <a:ext cx="8013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3 </a:t>
            </a:r>
            <a:r>
              <a:rPr lang="en-US" altLang="en-US"/>
              <a:t>Find the intersection of the two equations. </a:t>
            </a:r>
          </a:p>
        </p:txBody>
      </p:sp>
      <p:sp>
        <p:nvSpPr>
          <p:cNvPr id="51209" name="Rectangle 9"/>
          <p:cNvSpPr>
            <a:spLocks noChangeArrowheads="1"/>
          </p:cNvSpPr>
          <p:nvPr/>
        </p:nvSpPr>
        <p:spPr bwMode="auto">
          <a:xfrm>
            <a:off x="228600" y="2149475"/>
            <a:ext cx="8382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lines </a:t>
            </a:r>
            <a:r>
              <a:rPr lang="en-US" altLang="en-US" i="1">
                <a:solidFill>
                  <a:srgbClr val="009900"/>
                </a:solidFill>
              </a:rPr>
              <a:t>x</a:t>
            </a:r>
            <a:r>
              <a:rPr lang="en-US" altLang="en-US">
                <a:solidFill>
                  <a:srgbClr val="009900"/>
                </a:solidFill>
              </a:rPr>
              <a:t> = 4</a:t>
            </a:r>
            <a:r>
              <a:rPr lang="en-US" altLang="en-US"/>
              <a:t> and </a:t>
            </a:r>
            <a:r>
              <a:rPr lang="en-US" altLang="en-US" i="1">
                <a:solidFill>
                  <a:srgbClr val="FF0000"/>
                </a:solidFill>
              </a:rPr>
              <a:t>y</a:t>
            </a:r>
            <a:r>
              <a:rPr lang="en-US" altLang="en-US">
                <a:solidFill>
                  <a:srgbClr val="FF0000"/>
                </a:solidFill>
              </a:rPr>
              <a:t> = –4.5</a:t>
            </a:r>
            <a:r>
              <a:rPr lang="en-US" altLang="en-US"/>
              <a:t> intersect at (</a:t>
            </a:r>
            <a:r>
              <a:rPr lang="en-US" altLang="en-US">
                <a:solidFill>
                  <a:srgbClr val="009900"/>
                </a:solidFill>
              </a:rPr>
              <a:t>4</a:t>
            </a:r>
            <a:r>
              <a:rPr lang="en-US" altLang="en-US"/>
              <a:t>, </a:t>
            </a:r>
            <a:r>
              <a:rPr lang="en-US" altLang="en-US">
                <a:solidFill>
                  <a:srgbClr val="FF0000"/>
                </a:solidFill>
              </a:rPr>
              <a:t>–4.5</a:t>
            </a:r>
            <a:r>
              <a:rPr lang="en-US" altLang="en-US"/>
              <a:t>), the circumcenter of </a:t>
            </a:r>
            <a:r>
              <a:rPr lang="el-GR" altLang="en-US"/>
              <a:t>∆</a:t>
            </a:r>
            <a:r>
              <a:rPr lang="en-US" altLang="en-US" i="1"/>
              <a:t>GOH</a:t>
            </a:r>
            <a:r>
              <a:rPr lang="en-US" altLang="en-US"/>
              <a:t>.</a:t>
            </a:r>
          </a:p>
        </p:txBody>
      </p:sp>
      <p:grpSp>
        <p:nvGrpSpPr>
          <p:cNvPr id="51213" name="Group 13"/>
          <p:cNvGrpSpPr>
            <a:grpSpLocks/>
          </p:cNvGrpSpPr>
          <p:nvPr/>
        </p:nvGrpSpPr>
        <p:grpSpPr bwMode="auto">
          <a:xfrm>
            <a:off x="2514600" y="3200400"/>
            <a:ext cx="2857500" cy="2857500"/>
            <a:chOff x="1776" y="1968"/>
            <a:chExt cx="1800" cy="1800"/>
          </a:xfrm>
        </p:grpSpPr>
        <p:pic>
          <p:nvPicPr>
            <p:cNvPr id="20486" name="Picture 11" descr="ae3b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76" y="1968"/>
              <a:ext cx="1800" cy="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87" name="Oval 12"/>
            <p:cNvSpPr>
              <a:spLocks noChangeArrowheads="1"/>
            </p:cNvSpPr>
            <p:nvPr/>
          </p:nvSpPr>
          <p:spPr bwMode="auto">
            <a:xfrm>
              <a:off x="2647" y="2894"/>
              <a:ext cx="58" cy="58"/>
            </a:xfrm>
            <a:prstGeom prst="ellipse">
              <a:avLst/>
            </a:prstGeom>
            <a:solidFill>
              <a:srgbClr val="00FF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1600200"/>
            <a:ext cx="8153400" cy="4343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3333CC"/>
                </a:solidFill>
              </a:rPr>
              <a:t>Warm Up</a:t>
            </a:r>
            <a:endParaRPr lang="en-US" altLang="en-US" sz="2800"/>
          </a:p>
          <a:p>
            <a:pPr eaLnBrk="1" hangingPunct="1"/>
            <a:endParaRPr lang="en-US" altLang="en-US" sz="800" b="1"/>
          </a:p>
          <a:p>
            <a:pPr eaLnBrk="1" hangingPunct="1"/>
            <a:endParaRPr lang="en-US" altLang="en-US" sz="800"/>
          </a:p>
          <a:p>
            <a:pPr eaLnBrk="1" hangingPunct="1"/>
            <a:r>
              <a:rPr lang="en-US" altLang="en-US" b="1"/>
              <a:t>1.</a:t>
            </a:r>
            <a:r>
              <a:rPr lang="en-US" altLang="en-US"/>
              <a:t> </a:t>
            </a:r>
            <a:r>
              <a:rPr lang="en-US" altLang="en-US">
                <a:sym typeface="Symbol" pitchFamily="18" charset="2"/>
              </a:rPr>
              <a:t>Draw a triangle and construct the bisector of one angle.</a:t>
            </a:r>
          </a:p>
          <a:p>
            <a:pPr eaLnBrk="1" hangingPunct="1"/>
            <a:endParaRPr lang="en-US" altLang="en-US" b="1">
              <a:sym typeface="Symbol" pitchFamily="18" charset="2"/>
            </a:endParaRPr>
          </a:p>
          <a:p>
            <a:pPr eaLnBrk="1" hangingPunct="1"/>
            <a:endParaRPr lang="en-US" altLang="en-US" b="1">
              <a:sym typeface="Symbol" pitchFamily="18" charset="2"/>
            </a:endParaRPr>
          </a:p>
          <a:p>
            <a:pPr eaLnBrk="1" hangingPunct="1"/>
            <a:r>
              <a:rPr lang="en-US" altLang="en-US" b="1">
                <a:sym typeface="Symbol" pitchFamily="18" charset="2"/>
              </a:rPr>
              <a:t>2.</a:t>
            </a:r>
            <a:r>
              <a:rPr lang="en-US" altLang="en-US">
                <a:sym typeface="Symbol" pitchFamily="18" charset="2"/>
              </a:rPr>
              <a:t> </a:t>
            </a:r>
            <a:r>
              <a:rPr lang="en-US" altLang="en-US" i="1">
                <a:sym typeface="Symbol" pitchFamily="18" charset="2"/>
              </a:rPr>
              <a:t>JK</a:t>
            </a:r>
            <a:r>
              <a:rPr lang="en-US" altLang="en-US">
                <a:sym typeface="Symbol" pitchFamily="18" charset="2"/>
              </a:rPr>
              <a:t> is perpendicular to </a:t>
            </a:r>
            <a:r>
              <a:rPr lang="en-US" altLang="en-US" i="1">
                <a:sym typeface="Symbol" pitchFamily="18" charset="2"/>
              </a:rPr>
              <a:t>ML</a:t>
            </a:r>
            <a:r>
              <a:rPr lang="en-US" altLang="en-US">
                <a:sym typeface="Symbol" pitchFamily="18" charset="2"/>
              </a:rPr>
              <a:t> at its midpoint </a:t>
            </a:r>
            <a:r>
              <a:rPr lang="en-US" altLang="en-US" i="1">
                <a:sym typeface="Symbol" pitchFamily="18" charset="2"/>
              </a:rPr>
              <a:t>K</a:t>
            </a:r>
            <a:r>
              <a:rPr lang="en-US" altLang="en-US">
                <a:sym typeface="Symbol" pitchFamily="18" charset="2"/>
              </a:rPr>
              <a:t>. List the congruent segments.</a:t>
            </a:r>
          </a:p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		</a:t>
            </a:r>
          </a:p>
        </p:txBody>
      </p:sp>
      <p:pic>
        <p:nvPicPr>
          <p:cNvPr id="7203" name="Picture 3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743200"/>
            <a:ext cx="17240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206" name="Picture 3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724400"/>
            <a:ext cx="2552700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533400" y="1143000"/>
            <a:ext cx="7848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A triangle has three angles, so it has three angle bisectors. The angle bisectors of a triangle are also concurrent. This point of concurrency is the </a:t>
            </a:r>
            <a:r>
              <a:rPr lang="en-US" altLang="en-US" b="1" u="sng"/>
              <a:t>incenter of the triangle</a:t>
            </a:r>
            <a:r>
              <a:rPr lang="en-US" altLang="en-US" b="1"/>
              <a:t> </a:t>
            </a:r>
            <a:r>
              <a:rPr lang="en-US" altLang="en-US"/>
              <a:t>.</a:t>
            </a:r>
          </a:p>
        </p:txBody>
      </p:sp>
      <p:pic>
        <p:nvPicPr>
          <p:cNvPr id="4813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124200"/>
            <a:ext cx="7820025" cy="215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8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11"/>
          <p:cNvGrpSpPr>
            <a:grpSpLocks/>
          </p:cNvGrpSpPr>
          <p:nvPr/>
        </p:nvGrpSpPr>
        <p:grpSpPr bwMode="auto">
          <a:xfrm>
            <a:off x="609600" y="2057400"/>
            <a:ext cx="7854950" cy="1663700"/>
            <a:chOff x="284" y="3072"/>
            <a:chExt cx="4948" cy="1048"/>
          </a:xfrm>
        </p:grpSpPr>
        <p:sp>
          <p:nvSpPr>
            <p:cNvPr id="22531" name="Text Box 12"/>
            <p:cNvSpPr txBox="1">
              <a:spLocks noChangeArrowheads="1"/>
            </p:cNvSpPr>
            <p:nvPr/>
          </p:nvSpPr>
          <p:spPr bwMode="auto">
            <a:xfrm>
              <a:off x="288" y="3360"/>
              <a:ext cx="4944" cy="76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The distance between a point and a line is the length of the perpendicular segment from the</a:t>
              </a:r>
            </a:p>
            <a:p>
              <a:pPr eaLnBrk="1" hangingPunct="1"/>
              <a:r>
                <a:rPr lang="en-US" altLang="en-US"/>
                <a:t>point to the line.</a:t>
              </a:r>
            </a:p>
          </p:txBody>
        </p:sp>
        <p:sp>
          <p:nvSpPr>
            <p:cNvPr id="22532" name="Text Box 13"/>
            <p:cNvSpPr txBox="1">
              <a:spLocks noChangeArrowheads="1"/>
            </p:cNvSpPr>
            <p:nvPr/>
          </p:nvSpPr>
          <p:spPr bwMode="auto">
            <a:xfrm>
              <a:off x="284" y="3072"/>
              <a:ext cx="1536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Remember!</a:t>
              </a:r>
              <a:endParaRPr lang="en-US" alt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304800" y="1752600"/>
            <a:ext cx="8534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Unlike the circumcenter, the incenter is always inside the triangle.</a:t>
            </a:r>
          </a:p>
        </p:txBody>
      </p:sp>
      <p:pic>
        <p:nvPicPr>
          <p:cNvPr id="522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667000"/>
            <a:ext cx="8943975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381000" y="1676400"/>
            <a:ext cx="8382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incenter is the center of the triangle’s </a:t>
            </a:r>
            <a:r>
              <a:rPr lang="en-US" altLang="en-US" i="1"/>
              <a:t>inscribed circle</a:t>
            </a:r>
            <a:r>
              <a:rPr lang="en-US" altLang="en-US"/>
              <a:t>. A circle </a:t>
            </a:r>
            <a:r>
              <a:rPr lang="en-US" altLang="en-US" b="1" u="sng"/>
              <a:t>inscribed</a:t>
            </a:r>
            <a:r>
              <a:rPr lang="en-US" altLang="en-US" b="1"/>
              <a:t> </a:t>
            </a:r>
            <a:r>
              <a:rPr lang="en-US" altLang="en-US"/>
              <a:t>in a polygon intersects each line that contains a side of the polygon at exactly one point.</a:t>
            </a:r>
          </a:p>
        </p:txBody>
      </p:sp>
      <p:pic>
        <p:nvPicPr>
          <p:cNvPr id="5428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200400"/>
            <a:ext cx="2676525" cy="2181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4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3A: Using Properties of Angle Bisectors</a:t>
            </a:r>
          </a:p>
        </p:txBody>
      </p:sp>
      <p:grpSp>
        <p:nvGrpSpPr>
          <p:cNvPr id="25603" name="Group 23"/>
          <p:cNvGrpSpPr>
            <a:grpSpLocks/>
          </p:cNvGrpSpPr>
          <p:nvPr/>
        </p:nvGrpSpPr>
        <p:grpSpPr bwMode="auto">
          <a:xfrm>
            <a:off x="381000" y="1524000"/>
            <a:ext cx="8610600" cy="822325"/>
            <a:chOff x="240" y="960"/>
            <a:chExt cx="5424" cy="518"/>
          </a:xfrm>
        </p:grpSpPr>
        <p:sp>
          <p:nvSpPr>
            <p:cNvPr id="25610" name="Rectangle 8"/>
            <p:cNvSpPr>
              <a:spLocks noChangeArrowheads="1"/>
            </p:cNvSpPr>
            <p:nvPr/>
          </p:nvSpPr>
          <p:spPr bwMode="auto">
            <a:xfrm>
              <a:off x="240" y="960"/>
              <a:ext cx="542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b="1" i="1"/>
                <a:t>MP </a:t>
              </a:r>
              <a:r>
                <a:rPr lang="en-US" altLang="en-US" b="1"/>
                <a:t>and </a:t>
              </a:r>
              <a:r>
                <a:rPr lang="en-US" altLang="en-US" b="1" i="1"/>
                <a:t>LP </a:t>
              </a:r>
              <a:r>
                <a:rPr lang="en-US" altLang="en-US" b="1"/>
                <a:t>are angle bisectors of </a:t>
              </a:r>
              <a:r>
                <a:rPr lang="el-GR" altLang="en-US"/>
                <a:t>∆</a:t>
              </a:r>
              <a:r>
                <a:rPr lang="en-US" altLang="en-US" b="1" i="1"/>
                <a:t>LMN</a:t>
              </a:r>
              <a:r>
                <a:rPr lang="en-US" altLang="en-US" b="1"/>
                <a:t>. Find the distance from </a:t>
              </a:r>
              <a:r>
                <a:rPr lang="en-US" altLang="en-US" b="1" i="1"/>
                <a:t>P</a:t>
              </a:r>
              <a:r>
                <a:rPr lang="en-US" altLang="en-US" b="1"/>
                <a:t> to </a:t>
              </a:r>
              <a:r>
                <a:rPr lang="en-US" altLang="en-US" b="1" i="1"/>
                <a:t>MN</a:t>
              </a:r>
              <a:r>
                <a:rPr lang="en-US" altLang="en-US" b="1"/>
                <a:t>.</a:t>
              </a:r>
            </a:p>
          </p:txBody>
        </p:sp>
        <p:sp>
          <p:nvSpPr>
            <p:cNvPr id="25611" name="Line 9"/>
            <p:cNvSpPr>
              <a:spLocks noChangeShapeType="1"/>
            </p:cNvSpPr>
            <p:nvPr/>
          </p:nvSpPr>
          <p:spPr bwMode="auto">
            <a:xfrm>
              <a:off x="295" y="1001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2" name="Line 10"/>
            <p:cNvSpPr>
              <a:spLocks noChangeShapeType="1"/>
            </p:cNvSpPr>
            <p:nvPr/>
          </p:nvSpPr>
          <p:spPr bwMode="auto">
            <a:xfrm>
              <a:off x="1132" y="1001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13" name="Line 14"/>
            <p:cNvSpPr>
              <a:spLocks noChangeShapeType="1"/>
            </p:cNvSpPr>
            <p:nvPr/>
          </p:nvSpPr>
          <p:spPr bwMode="auto">
            <a:xfrm>
              <a:off x="2365" y="1241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25604" name="Picture 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981200"/>
            <a:ext cx="3648075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6096" name="Rectangle 16"/>
          <p:cNvSpPr>
            <a:spLocks noChangeArrowheads="1"/>
          </p:cNvSpPr>
          <p:nvPr/>
        </p:nvSpPr>
        <p:spPr bwMode="auto">
          <a:xfrm>
            <a:off x="381000" y="3886200"/>
            <a:ext cx="83343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/>
              <a:t>P</a:t>
            </a:r>
            <a:r>
              <a:rPr lang="en-US" altLang="en-US"/>
              <a:t> is the incenter of </a:t>
            </a:r>
            <a:r>
              <a:rPr lang="el-GR" altLang="en-US"/>
              <a:t>∆</a:t>
            </a:r>
            <a:r>
              <a:rPr lang="en-US" altLang="en-US" i="1"/>
              <a:t>LMN</a:t>
            </a:r>
            <a:r>
              <a:rPr lang="en-US" altLang="en-US"/>
              <a:t>. By the Incenter Theorem, </a:t>
            </a:r>
            <a:r>
              <a:rPr lang="en-US" altLang="en-US" i="1"/>
              <a:t>P</a:t>
            </a:r>
            <a:r>
              <a:rPr lang="en-US" altLang="en-US"/>
              <a:t> is equidistant from the sides of </a:t>
            </a:r>
            <a:r>
              <a:rPr lang="el-GR" altLang="en-US"/>
              <a:t>∆</a:t>
            </a:r>
            <a:r>
              <a:rPr lang="en-US" altLang="en-US" i="1"/>
              <a:t>LMN</a:t>
            </a:r>
            <a:r>
              <a:rPr lang="en-US" altLang="en-US"/>
              <a:t>.</a:t>
            </a:r>
          </a:p>
        </p:txBody>
      </p:sp>
      <p:grpSp>
        <p:nvGrpSpPr>
          <p:cNvPr id="46102" name="Group 22"/>
          <p:cNvGrpSpPr>
            <a:grpSpLocks/>
          </p:cNvGrpSpPr>
          <p:nvPr/>
        </p:nvGrpSpPr>
        <p:grpSpPr bwMode="auto">
          <a:xfrm>
            <a:off x="381000" y="4953000"/>
            <a:ext cx="7848600" cy="822325"/>
            <a:chOff x="288" y="3360"/>
            <a:chExt cx="4944" cy="518"/>
          </a:xfrm>
        </p:grpSpPr>
        <p:sp>
          <p:nvSpPr>
            <p:cNvPr id="25607" name="Rectangle 19"/>
            <p:cNvSpPr>
              <a:spLocks noChangeArrowheads="1"/>
            </p:cNvSpPr>
            <p:nvPr/>
          </p:nvSpPr>
          <p:spPr bwMode="auto">
            <a:xfrm>
              <a:off x="288" y="3360"/>
              <a:ext cx="494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The distance from P to </a:t>
              </a:r>
              <a:r>
                <a:rPr lang="en-US" altLang="en-US" i="1"/>
                <a:t>LM</a:t>
              </a:r>
              <a:r>
                <a:rPr lang="en-US" altLang="en-US"/>
                <a:t> is 5. So the distance from P to </a:t>
              </a:r>
              <a:r>
                <a:rPr lang="en-US" altLang="en-US" i="1"/>
                <a:t>MN</a:t>
              </a:r>
              <a:r>
                <a:rPr lang="en-US" altLang="en-US"/>
                <a:t> is also 5.</a:t>
              </a:r>
            </a:p>
          </p:txBody>
        </p:sp>
        <p:sp>
          <p:nvSpPr>
            <p:cNvPr id="25608" name="Line 20"/>
            <p:cNvSpPr>
              <a:spLocks noChangeShapeType="1"/>
            </p:cNvSpPr>
            <p:nvPr/>
          </p:nvSpPr>
          <p:spPr bwMode="auto">
            <a:xfrm>
              <a:off x="2626" y="3408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5609" name="Line 21"/>
            <p:cNvSpPr>
              <a:spLocks noChangeShapeType="1"/>
            </p:cNvSpPr>
            <p:nvPr/>
          </p:nvSpPr>
          <p:spPr bwMode="auto">
            <a:xfrm>
              <a:off x="1324" y="3648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6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3B: Using Properties of Angle Bisectors</a:t>
            </a: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152400" y="1616075"/>
            <a:ext cx="5486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 i="1"/>
              <a:t>MP </a:t>
            </a:r>
            <a:r>
              <a:rPr lang="en-US" altLang="en-US" b="1"/>
              <a:t>and </a:t>
            </a:r>
            <a:r>
              <a:rPr lang="en-US" altLang="en-US" b="1" i="1"/>
              <a:t>LP </a:t>
            </a:r>
            <a:r>
              <a:rPr lang="en-US" altLang="en-US" b="1"/>
              <a:t>are angle bisectors of </a:t>
            </a:r>
            <a:r>
              <a:rPr lang="el-GR" altLang="en-US"/>
              <a:t>∆</a:t>
            </a:r>
            <a:r>
              <a:rPr lang="en-US" altLang="en-US" b="1" i="1"/>
              <a:t>LMN</a:t>
            </a:r>
            <a:r>
              <a:rPr lang="en-US" altLang="en-US" b="1"/>
              <a:t>. Find m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b="1" i="1">
                <a:sym typeface="Symbol" pitchFamily="18" charset="2"/>
              </a:rPr>
              <a:t>PMN</a:t>
            </a:r>
            <a:r>
              <a:rPr lang="en-US" altLang="en-US" b="1"/>
              <a:t>.</a:t>
            </a:r>
          </a:p>
        </p:txBody>
      </p:sp>
      <p:sp>
        <p:nvSpPr>
          <p:cNvPr id="26628" name="Line 5"/>
          <p:cNvSpPr>
            <a:spLocks noChangeShapeType="1"/>
          </p:cNvSpPr>
          <p:nvPr/>
        </p:nvSpPr>
        <p:spPr bwMode="auto">
          <a:xfrm>
            <a:off x="228600" y="1692275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Line 6"/>
          <p:cNvSpPr>
            <a:spLocks noChangeShapeType="1"/>
          </p:cNvSpPr>
          <p:nvPr/>
        </p:nvSpPr>
        <p:spPr bwMode="auto">
          <a:xfrm>
            <a:off x="1557338" y="1692275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6630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143000"/>
            <a:ext cx="3267075" cy="150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9410" name="Text Box 18"/>
          <p:cNvSpPr txBox="1">
            <a:spLocks noChangeArrowheads="1"/>
          </p:cNvSpPr>
          <p:nvPr/>
        </p:nvSpPr>
        <p:spPr bwMode="auto">
          <a:xfrm>
            <a:off x="228600" y="25908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MLN</a:t>
            </a:r>
            <a:r>
              <a:rPr lang="en-US" altLang="en-US">
                <a:sym typeface="Symbol" pitchFamily="18" charset="2"/>
              </a:rPr>
              <a:t> = 2m</a:t>
            </a:r>
            <a:r>
              <a:rPr lang="en-US" altLang="en-US" i="1">
                <a:sym typeface="Symbol" pitchFamily="18" charset="2"/>
              </a:rPr>
              <a:t>PLN </a:t>
            </a:r>
          </a:p>
        </p:txBody>
      </p:sp>
      <p:sp>
        <p:nvSpPr>
          <p:cNvPr id="59411" name="Text Box 19"/>
          <p:cNvSpPr txBox="1">
            <a:spLocks noChangeArrowheads="1"/>
          </p:cNvSpPr>
          <p:nvPr/>
        </p:nvSpPr>
        <p:spPr bwMode="auto">
          <a:xfrm>
            <a:off x="228600" y="30480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MLN</a:t>
            </a:r>
            <a:r>
              <a:rPr lang="en-US" altLang="en-US">
                <a:sym typeface="Symbol" pitchFamily="18" charset="2"/>
              </a:rPr>
              <a:t> = 2</a:t>
            </a:r>
            <a:r>
              <a:rPr lang="en-US" altLang="en-US">
                <a:solidFill>
                  <a:srgbClr val="FF0000"/>
                </a:solidFill>
                <a:sym typeface="Symbol" pitchFamily="18" charset="2"/>
              </a:rPr>
              <a:t>(50°)</a:t>
            </a:r>
            <a:r>
              <a:rPr lang="en-US" altLang="en-US" i="1"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= 100°</a:t>
            </a:r>
          </a:p>
        </p:txBody>
      </p:sp>
      <p:sp>
        <p:nvSpPr>
          <p:cNvPr id="59412" name="Text Box 20"/>
          <p:cNvSpPr txBox="1">
            <a:spLocks noChangeArrowheads="1"/>
          </p:cNvSpPr>
          <p:nvPr/>
        </p:nvSpPr>
        <p:spPr bwMode="auto">
          <a:xfrm>
            <a:off x="228600" y="3505200"/>
            <a:ext cx="601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MLN</a:t>
            </a:r>
            <a:r>
              <a:rPr lang="en-US" altLang="en-US">
                <a:sym typeface="Symbol" pitchFamily="18" charset="2"/>
              </a:rPr>
              <a:t> + </a:t>
            </a: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LNM </a:t>
            </a:r>
            <a:r>
              <a:rPr lang="en-US" altLang="en-US">
                <a:sym typeface="Symbol" pitchFamily="18" charset="2"/>
              </a:rPr>
              <a:t>+ </a:t>
            </a: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LMN </a:t>
            </a:r>
            <a:r>
              <a:rPr lang="en-US" altLang="en-US">
                <a:sym typeface="Symbol" pitchFamily="18" charset="2"/>
              </a:rPr>
              <a:t>= 180°</a:t>
            </a:r>
            <a:r>
              <a:rPr lang="en-US" altLang="en-US" i="1">
                <a:sym typeface="Symbol" pitchFamily="18" charset="2"/>
              </a:rPr>
              <a:t> </a:t>
            </a:r>
          </a:p>
        </p:txBody>
      </p:sp>
      <p:sp>
        <p:nvSpPr>
          <p:cNvPr id="59413" name="Text Box 21"/>
          <p:cNvSpPr txBox="1">
            <a:spLocks noChangeArrowheads="1"/>
          </p:cNvSpPr>
          <p:nvPr/>
        </p:nvSpPr>
        <p:spPr bwMode="auto">
          <a:xfrm>
            <a:off x="1676400" y="4038600"/>
            <a:ext cx="601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100</a:t>
            </a:r>
            <a:r>
              <a:rPr lang="en-US" altLang="en-US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+ </a:t>
            </a:r>
            <a:r>
              <a:rPr lang="en-US" altLang="en-US">
                <a:solidFill>
                  <a:srgbClr val="FF0000"/>
                </a:solidFill>
              </a:rPr>
              <a:t>20</a:t>
            </a:r>
            <a:r>
              <a:rPr lang="en-US" altLang="en-US">
                <a:sym typeface="Symbol" pitchFamily="18" charset="2"/>
              </a:rPr>
              <a:t> + </a:t>
            </a: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LMN </a:t>
            </a:r>
            <a:r>
              <a:rPr lang="en-US" altLang="en-US">
                <a:sym typeface="Symbol" pitchFamily="18" charset="2"/>
              </a:rPr>
              <a:t>= 180</a:t>
            </a:r>
            <a:r>
              <a:rPr lang="en-US" altLang="en-US" i="1">
                <a:sym typeface="Symbol" pitchFamily="18" charset="2"/>
              </a:rPr>
              <a:t> </a:t>
            </a:r>
          </a:p>
        </p:txBody>
      </p:sp>
      <p:sp>
        <p:nvSpPr>
          <p:cNvPr id="59414" name="Text Box 22"/>
          <p:cNvSpPr txBox="1">
            <a:spLocks noChangeArrowheads="1"/>
          </p:cNvSpPr>
          <p:nvPr/>
        </p:nvSpPr>
        <p:spPr bwMode="auto">
          <a:xfrm>
            <a:off x="3581400" y="4572000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LMN </a:t>
            </a:r>
            <a:r>
              <a:rPr lang="en-US" altLang="en-US">
                <a:sym typeface="Symbol" pitchFamily="18" charset="2"/>
              </a:rPr>
              <a:t>= 60°</a:t>
            </a:r>
            <a:r>
              <a:rPr lang="en-US" altLang="en-US" i="1">
                <a:sym typeface="Symbol" pitchFamily="18" charset="2"/>
              </a:rPr>
              <a:t> </a:t>
            </a:r>
          </a:p>
        </p:txBody>
      </p:sp>
      <p:pic>
        <p:nvPicPr>
          <p:cNvPr id="59415" name="Picture 23" descr="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991100"/>
            <a:ext cx="29337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416" name="Picture 24" descr="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753100"/>
            <a:ext cx="2476500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418" name="Text Box 26"/>
          <p:cNvSpPr txBox="1">
            <a:spLocks noChangeArrowheads="1"/>
          </p:cNvSpPr>
          <p:nvPr/>
        </p:nvSpPr>
        <p:spPr bwMode="auto">
          <a:xfrm>
            <a:off x="4267200" y="3108325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i="1">
                <a:solidFill>
                  <a:srgbClr val="3333FF"/>
                </a:solidFill>
                <a:latin typeface="Arial" charset="0"/>
                <a:cs typeface="Arial" charset="0"/>
              </a:rPr>
              <a:t>Substitute 50° for m</a:t>
            </a:r>
            <a:r>
              <a:rPr lang="en-US" altLang="en-US" sz="2000" i="1">
                <a:solidFill>
                  <a:srgbClr val="3333FF"/>
                </a:solidFill>
                <a:latin typeface="Arial" charset="0"/>
                <a:cs typeface="Arial" charset="0"/>
                <a:sym typeface="Symbol" pitchFamily="18" charset="2"/>
              </a:rPr>
              <a:t>PLN</a:t>
            </a:r>
            <a:r>
              <a:rPr lang="en-US" altLang="en-US" sz="2000" i="1">
                <a:solidFill>
                  <a:srgbClr val="3333FF"/>
                </a:solidFill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59419" name="Text Box 27"/>
          <p:cNvSpPr txBox="1">
            <a:spLocks noChangeArrowheads="1"/>
          </p:cNvSpPr>
          <p:nvPr/>
        </p:nvSpPr>
        <p:spPr bwMode="auto">
          <a:xfrm>
            <a:off x="5943600" y="3505200"/>
            <a:ext cx="350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i="1">
                <a:solidFill>
                  <a:srgbClr val="3333FF"/>
                </a:solidFill>
                <a:latin typeface="Arial" charset="0"/>
                <a:cs typeface="Arial" charset="0"/>
              </a:rPr>
              <a:t>Δ</a:t>
            </a:r>
            <a:r>
              <a:rPr lang="en-US" altLang="en-US">
                <a:latin typeface="Arial" charset="0"/>
                <a:cs typeface="Arial" charset="0"/>
              </a:rPr>
              <a:t> </a:t>
            </a:r>
            <a:r>
              <a:rPr lang="en-US" altLang="en-US" sz="2000" i="1">
                <a:solidFill>
                  <a:srgbClr val="3333FF"/>
                </a:solidFill>
                <a:latin typeface="Arial" charset="0"/>
                <a:cs typeface="Arial" charset="0"/>
              </a:rPr>
              <a:t>Sum Thm.</a:t>
            </a:r>
          </a:p>
        </p:txBody>
      </p:sp>
      <p:sp>
        <p:nvSpPr>
          <p:cNvPr id="59420" name="Text Box 28"/>
          <p:cNvSpPr txBox="1">
            <a:spLocks noChangeArrowheads="1"/>
          </p:cNvSpPr>
          <p:nvPr/>
        </p:nvSpPr>
        <p:spPr bwMode="auto">
          <a:xfrm>
            <a:off x="5943600" y="4071938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i="1">
                <a:solidFill>
                  <a:srgbClr val="3333FF"/>
                </a:solidFill>
                <a:latin typeface="Arial" charset="0"/>
                <a:cs typeface="Arial" charset="0"/>
              </a:rPr>
              <a:t>Substitute the given values.</a:t>
            </a:r>
          </a:p>
        </p:txBody>
      </p:sp>
      <p:sp>
        <p:nvSpPr>
          <p:cNvPr id="59421" name="Text Box 29"/>
          <p:cNvSpPr txBox="1">
            <a:spLocks noChangeArrowheads="1"/>
          </p:cNvSpPr>
          <p:nvPr/>
        </p:nvSpPr>
        <p:spPr bwMode="auto">
          <a:xfrm>
            <a:off x="5943600" y="4495800"/>
            <a:ext cx="3505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i="1">
                <a:solidFill>
                  <a:srgbClr val="3333FF"/>
                </a:solidFill>
                <a:latin typeface="Arial" charset="0"/>
                <a:cs typeface="Arial" charset="0"/>
              </a:rPr>
              <a:t>Subtract 120° from both sides.</a:t>
            </a:r>
          </a:p>
        </p:txBody>
      </p:sp>
      <p:sp>
        <p:nvSpPr>
          <p:cNvPr id="59423" name="Text Box 31"/>
          <p:cNvSpPr txBox="1">
            <a:spLocks noChangeArrowheads="1"/>
          </p:cNvSpPr>
          <p:nvPr/>
        </p:nvSpPr>
        <p:spPr bwMode="auto">
          <a:xfrm>
            <a:off x="3505200" y="5889625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i="1">
                <a:solidFill>
                  <a:srgbClr val="3333FF"/>
                </a:solidFill>
                <a:latin typeface="Arial" charset="0"/>
                <a:cs typeface="Arial" charset="0"/>
                <a:sym typeface="Symbol" pitchFamily="18" charset="2"/>
              </a:rPr>
              <a:t>Substitute 60° for mLMN</a:t>
            </a:r>
            <a:r>
              <a:rPr lang="en-US" altLang="en-US" sz="2000" i="1">
                <a:solidFill>
                  <a:srgbClr val="3333FF"/>
                </a:solidFill>
                <a:latin typeface="Arial" charset="0"/>
                <a:cs typeface="Arial" charset="0"/>
              </a:rPr>
              <a:t>.</a:t>
            </a:r>
          </a:p>
        </p:txBody>
      </p:sp>
      <p:grpSp>
        <p:nvGrpSpPr>
          <p:cNvPr id="59425" name="Group 33"/>
          <p:cNvGrpSpPr>
            <a:grpSpLocks/>
          </p:cNvGrpSpPr>
          <p:nvPr/>
        </p:nvGrpSpPr>
        <p:grpSpPr bwMode="auto">
          <a:xfrm>
            <a:off x="4267200" y="2651125"/>
            <a:ext cx="5334000" cy="396875"/>
            <a:chOff x="2688" y="1670"/>
            <a:chExt cx="3360" cy="250"/>
          </a:xfrm>
        </p:grpSpPr>
        <p:sp>
          <p:nvSpPr>
            <p:cNvPr id="26647" name="Text Box 25"/>
            <p:cNvSpPr txBox="1">
              <a:spLocks noChangeArrowheads="1"/>
            </p:cNvSpPr>
            <p:nvPr/>
          </p:nvSpPr>
          <p:spPr bwMode="auto">
            <a:xfrm>
              <a:off x="2688" y="1670"/>
              <a:ext cx="33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1">
                  <a:solidFill>
                    <a:srgbClr val="3333FF"/>
                  </a:solidFill>
                  <a:latin typeface="Arial" charset="0"/>
                  <a:cs typeface="Arial" charset="0"/>
                </a:rPr>
                <a:t>PL is the bisector of </a:t>
              </a:r>
              <a:r>
                <a:rPr lang="en-US" altLang="en-US" sz="2000" i="1">
                  <a:solidFill>
                    <a:srgbClr val="3333FF"/>
                  </a:solidFill>
                  <a:latin typeface="Arial" charset="0"/>
                  <a:cs typeface="Arial" charset="0"/>
                  <a:sym typeface="Symbol" pitchFamily="18" charset="2"/>
                </a:rPr>
                <a:t>MLN</a:t>
              </a:r>
              <a:r>
                <a:rPr lang="en-US" altLang="en-US" sz="2000" i="1">
                  <a:solidFill>
                    <a:srgbClr val="3333FF"/>
                  </a:solidFill>
                  <a:latin typeface="Arial" charset="0"/>
                  <a:cs typeface="Arial" charset="0"/>
                </a:rPr>
                <a:t>.</a:t>
              </a:r>
            </a:p>
          </p:txBody>
        </p:sp>
        <p:sp>
          <p:nvSpPr>
            <p:cNvPr id="26648" name="Line 32"/>
            <p:cNvSpPr>
              <a:spLocks noChangeShapeType="1"/>
            </p:cNvSpPr>
            <p:nvPr/>
          </p:nvSpPr>
          <p:spPr bwMode="auto">
            <a:xfrm>
              <a:off x="2756" y="1721"/>
              <a:ext cx="144" cy="0"/>
            </a:xfrm>
            <a:prstGeom prst="line">
              <a:avLst/>
            </a:prstGeom>
            <a:noFill/>
            <a:ln w="12700">
              <a:solidFill>
                <a:srgbClr val="3366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427" name="Group 35"/>
          <p:cNvGrpSpPr>
            <a:grpSpLocks/>
          </p:cNvGrpSpPr>
          <p:nvPr/>
        </p:nvGrpSpPr>
        <p:grpSpPr bwMode="auto">
          <a:xfrm>
            <a:off x="3505200" y="5143500"/>
            <a:ext cx="3505200" cy="396875"/>
            <a:chOff x="2208" y="3240"/>
            <a:chExt cx="2208" cy="250"/>
          </a:xfrm>
        </p:grpSpPr>
        <p:sp>
          <p:nvSpPr>
            <p:cNvPr id="26645" name="Text Box 30"/>
            <p:cNvSpPr txBox="1">
              <a:spLocks noChangeArrowheads="1"/>
            </p:cNvSpPr>
            <p:nvPr/>
          </p:nvSpPr>
          <p:spPr bwMode="auto">
            <a:xfrm>
              <a:off x="2208" y="3240"/>
              <a:ext cx="22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1">
                  <a:solidFill>
                    <a:srgbClr val="3333FF"/>
                  </a:solidFill>
                  <a:latin typeface="Arial" charset="0"/>
                  <a:cs typeface="Arial" charset="0"/>
                  <a:sym typeface="Symbol" pitchFamily="18" charset="2"/>
                </a:rPr>
                <a:t>PM is the bisector of LMN</a:t>
              </a:r>
              <a:r>
                <a:rPr lang="en-US" altLang="en-US" sz="2000" i="1">
                  <a:solidFill>
                    <a:srgbClr val="3333FF"/>
                  </a:solidFill>
                  <a:latin typeface="Arial" charset="0"/>
                  <a:cs typeface="Arial" charset="0"/>
                </a:rPr>
                <a:t>.</a:t>
              </a:r>
            </a:p>
          </p:txBody>
        </p:sp>
        <p:sp>
          <p:nvSpPr>
            <p:cNvPr id="26646" name="Line 34"/>
            <p:cNvSpPr>
              <a:spLocks noChangeShapeType="1"/>
            </p:cNvSpPr>
            <p:nvPr/>
          </p:nvSpPr>
          <p:spPr bwMode="auto">
            <a:xfrm>
              <a:off x="2270" y="3291"/>
              <a:ext cx="240" cy="0"/>
            </a:xfrm>
            <a:prstGeom prst="line">
              <a:avLst/>
            </a:prstGeom>
            <a:noFill/>
            <a:ln w="9525">
              <a:solidFill>
                <a:srgbClr val="0066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9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9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9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9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9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9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59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9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59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59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59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59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59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59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10" grpId="0"/>
      <p:bldP spid="59411" grpId="0"/>
      <p:bldP spid="59412" grpId="0"/>
      <p:bldP spid="59413" grpId="0"/>
      <p:bldP spid="59414" grpId="0"/>
      <p:bldP spid="59418" grpId="0"/>
      <p:bldP spid="59419" grpId="0"/>
      <p:bldP spid="59420" grpId="0"/>
      <p:bldP spid="59421" grpId="0"/>
      <p:bldP spid="5942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grpSp>
        <p:nvGrpSpPr>
          <p:cNvPr id="27651" name="Group 18"/>
          <p:cNvGrpSpPr>
            <a:grpSpLocks/>
          </p:cNvGrpSpPr>
          <p:nvPr/>
        </p:nvGrpSpPr>
        <p:grpSpPr bwMode="auto">
          <a:xfrm>
            <a:off x="228600" y="1600200"/>
            <a:ext cx="8534400" cy="822325"/>
            <a:chOff x="144" y="1008"/>
            <a:chExt cx="5376" cy="518"/>
          </a:xfrm>
        </p:grpSpPr>
        <p:sp>
          <p:nvSpPr>
            <p:cNvPr id="27658" name="Rectangle 6"/>
            <p:cNvSpPr>
              <a:spLocks noChangeArrowheads="1"/>
            </p:cNvSpPr>
            <p:nvPr/>
          </p:nvSpPr>
          <p:spPr bwMode="auto">
            <a:xfrm>
              <a:off x="144" y="1008"/>
              <a:ext cx="5376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b="1" i="1"/>
                <a:t>QX</a:t>
              </a:r>
              <a:r>
                <a:rPr lang="en-US" altLang="en-US" b="1"/>
                <a:t> and </a:t>
              </a:r>
              <a:r>
                <a:rPr lang="en-US" altLang="en-US" b="1" i="1"/>
                <a:t>RX</a:t>
              </a:r>
              <a:r>
                <a:rPr lang="en-US" altLang="en-US" b="1"/>
                <a:t> are angle bisectors of </a:t>
              </a:r>
              <a:r>
                <a:rPr lang="el-GR" altLang="en-US" b="1"/>
                <a:t>Δ</a:t>
              </a:r>
              <a:r>
                <a:rPr lang="en-US" altLang="en-US" b="1" i="1"/>
                <a:t>PQR</a:t>
              </a:r>
              <a:r>
                <a:rPr lang="en-US" altLang="en-US" b="1"/>
                <a:t>. Find the distance from </a:t>
              </a:r>
              <a:r>
                <a:rPr lang="en-US" altLang="en-US" b="1" i="1"/>
                <a:t>X </a:t>
              </a:r>
              <a:r>
                <a:rPr lang="en-US" altLang="en-US" b="1"/>
                <a:t>to </a:t>
              </a:r>
              <a:r>
                <a:rPr lang="en-US" altLang="en-US" b="1" i="1"/>
                <a:t>PQ</a:t>
              </a:r>
              <a:r>
                <a:rPr lang="en-US" altLang="en-US" b="1"/>
                <a:t>.</a:t>
              </a:r>
            </a:p>
          </p:txBody>
        </p:sp>
        <p:sp>
          <p:nvSpPr>
            <p:cNvPr id="27659" name="Line 7"/>
            <p:cNvSpPr>
              <a:spLocks noChangeShapeType="1"/>
            </p:cNvSpPr>
            <p:nvPr/>
          </p:nvSpPr>
          <p:spPr bwMode="auto">
            <a:xfrm>
              <a:off x="240" y="1056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0" name="Line 8"/>
            <p:cNvSpPr>
              <a:spLocks noChangeShapeType="1"/>
            </p:cNvSpPr>
            <p:nvPr/>
          </p:nvSpPr>
          <p:spPr bwMode="auto">
            <a:xfrm>
              <a:off x="1070" y="1056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1" name="Line 11"/>
            <p:cNvSpPr>
              <a:spLocks noChangeShapeType="1"/>
            </p:cNvSpPr>
            <p:nvPr/>
          </p:nvSpPr>
          <p:spPr bwMode="auto">
            <a:xfrm>
              <a:off x="2276" y="1289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27652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209800"/>
            <a:ext cx="3581400" cy="173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7117" name="Rectangle 13"/>
          <p:cNvSpPr>
            <a:spLocks noChangeArrowheads="1"/>
          </p:cNvSpPr>
          <p:nvPr/>
        </p:nvSpPr>
        <p:spPr bwMode="auto">
          <a:xfrm>
            <a:off x="304800" y="3886200"/>
            <a:ext cx="83343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/>
              <a:t>X</a:t>
            </a:r>
            <a:r>
              <a:rPr lang="en-US" altLang="en-US"/>
              <a:t> is the incenter of </a:t>
            </a:r>
            <a:r>
              <a:rPr lang="el-GR" altLang="en-US"/>
              <a:t>∆</a:t>
            </a:r>
            <a:r>
              <a:rPr lang="en-US" altLang="en-US" i="1"/>
              <a:t>PQR</a:t>
            </a:r>
            <a:r>
              <a:rPr lang="en-US" altLang="en-US"/>
              <a:t>. By the Incenter Theorem, </a:t>
            </a:r>
            <a:r>
              <a:rPr lang="en-US" altLang="en-US" i="1"/>
              <a:t>X</a:t>
            </a:r>
            <a:r>
              <a:rPr lang="en-US" altLang="en-US"/>
              <a:t> is equidistant from the sides of </a:t>
            </a:r>
            <a:r>
              <a:rPr lang="el-GR" altLang="en-US"/>
              <a:t>∆</a:t>
            </a:r>
            <a:r>
              <a:rPr lang="en-US" altLang="en-US" i="1"/>
              <a:t>PQR</a:t>
            </a:r>
            <a:r>
              <a:rPr lang="en-US" altLang="en-US"/>
              <a:t>.</a:t>
            </a:r>
          </a:p>
        </p:txBody>
      </p:sp>
      <p:grpSp>
        <p:nvGrpSpPr>
          <p:cNvPr id="47121" name="Group 17"/>
          <p:cNvGrpSpPr>
            <a:grpSpLocks/>
          </p:cNvGrpSpPr>
          <p:nvPr/>
        </p:nvGrpSpPr>
        <p:grpSpPr bwMode="auto">
          <a:xfrm>
            <a:off x="304800" y="5045075"/>
            <a:ext cx="7848600" cy="822325"/>
            <a:chOff x="192" y="3178"/>
            <a:chExt cx="4944" cy="518"/>
          </a:xfrm>
        </p:grpSpPr>
        <p:sp>
          <p:nvSpPr>
            <p:cNvPr id="27655" name="Rectangle 14"/>
            <p:cNvSpPr>
              <a:spLocks noChangeArrowheads="1"/>
            </p:cNvSpPr>
            <p:nvPr/>
          </p:nvSpPr>
          <p:spPr bwMode="auto">
            <a:xfrm>
              <a:off x="192" y="3178"/>
              <a:ext cx="494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The distance from </a:t>
              </a:r>
              <a:r>
                <a:rPr lang="en-US" altLang="en-US" i="1"/>
                <a:t>X</a:t>
              </a:r>
              <a:r>
                <a:rPr lang="en-US" altLang="en-US"/>
                <a:t> to </a:t>
              </a:r>
              <a:r>
                <a:rPr lang="en-US" altLang="en-US" i="1"/>
                <a:t>PR</a:t>
              </a:r>
              <a:r>
                <a:rPr lang="en-US" altLang="en-US"/>
                <a:t> is 19.2. So the distance from </a:t>
              </a:r>
              <a:r>
                <a:rPr lang="en-US" altLang="en-US" i="1"/>
                <a:t>X</a:t>
              </a:r>
              <a:r>
                <a:rPr lang="en-US" altLang="en-US"/>
                <a:t> to </a:t>
              </a:r>
              <a:r>
                <a:rPr lang="en-US" altLang="en-US" i="1"/>
                <a:t>PQ</a:t>
              </a:r>
              <a:r>
                <a:rPr lang="en-US" altLang="en-US"/>
                <a:t> is also 19.2.</a:t>
              </a:r>
            </a:p>
          </p:txBody>
        </p:sp>
        <p:sp>
          <p:nvSpPr>
            <p:cNvPr id="27656" name="Line 15"/>
            <p:cNvSpPr>
              <a:spLocks noChangeShapeType="1"/>
            </p:cNvSpPr>
            <p:nvPr/>
          </p:nvSpPr>
          <p:spPr bwMode="auto">
            <a:xfrm>
              <a:off x="2523" y="3226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57" name="Line 16"/>
            <p:cNvSpPr>
              <a:spLocks noChangeShapeType="1"/>
            </p:cNvSpPr>
            <p:nvPr/>
          </p:nvSpPr>
          <p:spPr bwMode="auto">
            <a:xfrm>
              <a:off x="2112" y="3456"/>
              <a:ext cx="2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7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ChangeArrowheads="1"/>
          </p:cNvSpPr>
          <p:nvPr/>
        </p:nvSpPr>
        <p:spPr bwMode="auto">
          <a:xfrm>
            <a:off x="228600" y="1447800"/>
            <a:ext cx="5943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 i="1"/>
              <a:t>QX</a:t>
            </a:r>
            <a:r>
              <a:rPr lang="en-US" altLang="en-US" b="1"/>
              <a:t> and </a:t>
            </a:r>
            <a:r>
              <a:rPr lang="en-US" altLang="en-US" b="1" i="1"/>
              <a:t>RX</a:t>
            </a:r>
            <a:r>
              <a:rPr lang="en-US" altLang="en-US" b="1"/>
              <a:t> are angle bisectors of </a:t>
            </a:r>
            <a:r>
              <a:rPr lang="el-GR" altLang="en-US" b="1"/>
              <a:t>∆</a:t>
            </a:r>
            <a:r>
              <a:rPr lang="en-US" altLang="en-US" b="1" i="1"/>
              <a:t>PQR</a:t>
            </a:r>
            <a:r>
              <a:rPr lang="en-US" altLang="en-US" b="1"/>
              <a:t>. Find m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b="1" i="1">
                <a:sym typeface="Symbol" pitchFamily="18" charset="2"/>
              </a:rPr>
              <a:t>PQX</a:t>
            </a:r>
            <a:r>
              <a:rPr lang="en-US" altLang="en-US" b="1"/>
              <a:t>.</a:t>
            </a:r>
          </a:p>
        </p:txBody>
      </p:sp>
      <p:sp>
        <p:nvSpPr>
          <p:cNvPr id="28675" name="Line 4"/>
          <p:cNvSpPr>
            <a:spLocks noChangeShapeType="1"/>
          </p:cNvSpPr>
          <p:nvPr/>
        </p:nvSpPr>
        <p:spPr bwMode="auto">
          <a:xfrm>
            <a:off x="381000" y="15240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6" name="Line 5"/>
          <p:cNvSpPr>
            <a:spLocks noChangeShapeType="1"/>
          </p:cNvSpPr>
          <p:nvPr/>
        </p:nvSpPr>
        <p:spPr bwMode="auto">
          <a:xfrm>
            <a:off x="1676400" y="15240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8677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1066800"/>
            <a:ext cx="3581400" cy="173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3500" name="Text Box 12"/>
          <p:cNvSpPr txBox="1">
            <a:spLocks noChangeArrowheads="1"/>
          </p:cNvSpPr>
          <p:nvPr/>
        </p:nvSpPr>
        <p:spPr bwMode="auto">
          <a:xfrm>
            <a:off x="228600" y="25908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QRY</a:t>
            </a:r>
            <a:r>
              <a:rPr lang="en-US" altLang="en-US">
                <a:sym typeface="Symbol" pitchFamily="18" charset="2"/>
              </a:rPr>
              <a:t>= 2m</a:t>
            </a:r>
            <a:r>
              <a:rPr lang="en-US" altLang="en-US" i="1">
                <a:sym typeface="Symbol" pitchFamily="18" charset="2"/>
              </a:rPr>
              <a:t>XRY </a:t>
            </a:r>
          </a:p>
        </p:txBody>
      </p:sp>
      <p:sp>
        <p:nvSpPr>
          <p:cNvPr id="63501" name="Text Box 13"/>
          <p:cNvSpPr txBox="1">
            <a:spLocks noChangeArrowheads="1"/>
          </p:cNvSpPr>
          <p:nvPr/>
        </p:nvSpPr>
        <p:spPr bwMode="auto">
          <a:xfrm>
            <a:off x="228600" y="3048000"/>
            <a:ext cx="441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QRY</a:t>
            </a:r>
            <a:r>
              <a:rPr lang="en-US" altLang="en-US">
                <a:sym typeface="Symbol" pitchFamily="18" charset="2"/>
              </a:rPr>
              <a:t>= 2</a:t>
            </a:r>
            <a:r>
              <a:rPr lang="en-US" altLang="en-US">
                <a:solidFill>
                  <a:srgbClr val="FF0000"/>
                </a:solidFill>
                <a:sym typeface="Symbol" pitchFamily="18" charset="2"/>
              </a:rPr>
              <a:t>(12°)</a:t>
            </a:r>
            <a:r>
              <a:rPr lang="en-US" altLang="en-US" i="1"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= 24°</a:t>
            </a:r>
          </a:p>
        </p:txBody>
      </p:sp>
      <p:sp>
        <p:nvSpPr>
          <p:cNvPr id="63502" name="Text Box 14"/>
          <p:cNvSpPr txBox="1">
            <a:spLocks noChangeArrowheads="1"/>
          </p:cNvSpPr>
          <p:nvPr/>
        </p:nvSpPr>
        <p:spPr bwMode="auto">
          <a:xfrm>
            <a:off x="228600" y="3505200"/>
            <a:ext cx="601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PQR</a:t>
            </a:r>
            <a:r>
              <a:rPr lang="en-US" altLang="en-US">
                <a:sym typeface="Symbol" pitchFamily="18" charset="2"/>
              </a:rPr>
              <a:t> + </a:t>
            </a: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QRP </a:t>
            </a:r>
            <a:r>
              <a:rPr lang="en-US" altLang="en-US">
                <a:sym typeface="Symbol" pitchFamily="18" charset="2"/>
              </a:rPr>
              <a:t>+ </a:t>
            </a: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RPQ </a:t>
            </a:r>
            <a:r>
              <a:rPr lang="en-US" altLang="en-US">
                <a:sym typeface="Symbol" pitchFamily="18" charset="2"/>
              </a:rPr>
              <a:t>= 180°</a:t>
            </a:r>
            <a:r>
              <a:rPr lang="en-US" altLang="en-US" i="1">
                <a:sym typeface="Symbol" pitchFamily="18" charset="2"/>
              </a:rPr>
              <a:t> </a:t>
            </a:r>
          </a:p>
        </p:txBody>
      </p:sp>
      <p:sp>
        <p:nvSpPr>
          <p:cNvPr id="63503" name="Text Box 15"/>
          <p:cNvSpPr txBox="1">
            <a:spLocks noChangeArrowheads="1"/>
          </p:cNvSpPr>
          <p:nvPr/>
        </p:nvSpPr>
        <p:spPr bwMode="auto">
          <a:xfrm>
            <a:off x="1752600" y="3962400"/>
            <a:ext cx="6019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PQR</a:t>
            </a:r>
            <a:r>
              <a:rPr lang="en-US" altLang="en-US">
                <a:solidFill>
                  <a:srgbClr val="FF0000"/>
                </a:solidFill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+ </a:t>
            </a:r>
            <a:r>
              <a:rPr lang="en-US" altLang="en-US">
                <a:solidFill>
                  <a:srgbClr val="FF0000"/>
                </a:solidFill>
              </a:rPr>
              <a:t>24</a:t>
            </a:r>
            <a:r>
              <a:rPr lang="en-US" altLang="en-US">
                <a:sym typeface="Symbol" pitchFamily="18" charset="2"/>
              </a:rPr>
              <a:t> + </a:t>
            </a:r>
            <a:r>
              <a:rPr lang="en-US" altLang="en-US">
                <a:solidFill>
                  <a:srgbClr val="FF0000"/>
                </a:solidFill>
              </a:rPr>
              <a:t>52</a:t>
            </a:r>
            <a:r>
              <a:rPr lang="en-US" altLang="en-US" i="1"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= 180</a:t>
            </a:r>
            <a:r>
              <a:rPr lang="en-US" altLang="en-US" i="1">
                <a:sym typeface="Symbol" pitchFamily="18" charset="2"/>
              </a:rPr>
              <a:t> </a:t>
            </a:r>
          </a:p>
        </p:txBody>
      </p:sp>
      <p:sp>
        <p:nvSpPr>
          <p:cNvPr id="63504" name="Text Box 16"/>
          <p:cNvSpPr txBox="1">
            <a:spLocks noChangeArrowheads="1"/>
          </p:cNvSpPr>
          <p:nvPr/>
        </p:nvSpPr>
        <p:spPr bwMode="auto">
          <a:xfrm>
            <a:off x="3581400" y="4572000"/>
            <a:ext cx="2819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PQR </a:t>
            </a:r>
            <a:r>
              <a:rPr lang="en-US" altLang="en-US">
                <a:sym typeface="Symbol" pitchFamily="18" charset="2"/>
              </a:rPr>
              <a:t>= 104°</a:t>
            </a:r>
            <a:r>
              <a:rPr lang="en-US" altLang="en-US" i="1">
                <a:sym typeface="Symbol" pitchFamily="18" charset="2"/>
              </a:rPr>
              <a:t> </a:t>
            </a:r>
          </a:p>
        </p:txBody>
      </p:sp>
      <p:sp>
        <p:nvSpPr>
          <p:cNvPr id="63508" name="Text Box 20"/>
          <p:cNvSpPr txBox="1">
            <a:spLocks noChangeArrowheads="1"/>
          </p:cNvSpPr>
          <p:nvPr/>
        </p:nvSpPr>
        <p:spPr bwMode="auto">
          <a:xfrm>
            <a:off x="4267200" y="3108325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i="1">
                <a:solidFill>
                  <a:srgbClr val="3333FF"/>
                </a:solidFill>
                <a:latin typeface="Arial" charset="0"/>
                <a:cs typeface="Arial" charset="0"/>
              </a:rPr>
              <a:t>Substitute 12° for m</a:t>
            </a:r>
            <a:r>
              <a:rPr lang="en-US" altLang="en-US" sz="2000" i="1">
                <a:solidFill>
                  <a:srgbClr val="3333FF"/>
                </a:solidFill>
                <a:latin typeface="Arial" charset="0"/>
                <a:cs typeface="Arial" charset="0"/>
                <a:sym typeface="Symbol" pitchFamily="18" charset="2"/>
              </a:rPr>
              <a:t>XRY</a:t>
            </a:r>
            <a:r>
              <a:rPr lang="en-US" altLang="en-US" sz="2000" i="1">
                <a:solidFill>
                  <a:srgbClr val="3333FF"/>
                </a:solidFill>
                <a:latin typeface="Arial" charset="0"/>
                <a:cs typeface="Arial" charset="0"/>
              </a:rPr>
              <a:t>.</a:t>
            </a:r>
          </a:p>
        </p:txBody>
      </p:sp>
      <p:sp>
        <p:nvSpPr>
          <p:cNvPr id="63509" name="Text Box 21"/>
          <p:cNvSpPr txBox="1">
            <a:spLocks noChangeArrowheads="1"/>
          </p:cNvSpPr>
          <p:nvPr/>
        </p:nvSpPr>
        <p:spPr bwMode="auto">
          <a:xfrm>
            <a:off x="5943600" y="3505200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3333FF"/>
                </a:solidFill>
                <a:latin typeface="Arial" charset="0"/>
                <a:cs typeface="Arial" charset="0"/>
              </a:rPr>
              <a:t>∆</a:t>
            </a:r>
            <a:r>
              <a:rPr lang="en-US" altLang="en-US" sz="2000" i="1">
                <a:solidFill>
                  <a:srgbClr val="3333FF"/>
                </a:solidFill>
                <a:latin typeface="Arial" charset="0"/>
                <a:cs typeface="Arial" charset="0"/>
              </a:rPr>
              <a:t> Sum Thm.</a:t>
            </a:r>
          </a:p>
        </p:txBody>
      </p:sp>
      <p:sp>
        <p:nvSpPr>
          <p:cNvPr id="63510" name="Text Box 22"/>
          <p:cNvSpPr txBox="1">
            <a:spLocks noChangeArrowheads="1"/>
          </p:cNvSpPr>
          <p:nvPr/>
        </p:nvSpPr>
        <p:spPr bwMode="auto">
          <a:xfrm>
            <a:off x="5867400" y="3995738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i="1">
                <a:solidFill>
                  <a:srgbClr val="3333FF"/>
                </a:solidFill>
                <a:latin typeface="Arial" charset="0"/>
                <a:cs typeface="Arial" charset="0"/>
              </a:rPr>
              <a:t>Substitute the given values.</a:t>
            </a:r>
          </a:p>
        </p:txBody>
      </p:sp>
      <p:sp>
        <p:nvSpPr>
          <p:cNvPr id="63511" name="Text Box 23"/>
          <p:cNvSpPr txBox="1">
            <a:spLocks noChangeArrowheads="1"/>
          </p:cNvSpPr>
          <p:nvPr/>
        </p:nvSpPr>
        <p:spPr bwMode="auto">
          <a:xfrm>
            <a:off x="6019800" y="4419600"/>
            <a:ext cx="2971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i="1">
                <a:solidFill>
                  <a:srgbClr val="3333FF"/>
                </a:solidFill>
                <a:latin typeface="Arial" charset="0"/>
                <a:cs typeface="Arial" charset="0"/>
              </a:rPr>
              <a:t>Subtract 76° from both sides.</a:t>
            </a:r>
          </a:p>
        </p:txBody>
      </p:sp>
      <p:sp>
        <p:nvSpPr>
          <p:cNvPr id="63513" name="Text Box 25"/>
          <p:cNvSpPr txBox="1">
            <a:spLocks noChangeArrowheads="1"/>
          </p:cNvSpPr>
          <p:nvPr/>
        </p:nvSpPr>
        <p:spPr bwMode="auto">
          <a:xfrm>
            <a:off x="3505200" y="5889625"/>
            <a:ext cx="3505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i="1">
                <a:solidFill>
                  <a:srgbClr val="3333FF"/>
                </a:solidFill>
                <a:latin typeface="Arial" charset="0"/>
                <a:cs typeface="Arial" charset="0"/>
                <a:sym typeface="Symbol" pitchFamily="18" charset="2"/>
              </a:rPr>
              <a:t>Substitute 104° for mPQR</a:t>
            </a:r>
            <a:r>
              <a:rPr lang="en-US" altLang="en-US" sz="2000" i="1">
                <a:solidFill>
                  <a:srgbClr val="3333FF"/>
                </a:solidFill>
                <a:latin typeface="Arial" charset="0"/>
                <a:cs typeface="Arial" charset="0"/>
              </a:rPr>
              <a:t>.</a:t>
            </a:r>
          </a:p>
        </p:txBody>
      </p:sp>
      <p:grpSp>
        <p:nvGrpSpPr>
          <p:cNvPr id="63518" name="Group 30"/>
          <p:cNvGrpSpPr>
            <a:grpSpLocks/>
          </p:cNvGrpSpPr>
          <p:nvPr/>
        </p:nvGrpSpPr>
        <p:grpSpPr bwMode="auto">
          <a:xfrm>
            <a:off x="4267200" y="2651125"/>
            <a:ext cx="5334000" cy="396875"/>
            <a:chOff x="2688" y="1670"/>
            <a:chExt cx="3360" cy="250"/>
          </a:xfrm>
        </p:grpSpPr>
        <p:sp>
          <p:nvSpPr>
            <p:cNvPr id="28696" name="Text Box 19"/>
            <p:cNvSpPr txBox="1">
              <a:spLocks noChangeArrowheads="1"/>
            </p:cNvSpPr>
            <p:nvPr/>
          </p:nvSpPr>
          <p:spPr bwMode="auto">
            <a:xfrm>
              <a:off x="2688" y="1670"/>
              <a:ext cx="33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1">
                  <a:solidFill>
                    <a:srgbClr val="3333FF"/>
                  </a:solidFill>
                  <a:latin typeface="Arial" charset="0"/>
                  <a:cs typeface="Arial" charset="0"/>
                </a:rPr>
                <a:t>XR is the bisector of </a:t>
              </a:r>
              <a:r>
                <a:rPr lang="en-US" altLang="en-US" sz="2000" i="1">
                  <a:solidFill>
                    <a:srgbClr val="3333FF"/>
                  </a:solidFill>
                  <a:latin typeface="Arial" charset="0"/>
                  <a:cs typeface="Arial" charset="0"/>
                  <a:sym typeface="Symbol" pitchFamily="18" charset="2"/>
                </a:rPr>
                <a:t>QRY</a:t>
              </a:r>
              <a:r>
                <a:rPr lang="en-US" altLang="en-US" sz="2000" i="1">
                  <a:solidFill>
                    <a:srgbClr val="3333FF"/>
                  </a:solidFill>
                  <a:latin typeface="Arial" charset="0"/>
                  <a:cs typeface="Arial" charset="0"/>
                </a:rPr>
                <a:t>.</a:t>
              </a:r>
            </a:p>
          </p:txBody>
        </p:sp>
        <p:sp>
          <p:nvSpPr>
            <p:cNvPr id="28697" name="Line 28"/>
            <p:cNvSpPr>
              <a:spLocks noChangeShapeType="1"/>
            </p:cNvSpPr>
            <p:nvPr/>
          </p:nvSpPr>
          <p:spPr bwMode="auto">
            <a:xfrm>
              <a:off x="2770" y="1721"/>
              <a:ext cx="192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3519" name="Group 31"/>
          <p:cNvGrpSpPr>
            <a:grpSpLocks/>
          </p:cNvGrpSpPr>
          <p:nvPr/>
        </p:nvGrpSpPr>
        <p:grpSpPr bwMode="auto">
          <a:xfrm>
            <a:off x="3505200" y="5143500"/>
            <a:ext cx="3505200" cy="396875"/>
            <a:chOff x="2208" y="3240"/>
            <a:chExt cx="2208" cy="250"/>
          </a:xfrm>
        </p:grpSpPr>
        <p:sp>
          <p:nvSpPr>
            <p:cNvPr id="28694" name="Text Box 24"/>
            <p:cNvSpPr txBox="1">
              <a:spLocks noChangeArrowheads="1"/>
            </p:cNvSpPr>
            <p:nvPr/>
          </p:nvSpPr>
          <p:spPr bwMode="auto">
            <a:xfrm>
              <a:off x="2208" y="3240"/>
              <a:ext cx="22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i="1">
                  <a:solidFill>
                    <a:srgbClr val="3333FF"/>
                  </a:solidFill>
                  <a:latin typeface="Arial" charset="0"/>
                  <a:cs typeface="Arial" charset="0"/>
                  <a:sym typeface="Symbol" pitchFamily="18" charset="2"/>
                </a:rPr>
                <a:t>QX is the bisector of PQR</a:t>
              </a:r>
              <a:r>
                <a:rPr lang="en-US" altLang="en-US" sz="2000" i="1">
                  <a:solidFill>
                    <a:srgbClr val="3333FF"/>
                  </a:solidFill>
                  <a:latin typeface="Arial" charset="0"/>
                  <a:cs typeface="Arial" charset="0"/>
                </a:rPr>
                <a:t>.</a:t>
              </a:r>
            </a:p>
          </p:txBody>
        </p:sp>
        <p:sp>
          <p:nvSpPr>
            <p:cNvPr id="28695" name="Line 29"/>
            <p:cNvSpPr>
              <a:spLocks noChangeShapeType="1"/>
            </p:cNvSpPr>
            <p:nvPr/>
          </p:nvSpPr>
          <p:spPr bwMode="auto">
            <a:xfrm>
              <a:off x="2290" y="3277"/>
              <a:ext cx="192" cy="0"/>
            </a:xfrm>
            <a:prstGeom prst="line">
              <a:avLst/>
            </a:prstGeom>
            <a:noFill/>
            <a:ln w="9525">
              <a:solidFill>
                <a:srgbClr val="3333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690" name="Text Box 3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63521" name="Picture 3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953000"/>
            <a:ext cx="30099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522" name="Picture 34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525" y="5715000"/>
            <a:ext cx="27622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523" name="Picture 35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075" y="5943600"/>
            <a:ext cx="20669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3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3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3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3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3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63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63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63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2" dur="500"/>
                                        <p:tgtEl>
                                          <p:spTgt spid="63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63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500" grpId="0"/>
      <p:bldP spid="63501" grpId="0"/>
      <p:bldP spid="63502" grpId="0"/>
      <p:bldP spid="63503" grpId="0"/>
      <p:bldP spid="63504" grpId="0"/>
      <p:bldP spid="63508" grpId="0"/>
      <p:bldP spid="63509" grpId="0"/>
      <p:bldP spid="63510" grpId="0"/>
      <p:bldP spid="63511" grpId="0"/>
      <p:bldP spid="63513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3"/>
          <p:cNvSpPr txBox="1">
            <a:spLocks noChangeArrowheads="1"/>
          </p:cNvSpPr>
          <p:nvPr/>
        </p:nvSpPr>
        <p:spPr bwMode="auto">
          <a:xfrm>
            <a:off x="0" y="8540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4: Community Application</a:t>
            </a:r>
          </a:p>
        </p:txBody>
      </p:sp>
      <p:sp>
        <p:nvSpPr>
          <p:cNvPr id="29699" name="Rectangle 8"/>
          <p:cNvSpPr>
            <a:spLocks noChangeArrowheads="1"/>
          </p:cNvSpPr>
          <p:nvPr/>
        </p:nvSpPr>
        <p:spPr bwMode="auto">
          <a:xfrm>
            <a:off x="304800" y="1371600"/>
            <a:ext cx="86106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A city planner wants to build a new library between a school, a post office, and a hospital. Draw a sketch to show where the library should be placed so it is the same distance from all three buildings.</a:t>
            </a:r>
          </a:p>
        </p:txBody>
      </p:sp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304800" y="3308350"/>
            <a:ext cx="8153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Let the three towns be vertices of a triangle. By the Circumcenter Theorem, the circumcenter of the triangle is equidistant from the vertices. </a:t>
            </a:r>
          </a:p>
        </p:txBody>
      </p:sp>
      <p:sp>
        <p:nvSpPr>
          <p:cNvPr id="56330" name="Rectangle 10"/>
          <p:cNvSpPr>
            <a:spLocks noChangeArrowheads="1"/>
          </p:cNvSpPr>
          <p:nvPr/>
        </p:nvSpPr>
        <p:spPr bwMode="auto">
          <a:xfrm>
            <a:off x="304800" y="4559300"/>
            <a:ext cx="67056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Draw the triangle formed by the three buildings. To find the circumcenter, find the perpendicular bisectors of each side. The position for the library is the circumcenter.</a:t>
            </a:r>
          </a:p>
        </p:txBody>
      </p:sp>
      <p:pic>
        <p:nvPicPr>
          <p:cNvPr id="56332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495800"/>
            <a:ext cx="1714500" cy="172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6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9" grpId="0"/>
      <p:bldP spid="56330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30723" name="Text Box 5"/>
          <p:cNvSpPr txBox="1">
            <a:spLocks noChangeArrowheads="1"/>
          </p:cNvSpPr>
          <p:nvPr/>
        </p:nvSpPr>
        <p:spPr bwMode="auto">
          <a:xfrm>
            <a:off x="457200" y="1206500"/>
            <a:ext cx="8237538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/>
              <a:t>A city plans to build a firefighters’ monument in the park between three streets. Draw a sketch to show where the city should place the monument so that it is the same distance from all three streets. Justify your sketch.</a:t>
            </a:r>
          </a:p>
        </p:txBody>
      </p:sp>
      <p:pic>
        <p:nvPicPr>
          <p:cNvPr id="3072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505200"/>
            <a:ext cx="3638550" cy="270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533400" y="3124200"/>
            <a:ext cx="4267200" cy="337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By the Incenter Thm., the incenter of a </a:t>
            </a:r>
            <a:r>
              <a:rPr lang="el-GR" altLang="en-US"/>
              <a:t>∆</a:t>
            </a:r>
            <a:r>
              <a:rPr lang="en-US" altLang="en-US"/>
              <a:t> is equidistant from the sides of the </a:t>
            </a:r>
            <a:r>
              <a:rPr lang="el-GR" altLang="en-US"/>
              <a:t>∆</a:t>
            </a:r>
            <a:r>
              <a:rPr lang="en-US" altLang="en-US"/>
              <a:t>. Draw the </a:t>
            </a:r>
            <a:r>
              <a:rPr lang="el-GR" altLang="en-US"/>
              <a:t>∆</a:t>
            </a:r>
            <a:r>
              <a:rPr lang="en-US" altLang="en-US"/>
              <a:t> formed by the streets and draw the 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/>
              <a:t> bisectors to find the incenter, point </a:t>
            </a:r>
            <a:r>
              <a:rPr lang="en-US" altLang="en-US" i="1"/>
              <a:t>M</a:t>
            </a:r>
            <a:r>
              <a:rPr lang="en-US" altLang="en-US"/>
              <a:t>. The city should place the monument at point </a:t>
            </a:r>
            <a:r>
              <a:rPr lang="en-US" altLang="en-US" i="1"/>
              <a:t>M</a:t>
            </a:r>
            <a:r>
              <a:rPr lang="en-US" altLang="en-US"/>
              <a:t>.</a:t>
            </a:r>
          </a:p>
        </p:txBody>
      </p:sp>
      <p:pic>
        <p:nvPicPr>
          <p:cNvPr id="5735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505200"/>
            <a:ext cx="3971925" cy="281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382000" cy="24384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Prove and apply properties of perpendicular bisectors of a triangle.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000"/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Prove and apply properties of angle bisectors of a triangle.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914400"/>
            <a:ext cx="2771775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747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grpSp>
        <p:nvGrpSpPr>
          <p:cNvPr id="31748" name="Group 17"/>
          <p:cNvGrpSpPr>
            <a:grpSpLocks/>
          </p:cNvGrpSpPr>
          <p:nvPr/>
        </p:nvGrpSpPr>
        <p:grpSpPr bwMode="auto">
          <a:xfrm>
            <a:off x="381000" y="1577975"/>
            <a:ext cx="5791200" cy="1187450"/>
            <a:chOff x="240" y="994"/>
            <a:chExt cx="3648" cy="748"/>
          </a:xfrm>
        </p:grpSpPr>
        <p:sp>
          <p:nvSpPr>
            <p:cNvPr id="31757" name="Text Box 3"/>
            <p:cNvSpPr txBox="1">
              <a:spLocks noChangeArrowheads="1"/>
            </p:cNvSpPr>
            <p:nvPr/>
          </p:nvSpPr>
          <p:spPr bwMode="auto">
            <a:xfrm>
              <a:off x="240" y="994"/>
              <a:ext cx="3648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marL="403225" indent="-403225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b="1"/>
                <a:t>1.</a:t>
              </a:r>
              <a:r>
                <a:rPr lang="en-US" altLang="en-US"/>
                <a:t> </a:t>
              </a:r>
              <a:r>
                <a:rPr lang="en-US" altLang="en-US" i="1"/>
                <a:t>ED</a:t>
              </a:r>
              <a:r>
                <a:rPr lang="en-US" altLang="en-US"/>
                <a:t>, </a:t>
              </a:r>
              <a:r>
                <a:rPr lang="en-US" altLang="en-US" i="1"/>
                <a:t>FD</a:t>
              </a:r>
              <a:r>
                <a:rPr lang="en-US" altLang="en-US"/>
                <a:t>, and </a:t>
              </a:r>
              <a:r>
                <a:rPr lang="en-US" altLang="en-US" i="1"/>
                <a:t>GD </a:t>
              </a:r>
              <a:r>
                <a:rPr lang="en-US" altLang="en-US"/>
                <a:t>are the perpendicular bisectors of </a:t>
              </a:r>
              <a:r>
                <a:rPr lang="el-GR" altLang="en-US"/>
                <a:t>∆</a:t>
              </a:r>
              <a:r>
                <a:rPr lang="en-US" altLang="en-US" i="1"/>
                <a:t>ABC</a:t>
              </a:r>
              <a:r>
                <a:rPr lang="en-US" altLang="en-US"/>
                <a:t>. Find </a:t>
              </a:r>
              <a:r>
                <a:rPr lang="en-US" altLang="en-US" i="1"/>
                <a:t>BD</a:t>
              </a:r>
              <a:r>
                <a:rPr lang="en-US" altLang="en-US"/>
                <a:t>.</a:t>
              </a:r>
            </a:p>
          </p:txBody>
        </p:sp>
        <p:sp>
          <p:nvSpPr>
            <p:cNvPr id="31758" name="Line 8"/>
            <p:cNvSpPr>
              <a:spLocks noChangeShapeType="1"/>
            </p:cNvSpPr>
            <p:nvPr/>
          </p:nvSpPr>
          <p:spPr bwMode="auto">
            <a:xfrm>
              <a:off x="576" y="1056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9" name="Line 9"/>
            <p:cNvSpPr>
              <a:spLocks noChangeShapeType="1"/>
            </p:cNvSpPr>
            <p:nvPr/>
          </p:nvSpPr>
          <p:spPr bwMode="auto">
            <a:xfrm>
              <a:off x="1008" y="1049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60" name="Line 10"/>
            <p:cNvSpPr>
              <a:spLocks noChangeShapeType="1"/>
            </p:cNvSpPr>
            <p:nvPr/>
          </p:nvSpPr>
          <p:spPr bwMode="auto">
            <a:xfrm>
              <a:off x="1824" y="1049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692" name="Text Box 12"/>
          <p:cNvSpPr txBox="1">
            <a:spLocks noChangeArrowheads="1"/>
          </p:cNvSpPr>
          <p:nvPr/>
        </p:nvSpPr>
        <p:spPr bwMode="auto">
          <a:xfrm>
            <a:off x="838200" y="27432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17</a:t>
            </a:r>
            <a:endParaRPr lang="en-US" altLang="en-US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31750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810000"/>
            <a:ext cx="2762250" cy="229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696" name="Text Box 16"/>
          <p:cNvSpPr txBox="1">
            <a:spLocks noChangeArrowheads="1"/>
          </p:cNvSpPr>
          <p:nvPr/>
        </p:nvSpPr>
        <p:spPr bwMode="auto">
          <a:xfrm>
            <a:off x="838200" y="41910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</a:rPr>
              <a:t>3</a:t>
            </a:r>
            <a:endParaRPr lang="en-US" altLang="en-US">
              <a:solidFill>
                <a:srgbClr val="FF0000"/>
              </a:solidFill>
              <a:latin typeface="Arial" charset="0"/>
            </a:endParaRPr>
          </a:p>
        </p:txBody>
      </p:sp>
      <p:grpSp>
        <p:nvGrpSpPr>
          <p:cNvPr id="31752" name="Group 21"/>
          <p:cNvGrpSpPr>
            <a:grpSpLocks/>
          </p:cNvGrpSpPr>
          <p:nvPr/>
        </p:nvGrpSpPr>
        <p:grpSpPr bwMode="auto">
          <a:xfrm>
            <a:off x="381000" y="3292475"/>
            <a:ext cx="7924800" cy="822325"/>
            <a:chOff x="240" y="2074"/>
            <a:chExt cx="4992" cy="518"/>
          </a:xfrm>
        </p:grpSpPr>
        <p:sp>
          <p:nvSpPr>
            <p:cNvPr id="31753" name="Text Box 14"/>
            <p:cNvSpPr txBox="1">
              <a:spLocks noChangeArrowheads="1"/>
            </p:cNvSpPr>
            <p:nvPr/>
          </p:nvSpPr>
          <p:spPr bwMode="auto">
            <a:xfrm>
              <a:off x="240" y="2074"/>
              <a:ext cx="4992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>
              <a:lvl1pPr marL="403225" indent="-403225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b="1"/>
                <a:t>2.</a:t>
              </a:r>
              <a:r>
                <a:rPr lang="en-US" altLang="en-US"/>
                <a:t> </a:t>
              </a:r>
              <a:r>
                <a:rPr lang="en-US" altLang="en-US" i="1"/>
                <a:t>JP</a:t>
              </a:r>
              <a:r>
                <a:rPr lang="en-US" altLang="en-US"/>
                <a:t>, </a:t>
              </a:r>
              <a:r>
                <a:rPr lang="en-US" altLang="en-US" i="1"/>
                <a:t>KP</a:t>
              </a:r>
              <a:r>
                <a:rPr lang="en-US" altLang="en-US"/>
                <a:t>, and </a:t>
              </a:r>
              <a:r>
                <a:rPr lang="en-US" altLang="en-US" i="1"/>
                <a:t>HP </a:t>
              </a:r>
              <a:r>
                <a:rPr lang="en-US" altLang="en-US"/>
                <a:t>are angle bisectors of </a:t>
              </a:r>
              <a:r>
                <a:rPr lang="el-GR" altLang="en-US"/>
                <a:t>∆</a:t>
              </a:r>
              <a:r>
                <a:rPr lang="en-US" altLang="en-US" i="1"/>
                <a:t>HJK</a:t>
              </a:r>
              <a:r>
                <a:rPr lang="en-US" altLang="en-US"/>
                <a:t>. Find the distance from </a:t>
              </a:r>
              <a:r>
                <a:rPr lang="en-US" altLang="en-US" i="1"/>
                <a:t>P </a:t>
              </a:r>
              <a:r>
                <a:rPr lang="en-US" altLang="en-US"/>
                <a:t>to </a:t>
              </a:r>
              <a:r>
                <a:rPr lang="en-US" altLang="en-US" i="1"/>
                <a:t>HK</a:t>
              </a:r>
              <a:r>
                <a:rPr lang="en-US" altLang="en-US"/>
                <a:t>.</a:t>
              </a:r>
            </a:p>
          </p:txBody>
        </p:sp>
        <p:sp>
          <p:nvSpPr>
            <p:cNvPr id="31754" name="Line 18"/>
            <p:cNvSpPr>
              <a:spLocks noChangeShapeType="1"/>
            </p:cNvSpPr>
            <p:nvPr/>
          </p:nvSpPr>
          <p:spPr bwMode="auto">
            <a:xfrm>
              <a:off x="576" y="2119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5" name="Line 19"/>
            <p:cNvSpPr>
              <a:spLocks noChangeShapeType="1"/>
            </p:cNvSpPr>
            <p:nvPr/>
          </p:nvSpPr>
          <p:spPr bwMode="auto">
            <a:xfrm>
              <a:off x="946" y="2126"/>
              <a:ext cx="2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56" name="Line 20"/>
            <p:cNvSpPr>
              <a:spLocks noChangeShapeType="1"/>
            </p:cNvSpPr>
            <p:nvPr/>
          </p:nvSpPr>
          <p:spPr bwMode="auto">
            <a:xfrm>
              <a:off x="1734" y="2126"/>
              <a:ext cx="28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92" grpId="0" autoUpdateAnimBg="0"/>
      <p:bldP spid="71696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479425" y="1600200"/>
            <a:ext cx="7924800" cy="1674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3.</a:t>
            </a:r>
            <a:r>
              <a:rPr lang="en-US" altLang="en-US"/>
              <a:t> Lee’s job requires him to travel to </a:t>
            </a:r>
            <a:r>
              <a:rPr lang="en-US" altLang="en-US" i="1"/>
              <a:t>X, Y, </a:t>
            </a:r>
            <a:r>
              <a:rPr lang="en-US" altLang="en-US"/>
              <a:t>and </a:t>
            </a:r>
            <a:r>
              <a:rPr lang="en-US" altLang="en-US" i="1"/>
              <a:t>Z</a:t>
            </a:r>
            <a:r>
              <a:rPr lang="en-US" altLang="en-US"/>
              <a:t>. Draw a sketch to show where he should buy a home so it is the same distance from all three</a:t>
            </a:r>
          </a:p>
          <a:p>
            <a:pPr eaLnBrk="1" hangingPunct="1"/>
            <a:r>
              <a:rPr lang="en-US" altLang="en-US"/>
              <a:t>	places.</a:t>
            </a:r>
          </a:p>
          <a:p>
            <a:pPr eaLnBrk="1" hangingPunct="1"/>
            <a:r>
              <a:rPr lang="en-US" altLang="en-US" sz="800">
                <a:latin typeface="Arial" charset="0"/>
              </a:rPr>
              <a:t> </a:t>
            </a:r>
          </a:p>
        </p:txBody>
      </p:sp>
      <p:pic>
        <p:nvPicPr>
          <p:cNvPr id="75786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048000"/>
            <a:ext cx="3648075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5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71" name="Rectangle 15"/>
          <p:cNvSpPr>
            <a:spLocks noChangeArrowheads="1"/>
          </p:cNvSpPr>
          <p:nvPr/>
        </p:nvSpPr>
        <p:spPr bwMode="auto">
          <a:xfrm>
            <a:off x="381000" y="1981200"/>
            <a:ext cx="8382000" cy="36576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concurrent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point of concurrency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circumcenter of a triangle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circumscribed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incenter of a triangle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/>
              <a:t>inscribed</a:t>
            </a:r>
          </a:p>
          <a:p>
            <a:pPr eaLnBrk="1" hangingPunct="1">
              <a:spcBef>
                <a:spcPct val="20000"/>
              </a:spcBef>
            </a:pPr>
            <a:endParaRPr lang="en-US" altLang="en-US" sz="3200">
              <a:latin typeface="Arial" charset="0"/>
            </a:endParaRPr>
          </a:p>
        </p:txBody>
      </p:sp>
      <p:sp>
        <p:nvSpPr>
          <p:cNvPr id="5123" name="Rectangle 16"/>
          <p:cNvSpPr>
            <a:spLocks noChangeArrowheads="1"/>
          </p:cNvSpPr>
          <p:nvPr/>
        </p:nvSpPr>
        <p:spPr bwMode="auto">
          <a:xfrm>
            <a:off x="0" y="12954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0000"/>
                </a:solidFill>
                <a:latin typeface="Arial Black" pitchFamily="34" charset="0"/>
              </a:rPr>
              <a:t>Vocabulary</a:t>
            </a:r>
            <a:endParaRPr lang="en-US" altLang="en-US" sz="3600" i="1"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94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4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4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4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4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4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4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4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71" grpId="0" build="p" autoUpdateAnimBg="0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685800" y="1600200"/>
            <a:ext cx="7924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Since a triangle has three sides, it has three perpendicular bisectors. When you construct the perpendicular bisectors, you find that they have an interesting property.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762000" y="1905000"/>
            <a:ext cx="7854950" cy="1668463"/>
            <a:chOff x="236" y="2256"/>
            <a:chExt cx="4948" cy="1051"/>
          </a:xfrm>
        </p:grpSpPr>
        <p:sp>
          <p:nvSpPr>
            <p:cNvPr id="7171" name="Text Box 3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76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/>
                <a:t>The perpendicular bisector of a side of a triangle does not always pass through the opposite vertex.</a:t>
              </a:r>
            </a:p>
          </p:txBody>
        </p:sp>
        <p:sp>
          <p:nvSpPr>
            <p:cNvPr id="7172" name="Text Box 4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Helpful Hint</a:t>
              </a:r>
              <a:endParaRPr lang="en-US" alt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304800" y="1371600"/>
            <a:ext cx="85344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When three or more lines intersect at one point, the lines are said to be </a:t>
            </a:r>
            <a:r>
              <a:rPr lang="en-US" altLang="en-US" b="1" u="sng"/>
              <a:t>concurrent</a:t>
            </a:r>
            <a:r>
              <a:rPr lang="en-US" altLang="en-US"/>
              <a:t>. The </a:t>
            </a:r>
            <a:r>
              <a:rPr lang="en-US" altLang="en-US" b="1" u="sng"/>
              <a:t>point of concurrency</a:t>
            </a:r>
            <a:r>
              <a:rPr lang="en-US" altLang="en-US"/>
              <a:t> is the point where they intersect. In the construction, you saw that the three perpendicular bisectors of a triangle are concurrent. This point of concurrency is the </a:t>
            </a:r>
            <a:r>
              <a:rPr lang="en-US" altLang="en-US" b="1" u="sng"/>
              <a:t>circumcenter of the triangle</a:t>
            </a:r>
            <a:r>
              <a:rPr lang="en-US" altLang="en-US"/>
              <a:t>.</a:t>
            </a:r>
          </a:p>
        </p:txBody>
      </p:sp>
      <p:pic>
        <p:nvPicPr>
          <p:cNvPr id="4096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038600"/>
            <a:ext cx="7772400" cy="206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381000" y="1219200"/>
            <a:ext cx="845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 circumcenter can be inside the triangle, outside the triangle, or on the triangle.</a:t>
            </a:r>
          </a:p>
        </p:txBody>
      </p:sp>
      <p:pic>
        <p:nvPicPr>
          <p:cNvPr id="4199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95600"/>
            <a:ext cx="8867775" cy="234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533400" y="1219200"/>
            <a:ext cx="8458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 circumcenter of </a:t>
            </a:r>
            <a:r>
              <a:rPr lang="el-GR" altLang="en-US"/>
              <a:t>Δ</a:t>
            </a:r>
            <a:r>
              <a:rPr lang="en-US" altLang="en-US" i="1"/>
              <a:t>ABC</a:t>
            </a:r>
            <a:r>
              <a:rPr lang="en-US" altLang="en-US"/>
              <a:t> is the center of its circumscribed circle. A circle that contains all the vertices of a polygon is </a:t>
            </a:r>
            <a:r>
              <a:rPr lang="en-US" altLang="en-US" b="1" u="sng"/>
              <a:t>circumscribed</a:t>
            </a:r>
            <a:r>
              <a:rPr lang="en-US" altLang="en-US"/>
              <a:t> about the polygon.</a:t>
            </a:r>
          </a:p>
        </p:txBody>
      </p:sp>
      <p:pic>
        <p:nvPicPr>
          <p:cNvPr id="4301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971800"/>
            <a:ext cx="2552700" cy="2543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954</TotalTime>
  <Words>1450</Words>
  <Application>Microsoft Office PowerPoint</Application>
  <PresentationFormat>On-screen Show (4:3)</PresentationFormat>
  <Paragraphs>140</Paragraphs>
  <Slides>31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7" baseType="lpstr">
      <vt:lpstr>Verdana</vt:lpstr>
      <vt:lpstr>Arial</vt:lpstr>
      <vt:lpstr>Arial Black</vt:lpstr>
      <vt:lpstr>Symbol</vt:lpstr>
      <vt:lpstr>Arial MT Bl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140</cp:revision>
  <dcterms:created xsi:type="dcterms:W3CDTF">2002-10-14T18:20:28Z</dcterms:created>
  <dcterms:modified xsi:type="dcterms:W3CDTF">2014-02-20T17:30:01Z</dcterms:modified>
</cp:coreProperties>
</file>