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7" r:id="rId2"/>
    <p:sldId id="260" r:id="rId3"/>
    <p:sldId id="262" r:id="rId4"/>
    <p:sldId id="269" r:id="rId5"/>
    <p:sldId id="277" r:id="rId6"/>
    <p:sldId id="278" r:id="rId7"/>
    <p:sldId id="279" r:id="rId8"/>
    <p:sldId id="290" r:id="rId9"/>
    <p:sldId id="276" r:id="rId10"/>
    <p:sldId id="275" r:id="rId11"/>
    <p:sldId id="281" r:id="rId12"/>
    <p:sldId id="282" r:id="rId13"/>
    <p:sldId id="283" r:id="rId14"/>
    <p:sldId id="284" r:id="rId15"/>
    <p:sldId id="285" r:id="rId16"/>
    <p:sldId id="286" r:id="rId17"/>
    <p:sldId id="311" r:id="rId18"/>
    <p:sldId id="287" r:id="rId19"/>
    <p:sldId id="288" r:id="rId20"/>
    <p:sldId id="312" r:id="rId21"/>
    <p:sldId id="289" r:id="rId22"/>
    <p:sldId id="313" r:id="rId23"/>
    <p:sldId id="291" r:id="rId24"/>
    <p:sldId id="292" r:id="rId25"/>
    <p:sldId id="293" r:id="rId26"/>
    <p:sldId id="314" r:id="rId27"/>
    <p:sldId id="294" r:id="rId28"/>
    <p:sldId id="295" r:id="rId29"/>
    <p:sldId id="296" r:id="rId30"/>
    <p:sldId id="297" r:id="rId31"/>
    <p:sldId id="298" r:id="rId32"/>
    <p:sldId id="299" r:id="rId33"/>
    <p:sldId id="300" r:id="rId34"/>
    <p:sldId id="301" r:id="rId35"/>
    <p:sldId id="302" r:id="rId36"/>
    <p:sldId id="303" r:id="rId37"/>
    <p:sldId id="304" r:id="rId38"/>
    <p:sldId id="305" r:id="rId39"/>
    <p:sldId id="306" r:id="rId40"/>
    <p:sldId id="307" r:id="rId41"/>
    <p:sldId id="308" r:id="rId42"/>
    <p:sldId id="309" r:id="rId43"/>
    <p:sldId id="315" r:id="rId44"/>
    <p:sldId id="310" r:id="rId45"/>
  </p:sldIdLst>
  <p:sldSz cx="9144000" cy="6858000" type="screen4x3"/>
  <p:notesSz cx="6858000" cy="9144000"/>
  <p:defaultTextStyle>
    <a:defPPr>
      <a:defRPr lang="en-US"/>
    </a:defPPr>
    <a:lvl1pPr algn="l" rtl="0" fontAlgn="base">
      <a:spcBef>
        <a:spcPct val="0"/>
      </a:spcBef>
      <a:spcAft>
        <a:spcPct val="0"/>
      </a:spcAft>
      <a:defRPr sz="900" kern="1200">
        <a:solidFill>
          <a:schemeClr val="tx1"/>
        </a:solidFill>
        <a:latin typeface="Verdana" pitchFamily="34" charset="0"/>
        <a:ea typeface="+mn-ea"/>
        <a:cs typeface="+mn-cs"/>
      </a:defRPr>
    </a:lvl1pPr>
    <a:lvl2pPr marL="457200" algn="l" rtl="0" fontAlgn="base">
      <a:spcBef>
        <a:spcPct val="0"/>
      </a:spcBef>
      <a:spcAft>
        <a:spcPct val="0"/>
      </a:spcAft>
      <a:defRPr sz="900" kern="1200">
        <a:solidFill>
          <a:schemeClr val="tx1"/>
        </a:solidFill>
        <a:latin typeface="Verdana" pitchFamily="34" charset="0"/>
        <a:ea typeface="+mn-ea"/>
        <a:cs typeface="+mn-cs"/>
      </a:defRPr>
    </a:lvl2pPr>
    <a:lvl3pPr marL="914400" algn="l" rtl="0" fontAlgn="base">
      <a:spcBef>
        <a:spcPct val="0"/>
      </a:spcBef>
      <a:spcAft>
        <a:spcPct val="0"/>
      </a:spcAft>
      <a:defRPr sz="900" kern="1200">
        <a:solidFill>
          <a:schemeClr val="tx1"/>
        </a:solidFill>
        <a:latin typeface="Verdana" pitchFamily="34" charset="0"/>
        <a:ea typeface="+mn-ea"/>
        <a:cs typeface="+mn-cs"/>
      </a:defRPr>
    </a:lvl3pPr>
    <a:lvl4pPr marL="1371600" algn="l" rtl="0" fontAlgn="base">
      <a:spcBef>
        <a:spcPct val="0"/>
      </a:spcBef>
      <a:spcAft>
        <a:spcPct val="0"/>
      </a:spcAft>
      <a:defRPr sz="900" kern="1200">
        <a:solidFill>
          <a:schemeClr val="tx1"/>
        </a:solidFill>
        <a:latin typeface="Verdana" pitchFamily="34" charset="0"/>
        <a:ea typeface="+mn-ea"/>
        <a:cs typeface="+mn-cs"/>
      </a:defRPr>
    </a:lvl4pPr>
    <a:lvl5pPr marL="1828800" algn="l" rtl="0" fontAlgn="base">
      <a:spcBef>
        <a:spcPct val="0"/>
      </a:spcBef>
      <a:spcAft>
        <a:spcPct val="0"/>
      </a:spcAft>
      <a:defRPr sz="900" kern="1200">
        <a:solidFill>
          <a:schemeClr val="tx1"/>
        </a:solidFill>
        <a:latin typeface="Verdana" pitchFamily="34" charset="0"/>
        <a:ea typeface="+mn-ea"/>
        <a:cs typeface="+mn-cs"/>
      </a:defRPr>
    </a:lvl5pPr>
    <a:lvl6pPr marL="2286000" algn="l" defTabSz="914400" rtl="0" eaLnBrk="1" latinLnBrk="0" hangingPunct="1">
      <a:defRPr sz="900" kern="1200">
        <a:solidFill>
          <a:schemeClr val="tx1"/>
        </a:solidFill>
        <a:latin typeface="Verdana" pitchFamily="34" charset="0"/>
        <a:ea typeface="+mn-ea"/>
        <a:cs typeface="+mn-cs"/>
      </a:defRPr>
    </a:lvl6pPr>
    <a:lvl7pPr marL="2743200" algn="l" defTabSz="914400" rtl="0" eaLnBrk="1" latinLnBrk="0" hangingPunct="1">
      <a:defRPr sz="900" kern="1200">
        <a:solidFill>
          <a:schemeClr val="tx1"/>
        </a:solidFill>
        <a:latin typeface="Verdana" pitchFamily="34" charset="0"/>
        <a:ea typeface="+mn-ea"/>
        <a:cs typeface="+mn-cs"/>
      </a:defRPr>
    </a:lvl7pPr>
    <a:lvl8pPr marL="3200400" algn="l" defTabSz="914400" rtl="0" eaLnBrk="1" latinLnBrk="0" hangingPunct="1">
      <a:defRPr sz="900" kern="1200">
        <a:solidFill>
          <a:schemeClr val="tx1"/>
        </a:solidFill>
        <a:latin typeface="Verdana" pitchFamily="34" charset="0"/>
        <a:ea typeface="+mn-ea"/>
        <a:cs typeface="+mn-cs"/>
      </a:defRPr>
    </a:lvl8pPr>
    <a:lvl9pPr marL="3657600" algn="l" defTabSz="914400" rtl="0" eaLnBrk="1" latinLnBrk="0" hangingPunct="1">
      <a:defRPr sz="9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99FF66"/>
    <a:srgbClr val="66FF33"/>
    <a:srgbClr val="EFF260"/>
    <a:srgbClr val="3333FF"/>
    <a:srgbClr val="FF3300"/>
    <a:srgbClr val="CC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3412" autoAdjust="0"/>
  </p:normalViewPr>
  <p:slideViewPr>
    <p:cSldViewPr>
      <p:cViewPr>
        <p:scale>
          <a:sx n="67" d="100"/>
          <a:sy n="67" d="100"/>
        </p:scale>
        <p:origin x="-78" y="-72"/>
      </p:cViewPr>
      <p:guideLst>
        <p:guide orient="horz" pos="2160"/>
        <p:guide orient="horz" pos="624"/>
        <p:guide pos="2880"/>
      </p:guideLst>
    </p:cSldViewPr>
  </p:slideViewPr>
  <p:notesTextViewPr>
    <p:cViewPr>
      <p:scale>
        <a:sx n="100" d="100"/>
        <a:sy n="100" d="100"/>
      </p:scale>
      <p:origin x="0" y="0"/>
    </p:cViewPr>
  </p:notesTextViewPr>
  <p:sorterViewPr>
    <p:cViewPr>
      <p:scale>
        <a:sx n="66" d="100"/>
        <a:sy n="66" d="100"/>
      </p:scale>
      <p:origin x="0" y="2268"/>
    </p:cViewPr>
  </p:sorter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710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4CBECDBE-5758-48A1-BAB3-DD6FCC7C258F}" type="slidenum">
              <a:rPr lang="en-US"/>
              <a:pPr>
                <a:defRPr/>
              </a:pPr>
              <a:t>‹#›</a:t>
            </a:fld>
            <a:endParaRPr lang="en-US"/>
          </a:p>
        </p:txBody>
      </p:sp>
    </p:spTree>
    <p:extLst>
      <p:ext uri="{BB962C8B-B14F-4D97-AF65-F5344CB8AC3E}">
        <p14:creationId xmlns:p14="http://schemas.microsoft.com/office/powerpoint/2010/main" val="40003208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fld id="{E35E48A9-3489-4683-9E09-AC2216C819B6}" type="slidenum">
              <a:rPr lang="en-US" altLang="en-US" sz="1200" smtClean="0">
                <a:latin typeface="Arial" charset="0"/>
              </a:rPr>
              <a:pPr eaLnBrk="1" hangingPunct="1"/>
              <a:t>36</a:t>
            </a:fld>
            <a:endParaRPr lang="en-US" altLang="en-US" sz="1200" smtClean="0">
              <a:latin typeface="Arial" charset="0"/>
            </a:endParaRPr>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280E7F-37CF-4CD6-88C3-D34524DB53C7}" type="slidenum">
              <a:rPr lang="en-US"/>
              <a:pPr>
                <a:defRPr/>
              </a:pPr>
              <a:t>‹#›</a:t>
            </a:fld>
            <a:endParaRPr lang="en-US"/>
          </a:p>
        </p:txBody>
      </p:sp>
    </p:spTree>
    <p:extLst>
      <p:ext uri="{BB962C8B-B14F-4D97-AF65-F5344CB8AC3E}">
        <p14:creationId xmlns:p14="http://schemas.microsoft.com/office/powerpoint/2010/main" val="2521766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09275C-FF28-4B27-9382-2982F844B88D}" type="slidenum">
              <a:rPr lang="en-US"/>
              <a:pPr>
                <a:defRPr/>
              </a:pPr>
              <a:t>‹#›</a:t>
            </a:fld>
            <a:endParaRPr lang="en-US"/>
          </a:p>
        </p:txBody>
      </p:sp>
    </p:spTree>
    <p:extLst>
      <p:ext uri="{BB962C8B-B14F-4D97-AF65-F5344CB8AC3E}">
        <p14:creationId xmlns:p14="http://schemas.microsoft.com/office/powerpoint/2010/main" val="582422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1ABF41-165A-4067-88F7-1EC0523E5016}" type="slidenum">
              <a:rPr lang="en-US"/>
              <a:pPr>
                <a:defRPr/>
              </a:pPr>
              <a:t>‹#›</a:t>
            </a:fld>
            <a:endParaRPr lang="en-US"/>
          </a:p>
        </p:txBody>
      </p:sp>
    </p:spTree>
    <p:extLst>
      <p:ext uri="{BB962C8B-B14F-4D97-AF65-F5344CB8AC3E}">
        <p14:creationId xmlns:p14="http://schemas.microsoft.com/office/powerpoint/2010/main" val="3178780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D16E8B-9A66-4F49-89B8-03B6E391639A}" type="slidenum">
              <a:rPr lang="en-US"/>
              <a:pPr>
                <a:defRPr/>
              </a:pPr>
              <a:t>‹#›</a:t>
            </a:fld>
            <a:endParaRPr lang="en-US"/>
          </a:p>
        </p:txBody>
      </p:sp>
    </p:spTree>
    <p:extLst>
      <p:ext uri="{BB962C8B-B14F-4D97-AF65-F5344CB8AC3E}">
        <p14:creationId xmlns:p14="http://schemas.microsoft.com/office/powerpoint/2010/main" val="3144741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9933D9-2DA6-4D2F-853B-5910B1DA44EE}" type="slidenum">
              <a:rPr lang="en-US"/>
              <a:pPr>
                <a:defRPr/>
              </a:pPr>
              <a:t>‹#›</a:t>
            </a:fld>
            <a:endParaRPr lang="en-US"/>
          </a:p>
        </p:txBody>
      </p:sp>
    </p:spTree>
    <p:extLst>
      <p:ext uri="{BB962C8B-B14F-4D97-AF65-F5344CB8AC3E}">
        <p14:creationId xmlns:p14="http://schemas.microsoft.com/office/powerpoint/2010/main" val="1663758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B6FF70-A2A2-41BF-B4E9-6BE37DE93AC2}" type="slidenum">
              <a:rPr lang="en-US"/>
              <a:pPr>
                <a:defRPr/>
              </a:pPr>
              <a:t>‹#›</a:t>
            </a:fld>
            <a:endParaRPr lang="en-US"/>
          </a:p>
        </p:txBody>
      </p:sp>
    </p:spTree>
    <p:extLst>
      <p:ext uri="{BB962C8B-B14F-4D97-AF65-F5344CB8AC3E}">
        <p14:creationId xmlns:p14="http://schemas.microsoft.com/office/powerpoint/2010/main" val="2702148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8CCD849-8E57-48B7-A2D3-E02962BFD5D5}" type="slidenum">
              <a:rPr lang="en-US"/>
              <a:pPr>
                <a:defRPr/>
              </a:pPr>
              <a:t>‹#›</a:t>
            </a:fld>
            <a:endParaRPr lang="en-US"/>
          </a:p>
        </p:txBody>
      </p:sp>
    </p:spTree>
    <p:extLst>
      <p:ext uri="{BB962C8B-B14F-4D97-AF65-F5344CB8AC3E}">
        <p14:creationId xmlns:p14="http://schemas.microsoft.com/office/powerpoint/2010/main" val="348365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CECCB1-79A1-4293-9046-937DDA124AE9}" type="slidenum">
              <a:rPr lang="en-US"/>
              <a:pPr>
                <a:defRPr/>
              </a:pPr>
              <a:t>‹#›</a:t>
            </a:fld>
            <a:endParaRPr lang="en-US"/>
          </a:p>
        </p:txBody>
      </p:sp>
    </p:spTree>
    <p:extLst>
      <p:ext uri="{BB962C8B-B14F-4D97-AF65-F5344CB8AC3E}">
        <p14:creationId xmlns:p14="http://schemas.microsoft.com/office/powerpoint/2010/main" val="12713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CEDA71C-F284-4026-B72B-D5CCE3A7C3DC}" type="slidenum">
              <a:rPr lang="en-US"/>
              <a:pPr>
                <a:defRPr/>
              </a:pPr>
              <a:t>‹#›</a:t>
            </a:fld>
            <a:endParaRPr lang="en-US"/>
          </a:p>
        </p:txBody>
      </p:sp>
    </p:spTree>
    <p:extLst>
      <p:ext uri="{BB962C8B-B14F-4D97-AF65-F5344CB8AC3E}">
        <p14:creationId xmlns:p14="http://schemas.microsoft.com/office/powerpoint/2010/main" val="677346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E5754B8-4F4F-471A-8382-9C2796EA9807}" type="slidenum">
              <a:rPr lang="en-US"/>
              <a:pPr>
                <a:defRPr/>
              </a:pPr>
              <a:t>‹#›</a:t>
            </a:fld>
            <a:endParaRPr lang="en-US"/>
          </a:p>
        </p:txBody>
      </p:sp>
    </p:spTree>
    <p:extLst>
      <p:ext uri="{BB962C8B-B14F-4D97-AF65-F5344CB8AC3E}">
        <p14:creationId xmlns:p14="http://schemas.microsoft.com/office/powerpoint/2010/main" val="410163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95CE3DC-4F1C-4CE3-BE86-2F611DE29B5C}" type="slidenum">
              <a:rPr lang="en-US"/>
              <a:pPr>
                <a:defRPr/>
              </a:pPr>
              <a:t>‹#›</a:t>
            </a:fld>
            <a:endParaRPr lang="en-US"/>
          </a:p>
        </p:txBody>
      </p:sp>
    </p:spTree>
    <p:extLst>
      <p:ext uri="{BB962C8B-B14F-4D97-AF65-F5344CB8AC3E}">
        <p14:creationId xmlns:p14="http://schemas.microsoft.com/office/powerpoint/2010/main" val="2957711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FCC3CB80-9388-474F-9388-FD5A197A0617}" type="slidenum">
              <a:rPr lang="en-US"/>
              <a:pPr>
                <a:defRPr/>
              </a:pPr>
              <a:t>‹#›</a:t>
            </a:fld>
            <a:endParaRPr lang="en-US"/>
          </a:p>
        </p:txBody>
      </p:sp>
      <p:pic>
        <p:nvPicPr>
          <p:cNvPr id="1031"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9"/>
          <p:cNvSpPr txBox="1">
            <a:spLocks noChangeArrowheads="1"/>
          </p:cNvSpPr>
          <p:nvPr userDrawn="1"/>
        </p:nvSpPr>
        <p:spPr bwMode="auto">
          <a:xfrm>
            <a:off x="-3175" y="6556375"/>
            <a:ext cx="29749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1400" b="1">
                <a:solidFill>
                  <a:schemeClr val="bg1"/>
                </a:solidFill>
              </a:rPr>
              <a:t>Holt McDougal Algebra 1</a:t>
            </a:r>
          </a:p>
        </p:txBody>
      </p:sp>
      <p:grpSp>
        <p:nvGrpSpPr>
          <p:cNvPr id="1033" name="Group 13"/>
          <p:cNvGrpSpPr>
            <a:grpSpLocks/>
          </p:cNvGrpSpPr>
          <p:nvPr userDrawn="1"/>
        </p:nvGrpSpPr>
        <p:grpSpPr bwMode="auto">
          <a:xfrm>
            <a:off x="0" y="0"/>
            <a:ext cx="9144000" cy="6858000"/>
            <a:chOff x="0" y="0"/>
            <a:chExt cx="5760" cy="4320"/>
          </a:xfrm>
        </p:grpSpPr>
        <p:pic>
          <p:nvPicPr>
            <p:cNvPr id="1035"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3200">
                <a:solidFill>
                  <a:schemeClr val="bg1"/>
                </a:solidFill>
                <a:latin typeface="Arial Black" pitchFamily="34" charset="0"/>
              </a:rPr>
              <a:t>Solving Linear Inequalities</a:t>
            </a:r>
            <a:endParaRPr lang="en-US" altLang="en-US" sz="24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43.xml"/><Relationship Id="rId4" Type="http://schemas.openxmlformats.org/officeDocument/2006/relationships/slide" Target="slide33.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22.png"/></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 Id="rId5" Type="http://schemas.openxmlformats.org/officeDocument/2006/relationships/image" Target="../media/image28.png"/><Relationship Id="rId4" Type="http://schemas.openxmlformats.org/officeDocument/2006/relationships/image" Target="../media/image27.png"/></Relationships>
</file>

<file path=ppt/slides/_rels/slide2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9.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7.xml"/><Relationship Id="rId5" Type="http://schemas.openxmlformats.org/officeDocument/2006/relationships/image" Target="../media/image39.png"/><Relationship Id="rId4" Type="http://schemas.openxmlformats.org/officeDocument/2006/relationships/image" Target="../media/image38.png"/></Relationships>
</file>

<file path=ppt/slides/_rels/slide39.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 Id="rId5" Type="http://schemas.openxmlformats.org/officeDocument/2006/relationships/image" Target="../media/image43.png"/><Relationship Id="rId4" Type="http://schemas.openxmlformats.org/officeDocument/2006/relationships/image" Target="../media/image4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4"/>
          <p:cNvSpPr txBox="1">
            <a:spLocks noChangeArrowheads="1"/>
          </p:cNvSpPr>
          <p:nvPr/>
        </p:nvSpPr>
        <p:spPr bwMode="auto">
          <a:xfrm>
            <a:off x="1371600" y="163513"/>
            <a:ext cx="7772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3200">
                <a:solidFill>
                  <a:schemeClr val="bg1"/>
                </a:solidFill>
                <a:latin typeface="Arial Black" pitchFamily="34" charset="0"/>
              </a:rPr>
              <a:t>Solving Linear Inequalities</a:t>
            </a:r>
            <a:endParaRPr lang="en-US" altLang="en-US" sz="2400"/>
          </a:p>
        </p:txBody>
      </p:sp>
      <p:sp>
        <p:nvSpPr>
          <p:cNvPr id="2052" name="Text Box 8"/>
          <p:cNvSpPr txBox="1">
            <a:spLocks noChangeArrowheads="1"/>
          </p:cNvSpPr>
          <p:nvPr/>
        </p:nvSpPr>
        <p:spPr bwMode="auto">
          <a:xfrm>
            <a:off x="152400" y="6553200"/>
            <a:ext cx="2133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1400" b="1">
                <a:solidFill>
                  <a:schemeClr val="bg1"/>
                </a:solidFill>
              </a:rPr>
              <a:t>Holt Algebra 1</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6" name="Text Box 30">
            <a:hlinkClick r:id="rId3" action="ppaction://hlinksldjump"/>
          </p:cNvPr>
          <p:cNvSpPr txBox="1">
            <a:spLocks noChangeArrowheads="1"/>
          </p:cNvSpPr>
          <p:nvPr/>
        </p:nvSpPr>
        <p:spPr bwMode="auto">
          <a:xfrm>
            <a:off x="3517900" y="3008313"/>
            <a:ext cx="3763963" cy="519112"/>
          </a:xfrm>
          <a:prstGeom prst="rect">
            <a:avLst/>
          </a:prstGeom>
          <a:noFill/>
          <a:ln>
            <a:noFill/>
          </a:ln>
          <a:effectLs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7" name="Text Box 31">
            <a:hlinkClick r:id="rId4" action="ppaction://hlinksldjump"/>
          </p:cNvPr>
          <p:cNvSpPr txBox="1">
            <a:spLocks noChangeArrowheads="1"/>
          </p:cNvSpPr>
          <p:nvPr/>
        </p:nvSpPr>
        <p:spPr bwMode="auto">
          <a:xfrm>
            <a:off x="3519488" y="3632200"/>
            <a:ext cx="2320925" cy="519113"/>
          </a:xfrm>
          <a:prstGeom prst="rect">
            <a:avLst/>
          </a:prstGeom>
          <a:noFill/>
          <a:ln>
            <a:noFill/>
          </a:ln>
          <a:effectLs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hlinkClick r:id="rId5" action="ppaction://hlinksldjump"/>
              </a:rPr>
              <a:t>Lesson Quiz</a:t>
            </a:r>
            <a:endParaRPr lang="en-US" sz="2800" u="sng">
              <a:solidFill>
                <a:schemeClr val="bg1"/>
              </a:solidFill>
              <a:effectLst>
                <a:outerShdw blurRad="38100" dist="38100" dir="2700000" algn="tl">
                  <a:srgbClr val="C0C0C0"/>
                </a:outerShdw>
              </a:effectLst>
            </a:endParaRPr>
          </a:p>
        </p:txBody>
      </p:sp>
      <p:pic>
        <p:nvPicPr>
          <p:cNvPr id="2056" name="Picture 1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11"/>
          <p:cNvSpPr txBox="1">
            <a:spLocks noChangeArrowheads="1"/>
          </p:cNvSpPr>
          <p:nvPr/>
        </p:nvSpPr>
        <p:spPr bwMode="auto">
          <a:xfrm>
            <a:off x="76200" y="6553200"/>
            <a:ext cx="2895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1400" b="1">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19200"/>
            <a:ext cx="8915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Group 4"/>
          <p:cNvGraphicFramePr>
            <a:graphicFrameLocks noGrp="1"/>
          </p:cNvGraphicFramePr>
          <p:nvPr/>
        </p:nvGraphicFramePr>
        <p:xfrm>
          <a:off x="914400" y="1504950"/>
          <a:ext cx="7467600" cy="552450"/>
        </p:xfrm>
        <a:graphic>
          <a:graphicData uri="http://schemas.openxmlformats.org/drawingml/2006/table">
            <a:tbl>
              <a:tblPr/>
              <a:tblGrid>
                <a:gridCol w="7467600"/>
              </a:tblGrid>
              <a:tr h="552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blipFill dpi="0" rotWithShape="1">
                      <a:blip r:embed="rId2"/>
                      <a:srcRect/>
                      <a:tile tx="0" ty="0" sx="100000" sy="100000" flip="none" algn="tl"/>
                    </a:blipFill>
                  </a:tcPr>
                </a:tc>
              </a:tr>
            </a:tbl>
          </a:graphicData>
        </a:graphic>
      </p:graphicFrame>
      <p:sp>
        <p:nvSpPr>
          <p:cNvPr id="12296" name="Text Box 10"/>
          <p:cNvSpPr txBox="1">
            <a:spLocks noChangeArrowheads="1"/>
          </p:cNvSpPr>
          <p:nvPr/>
        </p:nvSpPr>
        <p:spPr bwMode="auto">
          <a:xfrm>
            <a:off x="2133600" y="1524000"/>
            <a:ext cx="50911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Graphing Linear Inequalities</a:t>
            </a:r>
          </a:p>
        </p:txBody>
      </p:sp>
      <p:graphicFrame>
        <p:nvGraphicFramePr>
          <p:cNvPr id="36916" name="Group 52"/>
          <p:cNvGraphicFramePr>
            <a:graphicFrameLocks noGrp="1"/>
          </p:cNvGraphicFramePr>
          <p:nvPr/>
        </p:nvGraphicFramePr>
        <p:xfrm>
          <a:off x="914400" y="2057400"/>
          <a:ext cx="7467600" cy="3733800"/>
        </p:xfrm>
        <a:graphic>
          <a:graphicData uri="http://schemas.openxmlformats.org/drawingml/2006/table">
            <a:tbl>
              <a:tblPr/>
              <a:tblGrid>
                <a:gridCol w="1244600"/>
                <a:gridCol w="6223000"/>
              </a:tblGrid>
              <a:tr h="1244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F68E"/>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F68E"/>
                    </a:solidFill>
                  </a:tcPr>
                </a:tc>
              </a:tr>
              <a:tr h="1244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F68E"/>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F68E"/>
                    </a:solidFill>
                  </a:tcPr>
                </a:tc>
              </a:tr>
              <a:tr h="1244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4F68E"/>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4F68E"/>
                    </a:solidFill>
                  </a:tcPr>
                </a:tc>
              </a:tr>
            </a:tbl>
          </a:graphicData>
        </a:graphic>
      </p:graphicFrame>
      <p:grpSp>
        <p:nvGrpSpPr>
          <p:cNvPr id="2" name="Group 59"/>
          <p:cNvGrpSpPr>
            <a:grpSpLocks/>
          </p:cNvGrpSpPr>
          <p:nvPr/>
        </p:nvGrpSpPr>
        <p:grpSpPr bwMode="auto">
          <a:xfrm>
            <a:off x="1066800" y="2346325"/>
            <a:ext cx="7162800" cy="701675"/>
            <a:chOff x="672" y="1478"/>
            <a:chExt cx="4512" cy="442"/>
          </a:xfrm>
        </p:grpSpPr>
        <p:sp>
          <p:nvSpPr>
            <p:cNvPr id="12318" name="Text Box 53"/>
            <p:cNvSpPr txBox="1">
              <a:spLocks noChangeArrowheads="1"/>
            </p:cNvSpPr>
            <p:nvPr/>
          </p:nvSpPr>
          <p:spPr bwMode="auto">
            <a:xfrm>
              <a:off x="672" y="1564"/>
              <a:ext cx="7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000" b="1"/>
                <a:t>Step 1</a:t>
              </a:r>
            </a:p>
          </p:txBody>
        </p:sp>
        <p:sp>
          <p:nvSpPr>
            <p:cNvPr id="12319" name="Text Box 54"/>
            <p:cNvSpPr txBox="1">
              <a:spLocks noChangeArrowheads="1"/>
            </p:cNvSpPr>
            <p:nvPr/>
          </p:nvSpPr>
          <p:spPr bwMode="auto">
            <a:xfrm>
              <a:off x="1406" y="1478"/>
              <a:ext cx="377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000" b="1"/>
                <a:t>Solve the inequality for </a:t>
              </a:r>
              <a:r>
                <a:rPr lang="en-US" altLang="en-US" sz="2000" b="1" i="1"/>
                <a:t>y</a:t>
              </a:r>
              <a:r>
                <a:rPr lang="en-US" altLang="en-US" sz="2000" b="1"/>
                <a:t> (slope-intercept form).</a:t>
              </a:r>
            </a:p>
          </p:txBody>
        </p:sp>
      </p:grpSp>
      <p:grpSp>
        <p:nvGrpSpPr>
          <p:cNvPr id="3" name="Group 60"/>
          <p:cNvGrpSpPr>
            <a:grpSpLocks/>
          </p:cNvGrpSpPr>
          <p:nvPr/>
        </p:nvGrpSpPr>
        <p:grpSpPr bwMode="auto">
          <a:xfrm>
            <a:off x="1066800" y="3565525"/>
            <a:ext cx="7254875" cy="701675"/>
            <a:chOff x="672" y="2246"/>
            <a:chExt cx="4570" cy="442"/>
          </a:xfrm>
        </p:grpSpPr>
        <p:sp>
          <p:nvSpPr>
            <p:cNvPr id="12316" name="Text Box 55"/>
            <p:cNvSpPr txBox="1">
              <a:spLocks noChangeArrowheads="1"/>
            </p:cNvSpPr>
            <p:nvPr/>
          </p:nvSpPr>
          <p:spPr bwMode="auto">
            <a:xfrm>
              <a:off x="672" y="2342"/>
              <a:ext cx="7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000" b="1"/>
                <a:t>Step 2</a:t>
              </a:r>
            </a:p>
          </p:txBody>
        </p:sp>
        <p:sp>
          <p:nvSpPr>
            <p:cNvPr id="12317" name="Text Box 56"/>
            <p:cNvSpPr txBox="1">
              <a:spLocks noChangeArrowheads="1"/>
            </p:cNvSpPr>
            <p:nvPr/>
          </p:nvSpPr>
          <p:spPr bwMode="auto">
            <a:xfrm>
              <a:off x="1392" y="2246"/>
              <a:ext cx="385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000" b="1"/>
                <a:t>Graph the boundary line. Use a solid line for ≤ or ≥. Use a dashed line for &lt; or &gt;.</a:t>
              </a:r>
            </a:p>
          </p:txBody>
        </p:sp>
      </p:grpSp>
      <p:grpSp>
        <p:nvGrpSpPr>
          <p:cNvPr id="4" name="Group 61"/>
          <p:cNvGrpSpPr>
            <a:grpSpLocks/>
          </p:cNvGrpSpPr>
          <p:nvPr/>
        </p:nvGrpSpPr>
        <p:grpSpPr bwMode="auto">
          <a:xfrm>
            <a:off x="990600" y="4632325"/>
            <a:ext cx="7467600" cy="1006475"/>
            <a:chOff x="624" y="2918"/>
            <a:chExt cx="4704" cy="634"/>
          </a:xfrm>
        </p:grpSpPr>
        <p:sp>
          <p:nvSpPr>
            <p:cNvPr id="12314" name="Text Box 57"/>
            <p:cNvSpPr txBox="1">
              <a:spLocks noChangeArrowheads="1"/>
            </p:cNvSpPr>
            <p:nvPr/>
          </p:nvSpPr>
          <p:spPr bwMode="auto">
            <a:xfrm>
              <a:off x="624" y="3113"/>
              <a:ext cx="7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000" b="1"/>
                <a:t>Step 3</a:t>
              </a:r>
            </a:p>
          </p:txBody>
        </p:sp>
        <p:sp>
          <p:nvSpPr>
            <p:cNvPr id="12315" name="Text Box 58"/>
            <p:cNvSpPr txBox="1">
              <a:spLocks noChangeArrowheads="1"/>
            </p:cNvSpPr>
            <p:nvPr/>
          </p:nvSpPr>
          <p:spPr bwMode="auto">
            <a:xfrm>
              <a:off x="1334" y="2918"/>
              <a:ext cx="3994"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000" b="1"/>
                <a:t>Shade the half-plane above the line for </a:t>
              </a:r>
              <a:r>
                <a:rPr lang="en-US" altLang="en-US" sz="2000" b="1" i="1"/>
                <a:t>y </a:t>
              </a:r>
              <a:r>
                <a:rPr lang="en-US" altLang="en-US" sz="2000" b="1"/>
                <a:t>&gt; or ≥. Shade the half-plane below the line for </a:t>
              </a:r>
              <a:r>
                <a:rPr lang="en-US" altLang="en-US" sz="2000" b="1" i="1"/>
                <a:t>y &lt; </a:t>
              </a:r>
              <a:r>
                <a:rPr lang="en-US" altLang="en-US" sz="2000" b="1"/>
                <a:t>or</a:t>
              </a:r>
              <a:r>
                <a:rPr lang="en-US" altLang="en-US" sz="2000" b="1" i="1"/>
                <a:t> y </a:t>
              </a:r>
              <a:r>
                <a:rPr lang="en-US" altLang="en-US" sz="2000" b="1"/>
                <a:t>≤. Check your answer.</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10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304800" y="1828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13315" name="Text Box 6"/>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2A: Graphing Linear Inequalities in Two Variables</a:t>
            </a:r>
            <a:endParaRPr lang="en-US" altLang="en-US" sz="2600">
              <a:solidFill>
                <a:schemeClr val="accent2"/>
              </a:solidFill>
              <a:latin typeface="Arial MT Bl" charset="0"/>
            </a:endParaRPr>
          </a:p>
        </p:txBody>
      </p:sp>
      <p:sp>
        <p:nvSpPr>
          <p:cNvPr id="13316" name="Text Box 7"/>
          <p:cNvSpPr txBox="1">
            <a:spLocks noChangeArrowheads="1"/>
          </p:cNvSpPr>
          <p:nvPr/>
        </p:nvSpPr>
        <p:spPr bwMode="auto">
          <a:xfrm>
            <a:off x="304800" y="22860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i="1"/>
              <a:t>y </a:t>
            </a:r>
            <a:r>
              <a:rPr lang="en-US" altLang="en-US" sz="2400" b="1">
                <a:sym typeface="Symbol" pitchFamily="18" charset="2"/>
              </a:rPr>
              <a:t></a:t>
            </a:r>
            <a:r>
              <a:rPr lang="en-US" altLang="en-US" sz="2400" b="1" i="1"/>
              <a:t> </a:t>
            </a:r>
            <a:r>
              <a:rPr lang="en-US" altLang="en-US" sz="2400" b="1"/>
              <a:t>2</a:t>
            </a:r>
            <a:r>
              <a:rPr lang="en-US" altLang="en-US" sz="2400" b="1" i="1"/>
              <a:t>x </a:t>
            </a:r>
            <a:r>
              <a:rPr lang="en-US" altLang="en-US" sz="2400" b="1"/>
              <a:t>–</a:t>
            </a:r>
            <a:r>
              <a:rPr lang="en-US" altLang="en-US" sz="2400" b="1" i="1"/>
              <a:t> </a:t>
            </a:r>
            <a:r>
              <a:rPr lang="en-US" altLang="en-US" sz="2400" b="1"/>
              <a:t>3 </a:t>
            </a:r>
          </a:p>
        </p:txBody>
      </p:sp>
      <p:sp>
        <p:nvSpPr>
          <p:cNvPr id="37896" name="Text Box 8"/>
          <p:cNvSpPr txBox="1">
            <a:spLocks noChangeArrowheads="1"/>
          </p:cNvSpPr>
          <p:nvPr/>
        </p:nvSpPr>
        <p:spPr bwMode="auto">
          <a:xfrm>
            <a:off x="898525" y="2851150"/>
            <a:ext cx="4283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1 </a:t>
            </a:r>
            <a:r>
              <a:rPr lang="en-US" altLang="en-US" sz="2400"/>
              <a:t>The inequality is already solved for </a:t>
            </a:r>
            <a:r>
              <a:rPr lang="en-US" altLang="en-US" sz="2400" i="1"/>
              <a:t>y.</a:t>
            </a:r>
            <a:endParaRPr lang="en-US" altLang="en-US" sz="2400"/>
          </a:p>
        </p:txBody>
      </p:sp>
      <p:sp>
        <p:nvSpPr>
          <p:cNvPr id="37897" name="Text Box 9"/>
          <p:cNvSpPr txBox="1">
            <a:spLocks noChangeArrowheads="1"/>
          </p:cNvSpPr>
          <p:nvPr/>
        </p:nvSpPr>
        <p:spPr bwMode="auto">
          <a:xfrm>
            <a:off x="914400" y="3825875"/>
            <a:ext cx="4283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2 </a:t>
            </a:r>
            <a:r>
              <a:rPr lang="en-US" altLang="en-US" sz="2400"/>
              <a:t>Graph the boundary line </a:t>
            </a:r>
            <a:r>
              <a:rPr lang="en-US" altLang="en-US" sz="2400" i="1"/>
              <a:t>y </a:t>
            </a:r>
            <a:r>
              <a:rPr lang="en-US" altLang="en-US" sz="2400"/>
              <a:t>= 2</a:t>
            </a:r>
            <a:r>
              <a:rPr lang="en-US" altLang="en-US" sz="2400" i="1"/>
              <a:t>x</a:t>
            </a:r>
            <a:r>
              <a:rPr lang="en-US" altLang="en-US" sz="2400"/>
              <a:t> – 3. Use a solid line for </a:t>
            </a:r>
            <a:r>
              <a:rPr lang="en-US" altLang="en-US" sz="2400">
                <a:sym typeface="Symbol" pitchFamily="18" charset="2"/>
              </a:rPr>
              <a:t></a:t>
            </a:r>
            <a:r>
              <a:rPr lang="en-US" altLang="en-US" sz="2400"/>
              <a:t>.</a:t>
            </a:r>
          </a:p>
        </p:txBody>
      </p:sp>
      <p:sp>
        <p:nvSpPr>
          <p:cNvPr id="37898" name="Text Box 10"/>
          <p:cNvSpPr txBox="1">
            <a:spLocks noChangeArrowheads="1"/>
          </p:cNvSpPr>
          <p:nvPr/>
        </p:nvSpPr>
        <p:spPr bwMode="auto">
          <a:xfrm>
            <a:off x="914400" y="5121275"/>
            <a:ext cx="441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3 </a:t>
            </a:r>
            <a:r>
              <a:rPr lang="en-US" altLang="en-US" sz="2400"/>
              <a:t>The inequality is </a:t>
            </a:r>
            <a:r>
              <a:rPr lang="en-US" altLang="en-US" sz="2400">
                <a:sym typeface="Symbol" pitchFamily="18" charset="2"/>
              </a:rPr>
              <a:t></a:t>
            </a:r>
            <a:r>
              <a:rPr lang="en-US" altLang="en-US" sz="2400"/>
              <a:t>, so shade below the line. </a:t>
            </a:r>
          </a:p>
        </p:txBody>
      </p:sp>
      <p:grpSp>
        <p:nvGrpSpPr>
          <p:cNvPr id="2" name="Group 19"/>
          <p:cNvGrpSpPr>
            <a:grpSpLocks/>
          </p:cNvGrpSpPr>
          <p:nvPr/>
        </p:nvGrpSpPr>
        <p:grpSpPr bwMode="auto">
          <a:xfrm>
            <a:off x="5524500" y="2667000"/>
            <a:ext cx="3619500" cy="3619500"/>
            <a:chOff x="3480" y="1680"/>
            <a:chExt cx="2280" cy="2280"/>
          </a:xfrm>
        </p:grpSpPr>
        <p:pic>
          <p:nvPicPr>
            <p:cNvPr id="13321"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0" y="1680"/>
              <a:ext cx="2280" cy="22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3322" name="Line 18"/>
            <p:cNvSpPr>
              <a:spLocks noChangeShapeType="1"/>
            </p:cNvSpPr>
            <p:nvPr/>
          </p:nvSpPr>
          <p:spPr bwMode="auto">
            <a:xfrm flipV="1">
              <a:off x="4430" y="1920"/>
              <a:ext cx="912" cy="1776"/>
            </a:xfrm>
            <a:prstGeom prst="line">
              <a:avLst/>
            </a:prstGeom>
            <a:noFill/>
            <a:ln w="444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896"/>
                                        </p:tgtEl>
                                        <p:attrNameLst>
                                          <p:attrName>style.visibility</p:attrName>
                                        </p:attrNameLst>
                                      </p:cBhvr>
                                      <p:to>
                                        <p:strVal val="visible"/>
                                      </p:to>
                                    </p:set>
                                    <p:animEffect transition="in" filter="box(in)">
                                      <p:cBhvr>
                                        <p:cTn id="7" dur="500"/>
                                        <p:tgtEl>
                                          <p:spTgt spid="378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897"/>
                                        </p:tgtEl>
                                        <p:attrNameLst>
                                          <p:attrName>style.visibility</p:attrName>
                                        </p:attrNameLst>
                                      </p:cBhvr>
                                      <p:to>
                                        <p:strVal val="visible"/>
                                      </p:to>
                                    </p:set>
                                    <p:animEffect transition="in" filter="box(in)">
                                      <p:cBhvr>
                                        <p:cTn id="12" dur="500"/>
                                        <p:tgtEl>
                                          <p:spTgt spid="378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898"/>
                                        </p:tgtEl>
                                        <p:attrNameLst>
                                          <p:attrName>style.visibility</p:attrName>
                                        </p:attrNameLst>
                                      </p:cBhvr>
                                      <p:to>
                                        <p:strVal val="visible"/>
                                      </p:to>
                                    </p:set>
                                    <p:animEffect transition="in" filter="box(in)">
                                      <p:cBhvr>
                                        <p:cTn id="17" dur="500"/>
                                        <p:tgtEl>
                                          <p:spTgt spid="3789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6" grpId="0"/>
      <p:bldP spid="37897" grpId="0"/>
      <p:bldP spid="3789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2A Continued</a:t>
            </a:r>
            <a:endParaRPr lang="en-US" altLang="en-US" sz="2600">
              <a:solidFill>
                <a:schemeClr val="accent2"/>
              </a:solidFill>
              <a:latin typeface="Arial MT Bl" charset="0"/>
            </a:endParaRPr>
          </a:p>
        </p:txBody>
      </p:sp>
      <p:sp>
        <p:nvSpPr>
          <p:cNvPr id="38921" name="Text Box 9"/>
          <p:cNvSpPr txBox="1">
            <a:spLocks noChangeArrowheads="1"/>
          </p:cNvSpPr>
          <p:nvPr/>
        </p:nvSpPr>
        <p:spPr bwMode="auto">
          <a:xfrm>
            <a:off x="4648200" y="2667000"/>
            <a:ext cx="4435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Substitute (0, 0) for (x, y) because it is not on the boundary line.</a:t>
            </a:r>
          </a:p>
        </p:txBody>
      </p:sp>
      <p:grpSp>
        <p:nvGrpSpPr>
          <p:cNvPr id="2" name="Group 26"/>
          <p:cNvGrpSpPr>
            <a:grpSpLocks/>
          </p:cNvGrpSpPr>
          <p:nvPr/>
        </p:nvGrpSpPr>
        <p:grpSpPr bwMode="auto">
          <a:xfrm>
            <a:off x="609600" y="3352800"/>
            <a:ext cx="3810000" cy="1447800"/>
            <a:chOff x="384" y="2112"/>
            <a:chExt cx="2400" cy="912"/>
          </a:xfrm>
        </p:grpSpPr>
        <p:sp>
          <p:nvSpPr>
            <p:cNvPr id="14344" name="Text Box 7"/>
            <p:cNvSpPr txBox="1">
              <a:spLocks noChangeArrowheads="1"/>
            </p:cNvSpPr>
            <p:nvPr/>
          </p:nvSpPr>
          <p:spPr bwMode="auto">
            <a:xfrm>
              <a:off x="384" y="2112"/>
              <a:ext cx="22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i="1"/>
                <a:t>Check</a:t>
              </a:r>
              <a:r>
                <a:rPr lang="en-US" altLang="en-US" sz="2400"/>
                <a:t>   </a:t>
              </a:r>
              <a:r>
                <a:rPr lang="en-US" altLang="en-US" sz="2400" i="1"/>
                <a:t>y </a:t>
              </a:r>
              <a:r>
                <a:rPr lang="en-US" altLang="en-US" sz="2400" b="1">
                  <a:sym typeface="Symbol" pitchFamily="18" charset="2"/>
                </a:rPr>
                <a:t></a:t>
              </a:r>
              <a:r>
                <a:rPr lang="en-US" altLang="en-US" sz="2400" i="1"/>
                <a:t> </a:t>
              </a:r>
              <a:r>
                <a:rPr lang="en-US" altLang="en-US" sz="2400"/>
                <a:t>2</a:t>
              </a:r>
              <a:r>
                <a:rPr lang="en-US" altLang="en-US" sz="2400" i="1"/>
                <a:t>x </a:t>
              </a:r>
              <a:r>
                <a:rPr lang="en-US" altLang="en-US" sz="2400"/>
                <a:t>–</a:t>
              </a:r>
              <a:r>
                <a:rPr lang="en-US" altLang="en-US" sz="2400" i="1"/>
                <a:t> </a:t>
              </a:r>
              <a:r>
                <a:rPr lang="en-US" altLang="en-US" sz="2400"/>
                <a:t>3</a:t>
              </a:r>
              <a:r>
                <a:rPr lang="en-US" altLang="en-US" sz="2400" b="1"/>
                <a:t> </a:t>
              </a:r>
            </a:p>
          </p:txBody>
        </p:sp>
        <p:sp>
          <p:nvSpPr>
            <p:cNvPr id="14345" name="Line 12"/>
            <p:cNvSpPr>
              <a:spLocks noChangeShapeType="1"/>
            </p:cNvSpPr>
            <p:nvPr/>
          </p:nvSpPr>
          <p:spPr bwMode="auto">
            <a:xfrm>
              <a:off x="1269" y="2400"/>
              <a:ext cx="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6" name="Text Box 13"/>
            <p:cNvSpPr txBox="1">
              <a:spLocks noChangeArrowheads="1"/>
            </p:cNvSpPr>
            <p:nvPr/>
          </p:nvSpPr>
          <p:spPr bwMode="auto">
            <a:xfrm>
              <a:off x="1235" y="2400"/>
              <a:ext cx="15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FF3300"/>
                  </a:solidFill>
                </a:rPr>
                <a:t>0</a:t>
              </a:r>
              <a:r>
                <a:rPr lang="en-US" altLang="en-US" sz="2400">
                  <a:solidFill>
                    <a:srgbClr val="3333FF"/>
                  </a:solidFill>
                </a:rPr>
                <a:t> </a:t>
              </a:r>
              <a:r>
                <a:rPr lang="en-US" altLang="en-US" sz="2400"/>
                <a:t>    2</a:t>
              </a:r>
              <a:r>
                <a:rPr lang="en-US" altLang="en-US" sz="2400">
                  <a:solidFill>
                    <a:srgbClr val="FF3300"/>
                  </a:solidFill>
                </a:rPr>
                <a:t>(</a:t>
              </a:r>
              <a:r>
                <a:rPr lang="en-US" altLang="en-US" sz="2400">
                  <a:solidFill>
                    <a:srgbClr val="FF0000"/>
                  </a:solidFill>
                </a:rPr>
                <a:t>0)</a:t>
              </a:r>
              <a:r>
                <a:rPr lang="en-US" altLang="en-US" sz="2400"/>
                <a:t> – 3</a:t>
              </a:r>
            </a:p>
          </p:txBody>
        </p:sp>
        <p:sp>
          <p:nvSpPr>
            <p:cNvPr id="14347" name="Text Box 14"/>
            <p:cNvSpPr txBox="1">
              <a:spLocks noChangeArrowheads="1"/>
            </p:cNvSpPr>
            <p:nvPr/>
          </p:nvSpPr>
          <p:spPr bwMode="auto">
            <a:xfrm>
              <a:off x="1233" y="2688"/>
              <a:ext cx="107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0     –3</a:t>
              </a:r>
            </a:p>
          </p:txBody>
        </p:sp>
        <p:sp>
          <p:nvSpPr>
            <p:cNvPr id="14348" name="Line 16"/>
            <p:cNvSpPr>
              <a:spLocks noChangeShapeType="1"/>
            </p:cNvSpPr>
            <p:nvPr/>
          </p:nvSpPr>
          <p:spPr bwMode="auto">
            <a:xfrm>
              <a:off x="1461" y="2400"/>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9" name="Line 17"/>
            <p:cNvSpPr>
              <a:spLocks noChangeShapeType="1"/>
            </p:cNvSpPr>
            <p:nvPr/>
          </p:nvSpPr>
          <p:spPr bwMode="auto">
            <a:xfrm>
              <a:off x="1701" y="2400"/>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0" name="Text Box 18"/>
            <p:cNvSpPr txBox="1">
              <a:spLocks noChangeArrowheads="1"/>
            </p:cNvSpPr>
            <p:nvPr/>
          </p:nvSpPr>
          <p:spPr bwMode="auto">
            <a:xfrm>
              <a:off x="1440" y="2688"/>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sym typeface="Symbol" pitchFamily="18" charset="2"/>
                </a:rPr>
                <a:t></a:t>
              </a:r>
            </a:p>
          </p:txBody>
        </p:sp>
        <p:sp>
          <p:nvSpPr>
            <p:cNvPr id="14351" name="Text Box 19"/>
            <p:cNvSpPr txBox="1">
              <a:spLocks noChangeArrowheads="1"/>
            </p:cNvSpPr>
            <p:nvPr/>
          </p:nvSpPr>
          <p:spPr bwMode="auto">
            <a:xfrm>
              <a:off x="2064" y="264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3200">
                  <a:solidFill>
                    <a:srgbClr val="FF0000"/>
                  </a:solidFill>
                  <a:sym typeface="Wingdings" pitchFamily="2" charset="2"/>
                </a:rPr>
                <a:t></a:t>
              </a:r>
            </a:p>
          </p:txBody>
        </p:sp>
      </p:grpSp>
      <p:sp>
        <p:nvSpPr>
          <p:cNvPr id="38933" name="Text Box 21"/>
          <p:cNvSpPr txBox="1">
            <a:spLocks noChangeArrowheads="1"/>
          </p:cNvSpPr>
          <p:nvPr/>
        </p:nvSpPr>
        <p:spPr bwMode="auto">
          <a:xfrm>
            <a:off x="4648200" y="3733800"/>
            <a:ext cx="40386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solidFill>
                  <a:srgbClr val="3333FF"/>
                </a:solidFill>
                <a:latin typeface="Arial" charset="0"/>
                <a:cs typeface="Arial" charset="0"/>
              </a:rPr>
              <a:t>A false statement means that the half-plane containing (0, 0) should NOT be shaded. (0, 0) is not one of the solutions, so the graph is shaded correctly.</a:t>
            </a:r>
          </a:p>
        </p:txBody>
      </p:sp>
      <p:sp>
        <p:nvSpPr>
          <p:cNvPr id="14342" name="Text Box 24"/>
          <p:cNvSpPr txBox="1">
            <a:spLocks noChangeArrowheads="1"/>
          </p:cNvSpPr>
          <p:nvPr/>
        </p:nvSpPr>
        <p:spPr bwMode="auto">
          <a:xfrm>
            <a:off x="304800" y="1828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14343" name="Text Box 25"/>
          <p:cNvSpPr txBox="1">
            <a:spLocks noChangeArrowheads="1"/>
          </p:cNvSpPr>
          <p:nvPr/>
        </p:nvSpPr>
        <p:spPr bwMode="auto">
          <a:xfrm>
            <a:off x="304800" y="22860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i="1"/>
              <a:t>y </a:t>
            </a:r>
            <a:r>
              <a:rPr lang="en-US" altLang="en-US" sz="2400" b="1">
                <a:sym typeface="Symbol" pitchFamily="18" charset="2"/>
              </a:rPr>
              <a:t></a:t>
            </a:r>
            <a:r>
              <a:rPr lang="en-US" altLang="en-US" sz="2400" b="1" i="1"/>
              <a:t> </a:t>
            </a:r>
            <a:r>
              <a:rPr lang="en-US" altLang="en-US" sz="2400" b="1"/>
              <a:t>2</a:t>
            </a:r>
            <a:r>
              <a:rPr lang="en-US" altLang="en-US" sz="2400" b="1" i="1"/>
              <a:t>x </a:t>
            </a:r>
            <a:r>
              <a:rPr lang="en-US" altLang="en-US" sz="2400" b="1"/>
              <a:t>–</a:t>
            </a:r>
            <a:r>
              <a:rPr lang="en-US" altLang="en-US" sz="2400" b="1" i="1"/>
              <a:t> </a:t>
            </a:r>
            <a:r>
              <a:rPr lang="en-US" altLang="en-US" sz="2400" b="1"/>
              <a:t>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8921"/>
                                        </p:tgtEl>
                                        <p:attrNameLst>
                                          <p:attrName>style.visibility</p:attrName>
                                        </p:attrNameLst>
                                      </p:cBhvr>
                                      <p:to>
                                        <p:strVal val="visible"/>
                                      </p:to>
                                    </p:set>
                                    <p:animEffect transition="in" filter="box(in)">
                                      <p:cBhvr>
                                        <p:cTn id="7" dur="500"/>
                                        <p:tgtEl>
                                          <p:spTgt spid="389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38933"/>
                                        </p:tgtEl>
                                        <p:attrNameLst>
                                          <p:attrName>style.visibility</p:attrName>
                                        </p:attrNameLst>
                                      </p:cBhvr>
                                      <p:to>
                                        <p:strVal val="visible"/>
                                      </p:to>
                                    </p:set>
                                    <p:anim calcmode="lin" valueType="num">
                                      <p:cBhvr>
                                        <p:cTn id="17" dur="1000" fill="hold"/>
                                        <p:tgtEl>
                                          <p:spTgt spid="38933"/>
                                        </p:tgtEl>
                                        <p:attrNameLst>
                                          <p:attrName>ppt_w</p:attrName>
                                        </p:attrNameLst>
                                      </p:cBhvr>
                                      <p:tavLst>
                                        <p:tav tm="0">
                                          <p:val>
                                            <p:strVal val="#ppt_w*0.70"/>
                                          </p:val>
                                        </p:tav>
                                        <p:tav tm="100000">
                                          <p:val>
                                            <p:strVal val="#ppt_w"/>
                                          </p:val>
                                        </p:tav>
                                      </p:tavLst>
                                    </p:anim>
                                    <p:anim calcmode="lin" valueType="num">
                                      <p:cBhvr>
                                        <p:cTn id="18" dur="1000" fill="hold"/>
                                        <p:tgtEl>
                                          <p:spTgt spid="38933"/>
                                        </p:tgtEl>
                                        <p:attrNameLst>
                                          <p:attrName>ppt_h</p:attrName>
                                        </p:attrNameLst>
                                      </p:cBhvr>
                                      <p:tavLst>
                                        <p:tav tm="0">
                                          <p:val>
                                            <p:strVal val="#ppt_h"/>
                                          </p:val>
                                        </p:tav>
                                        <p:tav tm="100000">
                                          <p:val>
                                            <p:strVal val="#ppt_h"/>
                                          </p:val>
                                        </p:tav>
                                      </p:tavLst>
                                    </p:anim>
                                    <p:animEffect transition="in" filter="fade">
                                      <p:cBhvr>
                                        <p:cTn id="19" dur="1000"/>
                                        <p:tgtEl>
                                          <p:spTgt spid="389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1" grpId="0"/>
      <p:bldP spid="3893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7"/>
          <p:cNvGrpSpPr>
            <a:grpSpLocks/>
          </p:cNvGrpSpPr>
          <p:nvPr/>
        </p:nvGrpSpPr>
        <p:grpSpPr bwMode="auto">
          <a:xfrm>
            <a:off x="603250" y="2444750"/>
            <a:ext cx="7854950" cy="1289050"/>
            <a:chOff x="380" y="1540"/>
            <a:chExt cx="4948" cy="812"/>
          </a:xfrm>
        </p:grpSpPr>
        <p:sp>
          <p:nvSpPr>
            <p:cNvPr id="15363" name="Text Box 5"/>
            <p:cNvSpPr txBox="1">
              <a:spLocks noChangeArrowheads="1"/>
            </p:cNvSpPr>
            <p:nvPr/>
          </p:nvSpPr>
          <p:spPr bwMode="auto">
            <a:xfrm>
              <a:off x="384" y="1822"/>
              <a:ext cx="4944" cy="530"/>
            </a:xfrm>
            <a:prstGeom prst="rect">
              <a:avLst/>
            </a:prstGeom>
            <a:noFill/>
            <a:ln w="1905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a:t>The point (0, 0) is a good test point to use if it does not lie on the boundary line.</a:t>
              </a:r>
              <a:endParaRPr lang="en-US" altLang="en-US" sz="800"/>
            </a:p>
          </p:txBody>
        </p:sp>
        <p:sp>
          <p:nvSpPr>
            <p:cNvPr id="15364" name="Text Box 6"/>
            <p:cNvSpPr txBox="1">
              <a:spLocks noChangeArrowheads="1"/>
            </p:cNvSpPr>
            <p:nvPr/>
          </p:nvSpPr>
          <p:spPr bwMode="auto">
            <a:xfrm>
              <a:off x="380" y="1540"/>
              <a:ext cx="1728" cy="288"/>
            </a:xfrm>
            <a:prstGeom prst="rect">
              <a:avLst/>
            </a:prstGeom>
            <a:solidFill>
              <a:srgbClr val="80008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solidFill>
                    <a:schemeClr val="bg1"/>
                  </a:solidFill>
                </a:rPr>
                <a:t>Helpful Hint</a:t>
              </a:r>
              <a:endParaRPr lang="en-US" altLang="en-US" sz="2400" b="1"/>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304800" y="1920875"/>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16387" name="Text Box 6"/>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2B: Graphing Linear Inequalities in Two Variables</a:t>
            </a:r>
            <a:endParaRPr lang="en-US" altLang="en-US" sz="2600">
              <a:solidFill>
                <a:schemeClr val="accent2"/>
              </a:solidFill>
              <a:latin typeface="Arial MT Bl" charset="0"/>
            </a:endParaRPr>
          </a:p>
        </p:txBody>
      </p:sp>
      <p:sp>
        <p:nvSpPr>
          <p:cNvPr id="16388" name="Text Box 7"/>
          <p:cNvSpPr txBox="1">
            <a:spLocks noChangeArrowheads="1"/>
          </p:cNvSpPr>
          <p:nvPr/>
        </p:nvSpPr>
        <p:spPr bwMode="auto">
          <a:xfrm>
            <a:off x="304800" y="2301875"/>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5</a:t>
            </a:r>
            <a:r>
              <a:rPr lang="en-US" altLang="en-US" sz="2400" b="1" i="1"/>
              <a:t>x + </a:t>
            </a:r>
            <a:r>
              <a:rPr lang="en-US" altLang="en-US" sz="2400" b="1"/>
              <a:t>2</a:t>
            </a:r>
            <a:r>
              <a:rPr lang="en-US" altLang="en-US" sz="2400" b="1" i="1"/>
              <a:t>y &gt; </a:t>
            </a:r>
            <a:r>
              <a:rPr lang="en-US" altLang="en-US" sz="2400" b="1"/>
              <a:t>–8 </a:t>
            </a:r>
          </a:p>
        </p:txBody>
      </p:sp>
      <p:sp>
        <p:nvSpPr>
          <p:cNvPr id="40969" name="Text Box 9"/>
          <p:cNvSpPr txBox="1">
            <a:spLocks noChangeArrowheads="1"/>
          </p:cNvSpPr>
          <p:nvPr/>
        </p:nvSpPr>
        <p:spPr bwMode="auto">
          <a:xfrm>
            <a:off x="0" y="2911475"/>
            <a:ext cx="541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1</a:t>
            </a:r>
            <a:r>
              <a:rPr lang="en-US" altLang="en-US" sz="2400"/>
              <a:t> Solve the inequality for </a:t>
            </a:r>
            <a:r>
              <a:rPr lang="en-US" altLang="en-US" sz="2400" i="1"/>
              <a:t>y.</a:t>
            </a:r>
            <a:endParaRPr lang="en-US" altLang="en-US" sz="2400"/>
          </a:p>
        </p:txBody>
      </p:sp>
      <p:grpSp>
        <p:nvGrpSpPr>
          <p:cNvPr id="2" name="Group 23"/>
          <p:cNvGrpSpPr>
            <a:grpSpLocks/>
          </p:cNvGrpSpPr>
          <p:nvPr/>
        </p:nvGrpSpPr>
        <p:grpSpPr bwMode="auto">
          <a:xfrm>
            <a:off x="609600" y="3444875"/>
            <a:ext cx="3711575" cy="1914525"/>
            <a:chOff x="384" y="2112"/>
            <a:chExt cx="2338" cy="1206"/>
          </a:xfrm>
        </p:grpSpPr>
        <p:sp>
          <p:nvSpPr>
            <p:cNvPr id="16397" name="Text Box 8"/>
            <p:cNvSpPr txBox="1">
              <a:spLocks noChangeArrowheads="1"/>
            </p:cNvSpPr>
            <p:nvPr/>
          </p:nvSpPr>
          <p:spPr bwMode="auto">
            <a:xfrm>
              <a:off x="546" y="2112"/>
              <a:ext cx="16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5</a:t>
              </a:r>
              <a:r>
                <a:rPr lang="en-US" altLang="en-US" sz="2400" i="1"/>
                <a:t>x + </a:t>
              </a:r>
              <a:r>
                <a:rPr lang="en-US" altLang="en-US" sz="2400"/>
                <a:t>2</a:t>
              </a:r>
              <a:r>
                <a:rPr lang="en-US" altLang="en-US" sz="2400" i="1"/>
                <a:t>y &gt; </a:t>
              </a:r>
              <a:r>
                <a:rPr lang="en-US" altLang="en-US" sz="2400"/>
                <a:t>–8 </a:t>
              </a:r>
            </a:p>
          </p:txBody>
        </p:sp>
        <p:sp>
          <p:nvSpPr>
            <p:cNvPr id="16398" name="Text Box 11"/>
            <p:cNvSpPr txBox="1">
              <a:spLocks noChangeArrowheads="1"/>
            </p:cNvSpPr>
            <p:nvPr/>
          </p:nvSpPr>
          <p:spPr bwMode="auto">
            <a:xfrm>
              <a:off x="384" y="2343"/>
              <a:ext cx="20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FF3300"/>
                  </a:solidFill>
                </a:rPr>
                <a:t>–5</a:t>
              </a:r>
              <a:r>
                <a:rPr lang="en-US" altLang="en-US" sz="2400" i="1">
                  <a:solidFill>
                    <a:srgbClr val="FF3300"/>
                  </a:solidFill>
                </a:rPr>
                <a:t>x             </a:t>
              </a:r>
              <a:r>
                <a:rPr lang="en-US" altLang="en-US" sz="2400">
                  <a:solidFill>
                    <a:srgbClr val="FF3300"/>
                  </a:solidFill>
                </a:rPr>
                <a:t>–5</a:t>
              </a:r>
              <a:r>
                <a:rPr lang="en-US" altLang="en-US" sz="2400" i="1">
                  <a:solidFill>
                    <a:srgbClr val="FF3300"/>
                  </a:solidFill>
                </a:rPr>
                <a:t>x</a:t>
              </a:r>
            </a:p>
          </p:txBody>
        </p:sp>
        <p:sp>
          <p:nvSpPr>
            <p:cNvPr id="16399" name="Line 12"/>
            <p:cNvSpPr>
              <a:spLocks noChangeShapeType="1"/>
            </p:cNvSpPr>
            <p:nvPr/>
          </p:nvSpPr>
          <p:spPr bwMode="auto">
            <a:xfrm>
              <a:off x="480" y="2592"/>
              <a:ext cx="432"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0" name="Line 13"/>
            <p:cNvSpPr>
              <a:spLocks noChangeShapeType="1"/>
            </p:cNvSpPr>
            <p:nvPr/>
          </p:nvSpPr>
          <p:spPr bwMode="auto">
            <a:xfrm>
              <a:off x="1728" y="2592"/>
              <a:ext cx="432"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1" name="Text Box 14"/>
            <p:cNvSpPr txBox="1">
              <a:spLocks noChangeArrowheads="1"/>
            </p:cNvSpPr>
            <p:nvPr/>
          </p:nvSpPr>
          <p:spPr bwMode="auto">
            <a:xfrm>
              <a:off x="1125" y="2592"/>
              <a:ext cx="15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2</a:t>
              </a:r>
              <a:r>
                <a:rPr lang="en-US" altLang="en-US" sz="2400" i="1"/>
                <a:t>y &gt; </a:t>
              </a:r>
              <a:r>
                <a:rPr lang="en-US" altLang="en-US" sz="2400"/>
                <a:t>–5</a:t>
              </a:r>
              <a:r>
                <a:rPr lang="en-US" altLang="en-US" sz="2400" i="1"/>
                <a:t>x </a:t>
              </a:r>
              <a:r>
                <a:rPr lang="en-US" altLang="en-US" sz="2400"/>
                <a:t>–</a:t>
              </a:r>
              <a:r>
                <a:rPr lang="en-US" altLang="en-US" sz="2400" i="1"/>
                <a:t> </a:t>
              </a:r>
              <a:r>
                <a:rPr lang="en-US" altLang="en-US" sz="2400"/>
                <a:t>8 </a:t>
              </a:r>
            </a:p>
          </p:txBody>
        </p:sp>
        <p:grpSp>
          <p:nvGrpSpPr>
            <p:cNvPr id="16402" name="Group 18"/>
            <p:cNvGrpSpPr>
              <a:grpSpLocks/>
            </p:cNvGrpSpPr>
            <p:nvPr/>
          </p:nvGrpSpPr>
          <p:grpSpPr bwMode="auto">
            <a:xfrm>
              <a:off x="1248" y="2880"/>
              <a:ext cx="1474" cy="438"/>
              <a:chOff x="1248" y="2976"/>
              <a:chExt cx="1474" cy="438"/>
            </a:xfrm>
          </p:grpSpPr>
          <p:sp>
            <p:nvSpPr>
              <p:cNvPr id="16403" name="Text Box 15"/>
              <p:cNvSpPr txBox="1">
                <a:spLocks noChangeArrowheads="1"/>
              </p:cNvSpPr>
              <p:nvPr/>
            </p:nvSpPr>
            <p:spPr bwMode="auto">
              <a:xfrm>
                <a:off x="1248" y="3030"/>
                <a:ext cx="1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t>y &gt;      x </a:t>
                </a:r>
                <a:r>
                  <a:rPr lang="en-US" altLang="en-US" sz="2400"/>
                  <a:t>– 4</a:t>
                </a:r>
              </a:p>
            </p:txBody>
          </p:sp>
          <p:pic>
            <p:nvPicPr>
              <p:cNvPr id="16404"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1" y="2976"/>
                <a:ext cx="288"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4" name="Group 24"/>
          <p:cNvGrpSpPr>
            <a:grpSpLocks/>
          </p:cNvGrpSpPr>
          <p:nvPr/>
        </p:nvGrpSpPr>
        <p:grpSpPr bwMode="auto">
          <a:xfrm>
            <a:off x="152400" y="5187950"/>
            <a:ext cx="8991600" cy="908050"/>
            <a:chOff x="96" y="3210"/>
            <a:chExt cx="5664" cy="572"/>
          </a:xfrm>
        </p:grpSpPr>
        <p:sp>
          <p:nvSpPr>
            <p:cNvPr id="16393" name="Text Box 19"/>
            <p:cNvSpPr txBox="1">
              <a:spLocks noChangeArrowheads="1"/>
            </p:cNvSpPr>
            <p:nvPr/>
          </p:nvSpPr>
          <p:spPr bwMode="auto">
            <a:xfrm>
              <a:off x="96" y="3264"/>
              <a:ext cx="5664"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2</a:t>
              </a:r>
              <a:r>
                <a:rPr lang="en-US" altLang="en-US" sz="2400"/>
                <a:t> Graph the boundary line                     Use a dashed line for &gt;.    </a:t>
              </a:r>
            </a:p>
          </p:txBody>
        </p:sp>
        <p:grpSp>
          <p:nvGrpSpPr>
            <p:cNvPr id="16394" name="Group 20"/>
            <p:cNvGrpSpPr>
              <a:grpSpLocks/>
            </p:cNvGrpSpPr>
            <p:nvPr/>
          </p:nvGrpSpPr>
          <p:grpSpPr bwMode="auto">
            <a:xfrm>
              <a:off x="3264" y="3210"/>
              <a:ext cx="1474" cy="438"/>
              <a:chOff x="1248" y="2976"/>
              <a:chExt cx="1474" cy="438"/>
            </a:xfrm>
          </p:grpSpPr>
          <p:sp>
            <p:nvSpPr>
              <p:cNvPr id="16395" name="Text Box 21"/>
              <p:cNvSpPr txBox="1">
                <a:spLocks noChangeArrowheads="1"/>
              </p:cNvSpPr>
              <p:nvPr/>
            </p:nvSpPr>
            <p:spPr bwMode="auto">
              <a:xfrm>
                <a:off x="1248" y="3030"/>
                <a:ext cx="1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t>y =      x </a:t>
                </a:r>
                <a:r>
                  <a:rPr lang="en-US" altLang="en-US" sz="2400"/>
                  <a:t>– 4.</a:t>
                </a:r>
              </a:p>
            </p:txBody>
          </p:sp>
          <p:pic>
            <p:nvPicPr>
              <p:cNvPr id="16396" name="Picture 2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1" y="2976"/>
                <a:ext cx="288"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40985" name="Picture 2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606675"/>
            <a:ext cx="2552700"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69"/>
                                        </p:tgtEl>
                                        <p:attrNameLst>
                                          <p:attrName>style.visibility</p:attrName>
                                        </p:attrNameLst>
                                      </p:cBhvr>
                                      <p:to>
                                        <p:strVal val="visible"/>
                                      </p:to>
                                    </p:set>
                                    <p:animEffect transition="in" filter="box(in)">
                                      <p:cBhvr>
                                        <p:cTn id="7" dur="500"/>
                                        <p:tgtEl>
                                          <p:spTgt spid="409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2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9"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ppt_x</p:attrName>
                                        </p:attrNameLst>
                                      </p:cBhvr>
                                      <p:tavLst>
                                        <p:tav tm="0">
                                          <p:val>
                                            <p:strVal val="#ppt_x-.2"/>
                                          </p:val>
                                        </p:tav>
                                        <p:tav tm="100000">
                                          <p:val>
                                            <p:strVal val="#ppt_x"/>
                                          </p:val>
                                        </p:tav>
                                      </p:tavLst>
                                    </p:anim>
                                    <p:anim calcmode="lin" valueType="num">
                                      <p:cBhvr>
                                        <p:cTn id="1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9" dur="1000"/>
                                        <p:tgtEl>
                                          <p:spTgt spid="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nodeType="clickEffect">
                                  <p:stCondLst>
                                    <p:cond delay="0"/>
                                  </p:stCondLst>
                                  <p:childTnLst>
                                    <p:set>
                                      <p:cBhvr>
                                        <p:cTn id="23" dur="1" fill="hold">
                                          <p:stCondLst>
                                            <p:cond delay="0"/>
                                          </p:stCondLst>
                                        </p:cTn>
                                        <p:tgtEl>
                                          <p:spTgt spid="40985"/>
                                        </p:tgtEl>
                                        <p:attrNameLst>
                                          <p:attrName>style.visibility</p:attrName>
                                        </p:attrNameLst>
                                      </p:cBhvr>
                                      <p:to>
                                        <p:strVal val="visible"/>
                                      </p:to>
                                    </p:set>
                                    <p:anim calcmode="lin" valueType="num">
                                      <p:cBhvr>
                                        <p:cTn id="24" dur="1000" fill="hold"/>
                                        <p:tgtEl>
                                          <p:spTgt spid="40985"/>
                                        </p:tgtEl>
                                        <p:attrNameLst>
                                          <p:attrName>ppt_x</p:attrName>
                                        </p:attrNameLst>
                                      </p:cBhvr>
                                      <p:tavLst>
                                        <p:tav tm="0">
                                          <p:val>
                                            <p:strVal val="#ppt_x-.2"/>
                                          </p:val>
                                        </p:tav>
                                        <p:tav tm="100000">
                                          <p:val>
                                            <p:strVal val="#ppt_x"/>
                                          </p:val>
                                        </p:tav>
                                      </p:tavLst>
                                    </p:anim>
                                    <p:anim calcmode="lin" valueType="num">
                                      <p:cBhvr>
                                        <p:cTn id="25" dur="1000" fill="hold"/>
                                        <p:tgtEl>
                                          <p:spTgt spid="40985"/>
                                        </p:tgtEl>
                                        <p:attrNameLst>
                                          <p:attrName>ppt_y</p:attrName>
                                        </p:attrNameLst>
                                      </p:cBhvr>
                                      <p:tavLst>
                                        <p:tav tm="0">
                                          <p:val>
                                            <p:strVal val="#ppt_y"/>
                                          </p:val>
                                        </p:tav>
                                        <p:tav tm="100000">
                                          <p:val>
                                            <p:strVal val="#ppt_y"/>
                                          </p:val>
                                        </p:tav>
                                      </p:tavLst>
                                    </p:anim>
                                    <p:animEffect transition="in" filter="wipe(right)" prLst="gradientSize: 0.1">
                                      <p:cBhvr>
                                        <p:cTn id="26" dur="1000"/>
                                        <p:tgtEl>
                                          <p:spTgt spid="40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ext Box 4"/>
          <p:cNvSpPr txBox="1">
            <a:spLocks noChangeArrowheads="1"/>
          </p:cNvSpPr>
          <p:nvPr/>
        </p:nvSpPr>
        <p:spPr bwMode="auto">
          <a:xfrm>
            <a:off x="609600" y="2895600"/>
            <a:ext cx="4876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3 </a:t>
            </a:r>
            <a:r>
              <a:rPr lang="en-US" altLang="en-US" sz="2400"/>
              <a:t>The inequality is &gt;, so shade above the line. </a:t>
            </a:r>
          </a:p>
        </p:txBody>
      </p:sp>
      <p:sp>
        <p:nvSpPr>
          <p:cNvPr id="17411"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2B Continued</a:t>
            </a:r>
            <a:endParaRPr lang="en-US" altLang="en-US" sz="2600">
              <a:solidFill>
                <a:schemeClr val="accent2"/>
              </a:solidFill>
              <a:latin typeface="Arial MT Bl" charset="0"/>
            </a:endParaRPr>
          </a:p>
        </p:txBody>
      </p:sp>
      <p:sp>
        <p:nvSpPr>
          <p:cNvPr id="17412" name="Text Box 34"/>
          <p:cNvSpPr txBox="1">
            <a:spLocks noChangeArrowheads="1"/>
          </p:cNvSpPr>
          <p:nvPr/>
        </p:nvSpPr>
        <p:spPr bwMode="auto">
          <a:xfrm>
            <a:off x="304800" y="1828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17413" name="Text Box 35"/>
          <p:cNvSpPr txBox="1">
            <a:spLocks noChangeArrowheads="1"/>
          </p:cNvSpPr>
          <p:nvPr/>
        </p:nvSpPr>
        <p:spPr bwMode="auto">
          <a:xfrm>
            <a:off x="304800" y="22098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5</a:t>
            </a:r>
            <a:r>
              <a:rPr lang="en-US" altLang="en-US" sz="2400" b="1" i="1"/>
              <a:t>x + </a:t>
            </a:r>
            <a:r>
              <a:rPr lang="en-US" altLang="en-US" sz="2400" b="1"/>
              <a:t>2</a:t>
            </a:r>
            <a:r>
              <a:rPr lang="en-US" altLang="en-US" sz="2400" b="1" i="1"/>
              <a:t>y &gt; </a:t>
            </a:r>
            <a:r>
              <a:rPr lang="en-US" altLang="en-US" sz="2400" b="1"/>
              <a:t>–8 </a:t>
            </a:r>
          </a:p>
        </p:txBody>
      </p:sp>
      <p:pic>
        <p:nvPicPr>
          <p:cNvPr id="17414" name="Picture 3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2514600"/>
            <a:ext cx="2552700"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21" name="Picture 3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2514600"/>
            <a:ext cx="2551113" cy="255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ox(in)">
                                      <p:cBhvr>
                                        <p:cTn id="7" dur="500"/>
                                        <p:tgtEl>
                                          <p:spTgt spid="419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42021"/>
                                        </p:tgtEl>
                                        <p:attrNameLst>
                                          <p:attrName>style.visibility</p:attrName>
                                        </p:attrNameLst>
                                      </p:cBhvr>
                                      <p:to>
                                        <p:strVal val="visible"/>
                                      </p:to>
                                    </p:set>
                                    <p:animEffect transition="in" filter="randombar(horizontal)">
                                      <p:cBhvr>
                                        <p:cTn id="12" dur="2000"/>
                                        <p:tgtEl>
                                          <p:spTgt spid="42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2B Continued</a:t>
            </a:r>
            <a:endParaRPr lang="en-US" altLang="en-US" sz="2600">
              <a:solidFill>
                <a:schemeClr val="accent2"/>
              </a:solidFill>
              <a:latin typeface="Arial MT Bl" charset="0"/>
            </a:endParaRPr>
          </a:p>
        </p:txBody>
      </p:sp>
      <p:sp>
        <p:nvSpPr>
          <p:cNvPr id="67588" name="Text Box 4"/>
          <p:cNvSpPr txBox="1">
            <a:spLocks noChangeArrowheads="1"/>
          </p:cNvSpPr>
          <p:nvPr/>
        </p:nvSpPr>
        <p:spPr bwMode="auto">
          <a:xfrm>
            <a:off x="4038600" y="2667000"/>
            <a:ext cx="25146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Substitute ( 0, 0) for (x, y) because it is not on the boundary line.</a:t>
            </a:r>
          </a:p>
        </p:txBody>
      </p:sp>
      <p:sp>
        <p:nvSpPr>
          <p:cNvPr id="67589" name="Text Box 5"/>
          <p:cNvSpPr txBox="1">
            <a:spLocks noChangeArrowheads="1"/>
          </p:cNvSpPr>
          <p:nvPr/>
        </p:nvSpPr>
        <p:spPr bwMode="auto">
          <a:xfrm>
            <a:off x="4038600" y="4495800"/>
            <a:ext cx="30480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solidFill>
                  <a:srgbClr val="3333FF"/>
                </a:solidFill>
                <a:latin typeface="Arial" charset="0"/>
                <a:cs typeface="Arial" charset="0"/>
              </a:rPr>
              <a:t>The point (0, 0) satisfies the inequality, so the graph is correctly shaded. </a:t>
            </a:r>
          </a:p>
        </p:txBody>
      </p:sp>
      <p:grpSp>
        <p:nvGrpSpPr>
          <p:cNvPr id="2" name="Group 6"/>
          <p:cNvGrpSpPr>
            <a:grpSpLocks/>
          </p:cNvGrpSpPr>
          <p:nvPr/>
        </p:nvGrpSpPr>
        <p:grpSpPr bwMode="auto">
          <a:xfrm>
            <a:off x="257175" y="2895600"/>
            <a:ext cx="3795713" cy="695325"/>
            <a:chOff x="384" y="2400"/>
            <a:chExt cx="2391" cy="438"/>
          </a:xfrm>
        </p:grpSpPr>
        <p:sp>
          <p:nvSpPr>
            <p:cNvPr id="18452" name="Text Box 7"/>
            <p:cNvSpPr txBox="1">
              <a:spLocks noChangeArrowheads="1"/>
            </p:cNvSpPr>
            <p:nvPr/>
          </p:nvSpPr>
          <p:spPr bwMode="auto">
            <a:xfrm>
              <a:off x="384" y="2448"/>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i="1"/>
                <a:t>Check</a:t>
              </a:r>
              <a:r>
                <a:rPr lang="en-US" altLang="en-US" sz="2400"/>
                <a:t>  </a:t>
              </a:r>
              <a:r>
                <a:rPr lang="en-US" altLang="en-US" sz="2400" b="1"/>
                <a:t> </a:t>
              </a:r>
            </a:p>
          </p:txBody>
        </p:sp>
        <p:sp>
          <p:nvSpPr>
            <p:cNvPr id="18453" name="Text Box 8"/>
            <p:cNvSpPr txBox="1">
              <a:spLocks noChangeArrowheads="1"/>
            </p:cNvSpPr>
            <p:nvPr/>
          </p:nvSpPr>
          <p:spPr bwMode="auto">
            <a:xfrm>
              <a:off x="1301" y="2448"/>
              <a:ext cx="1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t>y &gt;      x </a:t>
              </a:r>
              <a:r>
                <a:rPr lang="en-US" altLang="en-US" sz="2400"/>
                <a:t>– 4</a:t>
              </a:r>
            </a:p>
          </p:txBody>
        </p:sp>
        <p:pic>
          <p:nvPicPr>
            <p:cNvPr id="18454" name="Picture 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 y="2400"/>
              <a:ext cx="288"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10"/>
          <p:cNvGrpSpPr>
            <a:grpSpLocks/>
          </p:cNvGrpSpPr>
          <p:nvPr/>
        </p:nvGrpSpPr>
        <p:grpSpPr bwMode="auto">
          <a:xfrm>
            <a:off x="1600200" y="3657600"/>
            <a:ext cx="2543175" cy="1600200"/>
            <a:chOff x="1230" y="2880"/>
            <a:chExt cx="1602" cy="1008"/>
          </a:xfrm>
        </p:grpSpPr>
        <p:sp>
          <p:nvSpPr>
            <p:cNvPr id="18443" name="Line 11"/>
            <p:cNvSpPr>
              <a:spLocks noChangeShapeType="1"/>
            </p:cNvSpPr>
            <p:nvPr/>
          </p:nvSpPr>
          <p:spPr bwMode="auto">
            <a:xfrm>
              <a:off x="1269" y="2880"/>
              <a:ext cx="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4" name="Text Box 12"/>
            <p:cNvSpPr txBox="1">
              <a:spLocks noChangeArrowheads="1"/>
            </p:cNvSpPr>
            <p:nvPr/>
          </p:nvSpPr>
          <p:spPr bwMode="auto">
            <a:xfrm>
              <a:off x="1235" y="2976"/>
              <a:ext cx="159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FF3300"/>
                  </a:solidFill>
                </a:rPr>
                <a:t>0</a:t>
              </a:r>
              <a:r>
                <a:rPr lang="en-US" altLang="en-US" sz="2400">
                  <a:solidFill>
                    <a:srgbClr val="3333FF"/>
                  </a:solidFill>
                </a:rPr>
                <a:t> </a:t>
              </a:r>
              <a:r>
                <a:rPr lang="en-US" altLang="en-US" sz="2400"/>
                <a:t>        </a:t>
              </a:r>
              <a:r>
                <a:rPr lang="en-US" altLang="en-US" sz="2400">
                  <a:solidFill>
                    <a:srgbClr val="FF3300"/>
                  </a:solidFill>
                </a:rPr>
                <a:t>(</a:t>
              </a:r>
              <a:r>
                <a:rPr lang="en-US" altLang="en-US" sz="2400">
                  <a:solidFill>
                    <a:srgbClr val="FF0000"/>
                  </a:solidFill>
                </a:rPr>
                <a:t>0)</a:t>
              </a:r>
              <a:r>
                <a:rPr lang="en-US" altLang="en-US" sz="2400"/>
                <a:t> – 4</a:t>
              </a:r>
            </a:p>
          </p:txBody>
        </p:sp>
        <p:sp>
          <p:nvSpPr>
            <p:cNvPr id="18445" name="Text Box 13"/>
            <p:cNvSpPr txBox="1">
              <a:spLocks noChangeArrowheads="1"/>
            </p:cNvSpPr>
            <p:nvPr/>
          </p:nvSpPr>
          <p:spPr bwMode="auto">
            <a:xfrm>
              <a:off x="1233" y="3324"/>
              <a:ext cx="107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0     –4</a:t>
              </a:r>
            </a:p>
          </p:txBody>
        </p:sp>
        <p:sp>
          <p:nvSpPr>
            <p:cNvPr id="18446" name="Text Box 14"/>
            <p:cNvSpPr txBox="1">
              <a:spLocks noChangeArrowheads="1"/>
            </p:cNvSpPr>
            <p:nvPr/>
          </p:nvSpPr>
          <p:spPr bwMode="auto">
            <a:xfrm>
              <a:off x="1230" y="3600"/>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0     –4</a:t>
              </a:r>
            </a:p>
          </p:txBody>
        </p:sp>
        <p:sp>
          <p:nvSpPr>
            <p:cNvPr id="18447" name="Line 15"/>
            <p:cNvSpPr>
              <a:spLocks noChangeShapeType="1"/>
            </p:cNvSpPr>
            <p:nvPr/>
          </p:nvSpPr>
          <p:spPr bwMode="auto">
            <a:xfrm>
              <a:off x="1479" y="2880"/>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8" name="Text Box 16"/>
            <p:cNvSpPr txBox="1">
              <a:spLocks noChangeArrowheads="1"/>
            </p:cNvSpPr>
            <p:nvPr/>
          </p:nvSpPr>
          <p:spPr bwMode="auto">
            <a:xfrm>
              <a:off x="1440" y="3600"/>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&gt;</a:t>
              </a:r>
            </a:p>
          </p:txBody>
        </p:sp>
        <p:sp>
          <p:nvSpPr>
            <p:cNvPr id="18449" name="Text Box 17"/>
            <p:cNvSpPr txBox="1">
              <a:spLocks noChangeArrowheads="1"/>
            </p:cNvSpPr>
            <p:nvPr/>
          </p:nvSpPr>
          <p:spPr bwMode="auto">
            <a:xfrm>
              <a:off x="1941" y="3504"/>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3200">
                  <a:solidFill>
                    <a:srgbClr val="FF0000"/>
                  </a:solidFill>
                  <a:sym typeface="Wingdings" pitchFamily="2" charset="2"/>
                </a:rPr>
                <a:t></a:t>
              </a:r>
              <a:endParaRPr lang="en-US" altLang="en-US" sz="1800">
                <a:latin typeface="Arial" charset="0"/>
              </a:endParaRPr>
            </a:p>
          </p:txBody>
        </p:sp>
        <p:pic>
          <p:nvPicPr>
            <p:cNvPr id="18450" name="Picture 1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 y="2928"/>
              <a:ext cx="288"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51" name="Line 19"/>
            <p:cNvSpPr>
              <a:spLocks noChangeShapeType="1"/>
            </p:cNvSpPr>
            <p:nvPr/>
          </p:nvSpPr>
          <p:spPr bwMode="auto">
            <a:xfrm>
              <a:off x="1692" y="2880"/>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8439" name="Text Box 20"/>
          <p:cNvSpPr txBox="1">
            <a:spLocks noChangeArrowheads="1"/>
          </p:cNvSpPr>
          <p:nvPr/>
        </p:nvSpPr>
        <p:spPr bwMode="auto">
          <a:xfrm>
            <a:off x="304800" y="1828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18440" name="Text Box 21"/>
          <p:cNvSpPr txBox="1">
            <a:spLocks noChangeArrowheads="1"/>
          </p:cNvSpPr>
          <p:nvPr/>
        </p:nvSpPr>
        <p:spPr bwMode="auto">
          <a:xfrm>
            <a:off x="304800" y="22098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5</a:t>
            </a:r>
            <a:r>
              <a:rPr lang="en-US" altLang="en-US" sz="2400" b="1" i="1"/>
              <a:t>x + </a:t>
            </a:r>
            <a:r>
              <a:rPr lang="en-US" altLang="en-US" sz="2400" b="1"/>
              <a:t>2</a:t>
            </a:r>
            <a:r>
              <a:rPr lang="en-US" altLang="en-US" sz="2400" b="1" i="1"/>
              <a:t>y &gt; </a:t>
            </a:r>
            <a:r>
              <a:rPr lang="en-US" altLang="en-US" sz="2400" b="1"/>
              <a:t>–8 </a:t>
            </a:r>
          </a:p>
        </p:txBody>
      </p:sp>
      <p:pic>
        <p:nvPicPr>
          <p:cNvPr id="18441" name="Picture 2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2514600"/>
            <a:ext cx="2552700"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 name="Picture 23"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514600"/>
            <a:ext cx="2551113" cy="255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67588"/>
                                        </p:tgtEl>
                                        <p:attrNameLst>
                                          <p:attrName>style.visibility</p:attrName>
                                        </p:attrNameLst>
                                      </p:cBhvr>
                                      <p:to>
                                        <p:strVal val="visible"/>
                                      </p:to>
                                    </p:set>
                                    <p:animEffect transition="in" filter="box(in)">
                                      <p:cBhvr>
                                        <p:cTn id="14" dur="500"/>
                                        <p:tgtEl>
                                          <p:spTgt spid="6758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up)">
                                      <p:cBhvr>
                                        <p:cTn id="19" dur="20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67589"/>
                                        </p:tgtEl>
                                        <p:attrNameLst>
                                          <p:attrName>style.visibility</p:attrName>
                                        </p:attrNameLst>
                                      </p:cBhvr>
                                      <p:to>
                                        <p:strVal val="visible"/>
                                      </p:to>
                                    </p:set>
                                    <p:anim calcmode="lin" valueType="num">
                                      <p:cBhvr>
                                        <p:cTn id="24" dur="1000" fill="hold"/>
                                        <p:tgtEl>
                                          <p:spTgt spid="67589"/>
                                        </p:tgtEl>
                                        <p:attrNameLst>
                                          <p:attrName>ppt_w</p:attrName>
                                        </p:attrNameLst>
                                      </p:cBhvr>
                                      <p:tavLst>
                                        <p:tav tm="0">
                                          <p:val>
                                            <p:strVal val="#ppt_w*0.70"/>
                                          </p:val>
                                        </p:tav>
                                        <p:tav tm="100000">
                                          <p:val>
                                            <p:strVal val="#ppt_w"/>
                                          </p:val>
                                        </p:tav>
                                      </p:tavLst>
                                    </p:anim>
                                    <p:anim calcmode="lin" valueType="num">
                                      <p:cBhvr>
                                        <p:cTn id="25" dur="1000" fill="hold"/>
                                        <p:tgtEl>
                                          <p:spTgt spid="67589"/>
                                        </p:tgtEl>
                                        <p:attrNameLst>
                                          <p:attrName>ppt_h</p:attrName>
                                        </p:attrNameLst>
                                      </p:cBhvr>
                                      <p:tavLst>
                                        <p:tav tm="0">
                                          <p:val>
                                            <p:strVal val="#ppt_h"/>
                                          </p:val>
                                        </p:tav>
                                        <p:tav tm="100000">
                                          <p:val>
                                            <p:strVal val="#ppt_h"/>
                                          </p:val>
                                        </p:tav>
                                      </p:tavLst>
                                    </p:anim>
                                    <p:animEffect transition="in" filter="fade">
                                      <p:cBhvr>
                                        <p:cTn id="26" dur="1000"/>
                                        <p:tgtEl>
                                          <p:spTgt spid="67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p:bldP spid="6758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304800" y="1828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19459" name="Text Box 5"/>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2C: Graphing Linear Inequalities in two Variables</a:t>
            </a:r>
            <a:endParaRPr lang="en-US" altLang="en-US" sz="2600">
              <a:solidFill>
                <a:schemeClr val="accent2"/>
              </a:solidFill>
              <a:latin typeface="Arial MT Bl" charset="0"/>
            </a:endParaRPr>
          </a:p>
        </p:txBody>
      </p:sp>
      <p:sp>
        <p:nvSpPr>
          <p:cNvPr id="19460" name="Text Box 6"/>
          <p:cNvSpPr txBox="1">
            <a:spLocks noChangeArrowheads="1"/>
          </p:cNvSpPr>
          <p:nvPr/>
        </p:nvSpPr>
        <p:spPr bwMode="auto">
          <a:xfrm>
            <a:off x="328613" y="2317750"/>
            <a:ext cx="2719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4</a:t>
            </a:r>
            <a:r>
              <a:rPr lang="en-US" altLang="en-US" sz="2400" b="1" i="1"/>
              <a:t>x </a:t>
            </a:r>
            <a:r>
              <a:rPr lang="en-US" altLang="en-US" sz="2400" b="1"/>
              <a:t>–</a:t>
            </a:r>
            <a:r>
              <a:rPr lang="en-US" altLang="en-US" sz="2400" b="1" i="1"/>
              <a:t> y + </a:t>
            </a:r>
            <a:r>
              <a:rPr lang="en-US" altLang="en-US" sz="2400" b="1"/>
              <a:t>2</a:t>
            </a:r>
            <a:r>
              <a:rPr lang="en-US" altLang="en-US" sz="2400" b="1" i="1"/>
              <a:t> ≤ </a:t>
            </a:r>
            <a:r>
              <a:rPr lang="en-US" altLang="en-US" sz="2400" b="1"/>
              <a:t>0 </a:t>
            </a:r>
          </a:p>
        </p:txBody>
      </p:sp>
      <p:sp>
        <p:nvSpPr>
          <p:cNvPr id="43015" name="Text Box 7"/>
          <p:cNvSpPr txBox="1">
            <a:spLocks noChangeArrowheads="1"/>
          </p:cNvSpPr>
          <p:nvPr/>
        </p:nvSpPr>
        <p:spPr bwMode="auto">
          <a:xfrm>
            <a:off x="609600" y="2819400"/>
            <a:ext cx="5465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1 </a:t>
            </a:r>
            <a:r>
              <a:rPr lang="en-US" altLang="en-US" sz="2400"/>
              <a:t>Solve the inequality for </a:t>
            </a:r>
            <a:r>
              <a:rPr lang="en-US" altLang="en-US" sz="2400" i="1"/>
              <a:t>y.</a:t>
            </a:r>
            <a:r>
              <a:rPr lang="en-US" altLang="en-US" sz="2400"/>
              <a:t> </a:t>
            </a:r>
          </a:p>
        </p:txBody>
      </p:sp>
      <p:sp>
        <p:nvSpPr>
          <p:cNvPr id="43016" name="Rectangle 8"/>
          <p:cNvSpPr>
            <a:spLocks noChangeArrowheads="1"/>
          </p:cNvSpPr>
          <p:nvPr/>
        </p:nvSpPr>
        <p:spPr bwMode="auto">
          <a:xfrm>
            <a:off x="1374775" y="3276600"/>
            <a:ext cx="2465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4</a:t>
            </a:r>
            <a:r>
              <a:rPr lang="en-US" altLang="en-US" sz="2400" i="1"/>
              <a:t>x </a:t>
            </a:r>
            <a:r>
              <a:rPr lang="en-US" altLang="en-US" sz="2400"/>
              <a:t>–</a:t>
            </a:r>
            <a:r>
              <a:rPr lang="en-US" altLang="en-US" sz="2400" i="1"/>
              <a:t> y + </a:t>
            </a:r>
            <a:r>
              <a:rPr lang="en-US" altLang="en-US" sz="2400"/>
              <a:t>2</a:t>
            </a:r>
            <a:r>
              <a:rPr lang="en-US" altLang="en-US" sz="2400" i="1"/>
              <a:t> ≤ </a:t>
            </a:r>
            <a:r>
              <a:rPr lang="en-US" altLang="en-US" sz="2400"/>
              <a:t>0</a:t>
            </a:r>
          </a:p>
        </p:txBody>
      </p:sp>
      <p:sp>
        <p:nvSpPr>
          <p:cNvPr id="43020" name="Text Box 12"/>
          <p:cNvSpPr txBox="1">
            <a:spLocks noChangeArrowheads="1"/>
          </p:cNvSpPr>
          <p:nvPr/>
        </p:nvSpPr>
        <p:spPr bwMode="auto">
          <a:xfrm>
            <a:off x="1981200" y="3733800"/>
            <a:ext cx="2841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a:t>
            </a:r>
            <a:r>
              <a:rPr lang="en-US" altLang="en-US" sz="2400" i="1"/>
              <a:t>y</a:t>
            </a:r>
            <a:r>
              <a:rPr lang="en-US" altLang="en-US" sz="2400"/>
              <a:t>       ≤ –4</a:t>
            </a:r>
            <a:r>
              <a:rPr lang="en-US" altLang="en-US" sz="2400" i="1"/>
              <a:t>x </a:t>
            </a:r>
            <a:r>
              <a:rPr lang="en-US" altLang="en-US" sz="2400"/>
              <a:t>– 2</a:t>
            </a:r>
          </a:p>
        </p:txBody>
      </p:sp>
      <p:sp>
        <p:nvSpPr>
          <p:cNvPr id="43023" name="Line 15"/>
          <p:cNvSpPr>
            <a:spLocks noChangeShapeType="1"/>
          </p:cNvSpPr>
          <p:nvPr/>
        </p:nvSpPr>
        <p:spPr bwMode="auto">
          <a:xfrm>
            <a:off x="2057400" y="4191000"/>
            <a:ext cx="457200"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25" name="Line 17"/>
          <p:cNvSpPr>
            <a:spLocks noChangeShapeType="1"/>
          </p:cNvSpPr>
          <p:nvPr/>
        </p:nvSpPr>
        <p:spPr bwMode="auto">
          <a:xfrm>
            <a:off x="3527425" y="4192588"/>
            <a:ext cx="1196975"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26" name="Text Box 18"/>
          <p:cNvSpPr txBox="1">
            <a:spLocks noChangeArrowheads="1"/>
          </p:cNvSpPr>
          <p:nvPr/>
        </p:nvSpPr>
        <p:spPr bwMode="auto">
          <a:xfrm>
            <a:off x="1981200" y="41910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–1</a:t>
            </a:r>
          </a:p>
        </p:txBody>
      </p:sp>
      <p:sp>
        <p:nvSpPr>
          <p:cNvPr id="43028" name="Text Box 20"/>
          <p:cNvSpPr txBox="1">
            <a:spLocks noChangeArrowheads="1"/>
          </p:cNvSpPr>
          <p:nvPr/>
        </p:nvSpPr>
        <p:spPr bwMode="auto">
          <a:xfrm>
            <a:off x="3771900" y="41910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–1</a:t>
            </a:r>
          </a:p>
        </p:txBody>
      </p:sp>
      <p:sp>
        <p:nvSpPr>
          <p:cNvPr id="43029" name="Text Box 21"/>
          <p:cNvSpPr txBox="1">
            <a:spLocks noChangeArrowheads="1"/>
          </p:cNvSpPr>
          <p:nvPr/>
        </p:nvSpPr>
        <p:spPr bwMode="auto">
          <a:xfrm>
            <a:off x="2860675" y="4648200"/>
            <a:ext cx="186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 ≥ 4x + 2</a:t>
            </a:r>
          </a:p>
        </p:txBody>
      </p:sp>
      <p:sp>
        <p:nvSpPr>
          <p:cNvPr id="43032" name="Text Box 24"/>
          <p:cNvSpPr txBox="1">
            <a:spLocks noChangeArrowheads="1"/>
          </p:cNvSpPr>
          <p:nvPr/>
        </p:nvSpPr>
        <p:spPr bwMode="auto">
          <a:xfrm>
            <a:off x="609600" y="5638800"/>
            <a:ext cx="7467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2</a:t>
            </a:r>
            <a:r>
              <a:rPr lang="en-US" altLang="en-US" sz="2400"/>
              <a:t> Graph the boundary line </a:t>
            </a:r>
            <a:r>
              <a:rPr lang="en-US" altLang="en-US" sz="2400" i="1"/>
              <a:t>y</a:t>
            </a:r>
            <a:r>
              <a:rPr lang="en-US" altLang="en-US" sz="2400"/>
              <a:t> ≥= 4</a:t>
            </a:r>
            <a:r>
              <a:rPr lang="en-US" altLang="en-US" sz="2400" i="1"/>
              <a:t>x</a:t>
            </a:r>
            <a:r>
              <a:rPr lang="en-US" altLang="en-US" sz="2400"/>
              <a:t> + 2. Use a solid line for ≥.                    </a:t>
            </a:r>
          </a:p>
        </p:txBody>
      </p:sp>
      <p:pic>
        <p:nvPicPr>
          <p:cNvPr id="43036" name="Picture 2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25146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3015"/>
                                        </p:tgtEl>
                                        <p:attrNameLst>
                                          <p:attrName>style.visibility</p:attrName>
                                        </p:attrNameLst>
                                      </p:cBhvr>
                                      <p:to>
                                        <p:strVal val="visible"/>
                                      </p:to>
                                    </p:set>
                                    <p:anim calcmode="lin" valueType="num">
                                      <p:cBhvr>
                                        <p:cTn id="7" dur="1000" fill="hold"/>
                                        <p:tgtEl>
                                          <p:spTgt spid="43015"/>
                                        </p:tgtEl>
                                        <p:attrNameLst>
                                          <p:attrName>ppt_x</p:attrName>
                                        </p:attrNameLst>
                                      </p:cBhvr>
                                      <p:tavLst>
                                        <p:tav tm="0">
                                          <p:val>
                                            <p:strVal val="#ppt_x-.2"/>
                                          </p:val>
                                        </p:tav>
                                        <p:tav tm="100000">
                                          <p:val>
                                            <p:strVal val="#ppt_x"/>
                                          </p:val>
                                        </p:tav>
                                      </p:tavLst>
                                    </p:anim>
                                    <p:anim calcmode="lin" valueType="num">
                                      <p:cBhvr>
                                        <p:cTn id="8" dur="1000" fill="hold"/>
                                        <p:tgtEl>
                                          <p:spTgt spid="430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4301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43016"/>
                                        </p:tgtEl>
                                        <p:attrNameLst>
                                          <p:attrName>style.visibility</p:attrName>
                                        </p:attrNameLst>
                                      </p:cBhvr>
                                      <p:to>
                                        <p:strVal val="visible"/>
                                      </p:to>
                                    </p:set>
                                    <p:animEffect transition="in" filter="box(in)">
                                      <p:cBhvr>
                                        <p:cTn id="14" dur="500"/>
                                        <p:tgtEl>
                                          <p:spTgt spid="4301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43020"/>
                                        </p:tgtEl>
                                        <p:attrNameLst>
                                          <p:attrName>style.visibility</p:attrName>
                                        </p:attrNameLst>
                                      </p:cBhvr>
                                      <p:to>
                                        <p:strVal val="visible"/>
                                      </p:to>
                                    </p:set>
                                    <p:animEffect transition="in" filter="box(in)">
                                      <p:cBhvr>
                                        <p:cTn id="19" dur="500"/>
                                        <p:tgtEl>
                                          <p:spTgt spid="4302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43023"/>
                                        </p:tgtEl>
                                        <p:attrNameLst>
                                          <p:attrName>style.visibility</p:attrName>
                                        </p:attrNameLst>
                                      </p:cBhvr>
                                      <p:to>
                                        <p:strVal val="visible"/>
                                      </p:to>
                                    </p:set>
                                    <p:animEffect transition="in" filter="dissolve">
                                      <p:cBhvr>
                                        <p:cTn id="24" dur="500"/>
                                        <p:tgtEl>
                                          <p:spTgt spid="43023"/>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43025"/>
                                        </p:tgtEl>
                                        <p:attrNameLst>
                                          <p:attrName>style.visibility</p:attrName>
                                        </p:attrNameLst>
                                      </p:cBhvr>
                                      <p:to>
                                        <p:strVal val="visible"/>
                                      </p:to>
                                    </p:set>
                                    <p:animEffect transition="in" filter="dissolve">
                                      <p:cBhvr>
                                        <p:cTn id="27" dur="500"/>
                                        <p:tgtEl>
                                          <p:spTgt spid="43025"/>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43026"/>
                                        </p:tgtEl>
                                        <p:attrNameLst>
                                          <p:attrName>style.visibility</p:attrName>
                                        </p:attrNameLst>
                                      </p:cBhvr>
                                      <p:to>
                                        <p:strVal val="visible"/>
                                      </p:to>
                                    </p:set>
                                    <p:animEffect transition="in" filter="dissolve">
                                      <p:cBhvr>
                                        <p:cTn id="30" dur="500"/>
                                        <p:tgtEl>
                                          <p:spTgt spid="43026"/>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43028"/>
                                        </p:tgtEl>
                                        <p:attrNameLst>
                                          <p:attrName>style.visibility</p:attrName>
                                        </p:attrNameLst>
                                      </p:cBhvr>
                                      <p:to>
                                        <p:strVal val="visible"/>
                                      </p:to>
                                    </p:set>
                                    <p:animEffect transition="in" filter="dissolve">
                                      <p:cBhvr>
                                        <p:cTn id="33" dur="500"/>
                                        <p:tgtEl>
                                          <p:spTgt spid="4302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43029"/>
                                        </p:tgtEl>
                                        <p:attrNameLst>
                                          <p:attrName>style.visibility</p:attrName>
                                        </p:attrNameLst>
                                      </p:cBhvr>
                                      <p:to>
                                        <p:strVal val="visible"/>
                                      </p:to>
                                    </p:set>
                                    <p:animEffect transition="in" filter="box(in)">
                                      <p:cBhvr>
                                        <p:cTn id="38" dur="500"/>
                                        <p:tgtEl>
                                          <p:spTgt spid="4302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43032"/>
                                        </p:tgtEl>
                                        <p:attrNameLst>
                                          <p:attrName>style.visibility</p:attrName>
                                        </p:attrNameLst>
                                      </p:cBhvr>
                                      <p:to>
                                        <p:strVal val="visible"/>
                                      </p:to>
                                    </p:set>
                                    <p:anim calcmode="lin" valueType="num">
                                      <p:cBhvr>
                                        <p:cTn id="43" dur="1000" fill="hold"/>
                                        <p:tgtEl>
                                          <p:spTgt spid="43032"/>
                                        </p:tgtEl>
                                        <p:attrNameLst>
                                          <p:attrName>ppt_x</p:attrName>
                                        </p:attrNameLst>
                                      </p:cBhvr>
                                      <p:tavLst>
                                        <p:tav tm="0">
                                          <p:val>
                                            <p:strVal val="#ppt_x-.2"/>
                                          </p:val>
                                        </p:tav>
                                        <p:tav tm="100000">
                                          <p:val>
                                            <p:strVal val="#ppt_x"/>
                                          </p:val>
                                        </p:tav>
                                      </p:tavLst>
                                    </p:anim>
                                    <p:anim calcmode="lin" valueType="num">
                                      <p:cBhvr>
                                        <p:cTn id="44" dur="1000" fill="hold"/>
                                        <p:tgtEl>
                                          <p:spTgt spid="43032"/>
                                        </p:tgtEl>
                                        <p:attrNameLst>
                                          <p:attrName>ppt_y</p:attrName>
                                        </p:attrNameLst>
                                      </p:cBhvr>
                                      <p:tavLst>
                                        <p:tav tm="0">
                                          <p:val>
                                            <p:strVal val="#ppt_y"/>
                                          </p:val>
                                        </p:tav>
                                        <p:tav tm="100000">
                                          <p:val>
                                            <p:strVal val="#ppt_y"/>
                                          </p:val>
                                        </p:tav>
                                      </p:tavLst>
                                    </p:anim>
                                    <p:animEffect transition="in" filter="wipe(right)" prLst="gradientSize: 0.1">
                                      <p:cBhvr>
                                        <p:cTn id="45" dur="1000"/>
                                        <p:tgtEl>
                                          <p:spTgt spid="4303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5" presetClass="entr" presetSubtype="0" fill="hold" nodeType="clickEffect">
                                  <p:stCondLst>
                                    <p:cond delay="0"/>
                                  </p:stCondLst>
                                  <p:childTnLst>
                                    <p:set>
                                      <p:cBhvr>
                                        <p:cTn id="49" dur="1" fill="hold">
                                          <p:stCondLst>
                                            <p:cond delay="0"/>
                                          </p:stCondLst>
                                        </p:cTn>
                                        <p:tgtEl>
                                          <p:spTgt spid="43036"/>
                                        </p:tgtEl>
                                        <p:attrNameLst>
                                          <p:attrName>style.visibility</p:attrName>
                                        </p:attrNameLst>
                                      </p:cBhvr>
                                      <p:to>
                                        <p:strVal val="visible"/>
                                      </p:to>
                                    </p:set>
                                    <p:anim calcmode="lin" valueType="num">
                                      <p:cBhvr>
                                        <p:cTn id="50" dur="1000" fill="hold"/>
                                        <p:tgtEl>
                                          <p:spTgt spid="43036"/>
                                        </p:tgtEl>
                                        <p:attrNameLst>
                                          <p:attrName>ppt_w</p:attrName>
                                        </p:attrNameLst>
                                      </p:cBhvr>
                                      <p:tavLst>
                                        <p:tav tm="0">
                                          <p:val>
                                            <p:strVal val="#ppt_w*0.70"/>
                                          </p:val>
                                        </p:tav>
                                        <p:tav tm="100000">
                                          <p:val>
                                            <p:strVal val="#ppt_w"/>
                                          </p:val>
                                        </p:tav>
                                      </p:tavLst>
                                    </p:anim>
                                    <p:anim calcmode="lin" valueType="num">
                                      <p:cBhvr>
                                        <p:cTn id="51" dur="1000" fill="hold"/>
                                        <p:tgtEl>
                                          <p:spTgt spid="43036"/>
                                        </p:tgtEl>
                                        <p:attrNameLst>
                                          <p:attrName>ppt_h</p:attrName>
                                        </p:attrNameLst>
                                      </p:cBhvr>
                                      <p:tavLst>
                                        <p:tav tm="0">
                                          <p:val>
                                            <p:strVal val="#ppt_h"/>
                                          </p:val>
                                        </p:tav>
                                        <p:tav tm="100000">
                                          <p:val>
                                            <p:strVal val="#ppt_h"/>
                                          </p:val>
                                        </p:tav>
                                      </p:tavLst>
                                    </p:anim>
                                    <p:animEffect transition="in" filter="fade">
                                      <p:cBhvr>
                                        <p:cTn id="52" dur="1000"/>
                                        <p:tgtEl>
                                          <p:spTgt spid="430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p:bldP spid="43016" grpId="0"/>
      <p:bldP spid="43020" grpId="0"/>
      <p:bldP spid="43023" grpId="0" animBg="1"/>
      <p:bldP spid="43025" grpId="0" animBg="1"/>
      <p:bldP spid="43026" grpId="0"/>
      <p:bldP spid="43028" grpId="0"/>
      <p:bldP spid="43029" grpId="0"/>
      <p:bldP spid="4303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Text Box 4"/>
          <p:cNvSpPr txBox="1">
            <a:spLocks noChangeArrowheads="1"/>
          </p:cNvSpPr>
          <p:nvPr/>
        </p:nvSpPr>
        <p:spPr bwMode="auto">
          <a:xfrm>
            <a:off x="304800" y="2895600"/>
            <a:ext cx="4876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3 </a:t>
            </a:r>
            <a:r>
              <a:rPr lang="en-US" altLang="en-US" sz="2400"/>
              <a:t>The inequality is ≥, so shade above the line. </a:t>
            </a:r>
          </a:p>
        </p:txBody>
      </p:sp>
      <p:sp>
        <p:nvSpPr>
          <p:cNvPr id="20483"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2C Continued</a:t>
            </a:r>
            <a:endParaRPr lang="en-US" altLang="en-US" sz="2600">
              <a:solidFill>
                <a:schemeClr val="accent2"/>
              </a:solidFill>
              <a:latin typeface="Arial MT Bl" charset="0"/>
            </a:endParaRPr>
          </a:p>
        </p:txBody>
      </p:sp>
      <p:pic>
        <p:nvPicPr>
          <p:cNvPr id="20484" name="Picture 3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25908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 Box 34"/>
          <p:cNvSpPr txBox="1">
            <a:spLocks noChangeArrowheads="1"/>
          </p:cNvSpPr>
          <p:nvPr/>
        </p:nvSpPr>
        <p:spPr bwMode="auto">
          <a:xfrm>
            <a:off x="304800" y="1828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20486" name="Text Box 35"/>
          <p:cNvSpPr txBox="1">
            <a:spLocks noChangeArrowheads="1"/>
          </p:cNvSpPr>
          <p:nvPr/>
        </p:nvSpPr>
        <p:spPr bwMode="auto">
          <a:xfrm>
            <a:off x="328613" y="2317750"/>
            <a:ext cx="2719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4</a:t>
            </a:r>
            <a:r>
              <a:rPr lang="en-US" altLang="en-US" sz="2400" b="1" i="1"/>
              <a:t>x </a:t>
            </a:r>
            <a:r>
              <a:rPr lang="en-US" altLang="en-US" sz="2400" b="1"/>
              <a:t>–</a:t>
            </a:r>
            <a:r>
              <a:rPr lang="en-US" altLang="en-US" sz="2400" b="1" i="1"/>
              <a:t> y + </a:t>
            </a:r>
            <a:r>
              <a:rPr lang="en-US" altLang="en-US" sz="2400" b="1"/>
              <a:t>2</a:t>
            </a:r>
            <a:r>
              <a:rPr lang="en-US" altLang="en-US" sz="2400" b="1" i="1"/>
              <a:t> ≤ </a:t>
            </a:r>
            <a:r>
              <a:rPr lang="en-US" altLang="en-US" sz="2400" b="1"/>
              <a:t>0 </a:t>
            </a:r>
          </a:p>
        </p:txBody>
      </p:sp>
      <p:pic>
        <p:nvPicPr>
          <p:cNvPr id="44068" name="Picture 36"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5663" y="2514600"/>
            <a:ext cx="3208337" cy="286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box(in)">
                                      <p:cBhvr>
                                        <p:cTn id="7" dur="500"/>
                                        <p:tgtEl>
                                          <p:spTgt spid="440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44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1143000"/>
            <a:ext cx="8305800" cy="5257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463550" indent="-46355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800" b="1">
                <a:solidFill>
                  <a:srgbClr val="3333CC"/>
                </a:solidFill>
              </a:rPr>
              <a:t>Warm Up</a:t>
            </a:r>
            <a:endParaRPr lang="en-US" altLang="en-US" sz="2800"/>
          </a:p>
          <a:p>
            <a:pPr eaLnBrk="1" hangingPunct="1"/>
            <a:r>
              <a:rPr lang="en-US" altLang="en-US" sz="2400" b="1"/>
              <a:t>Graph each inequality.</a:t>
            </a:r>
          </a:p>
          <a:p>
            <a:pPr eaLnBrk="1" hangingPunct="1"/>
            <a:r>
              <a:rPr lang="en-US" altLang="en-US" sz="2400" b="1"/>
              <a:t>1. </a:t>
            </a:r>
            <a:r>
              <a:rPr lang="en-US" altLang="en-US" sz="2400" i="1"/>
              <a:t>x</a:t>
            </a:r>
            <a:r>
              <a:rPr lang="en-US" altLang="en-US" sz="2400"/>
              <a:t> &gt; –5 </a:t>
            </a:r>
            <a:r>
              <a:rPr lang="en-US" altLang="en-US" sz="2400">
                <a:sym typeface="Symbol" pitchFamily="18" charset="2"/>
              </a:rPr>
              <a:t>				</a:t>
            </a:r>
            <a:r>
              <a:rPr lang="en-US" altLang="en-US" sz="2400" b="1">
                <a:sym typeface="Symbol" pitchFamily="18" charset="2"/>
              </a:rPr>
              <a:t>2.</a:t>
            </a:r>
            <a:r>
              <a:rPr lang="en-US" altLang="en-US" sz="2400">
                <a:sym typeface="Symbol" pitchFamily="18" charset="2"/>
              </a:rPr>
              <a:t> </a:t>
            </a:r>
            <a:r>
              <a:rPr lang="en-US" altLang="en-US" sz="2400" i="1">
                <a:sym typeface="Symbol" pitchFamily="18" charset="2"/>
              </a:rPr>
              <a:t>y </a:t>
            </a:r>
            <a:r>
              <a:rPr lang="en-US" altLang="en-US" sz="2400">
                <a:sym typeface="Symbol" pitchFamily="18" charset="2"/>
              </a:rPr>
              <a:t>≤ 0</a:t>
            </a:r>
          </a:p>
          <a:p>
            <a:pPr eaLnBrk="1" hangingPunct="1"/>
            <a:endParaRPr lang="en-US" altLang="en-US" sz="2400" b="1">
              <a:sym typeface="Symbol" pitchFamily="18" charset="2"/>
            </a:endParaRPr>
          </a:p>
          <a:p>
            <a:pPr eaLnBrk="1" hangingPunct="1"/>
            <a:endParaRPr lang="en-US" altLang="en-US" sz="2400" b="1">
              <a:sym typeface="Symbol" pitchFamily="18" charset="2"/>
            </a:endParaRPr>
          </a:p>
          <a:p>
            <a:pPr eaLnBrk="1" hangingPunct="1"/>
            <a:endParaRPr lang="en-US" altLang="en-US" sz="2400" b="1">
              <a:sym typeface="Symbol" pitchFamily="18" charset="2"/>
            </a:endParaRPr>
          </a:p>
          <a:p>
            <a:pPr eaLnBrk="1" hangingPunct="1"/>
            <a:endParaRPr lang="en-US" altLang="en-US" sz="2400" b="1">
              <a:sym typeface="Symbol" pitchFamily="18" charset="2"/>
            </a:endParaRPr>
          </a:p>
          <a:p>
            <a:pPr eaLnBrk="1" hangingPunct="1"/>
            <a:endParaRPr lang="en-US" altLang="en-US" sz="2400" b="1">
              <a:sym typeface="Symbol" pitchFamily="18" charset="2"/>
            </a:endParaRPr>
          </a:p>
          <a:p>
            <a:pPr eaLnBrk="1" hangingPunct="1"/>
            <a:r>
              <a:rPr lang="en-US" altLang="en-US" sz="2400" b="1">
                <a:sym typeface="Symbol" pitchFamily="18" charset="2"/>
              </a:rPr>
              <a:t>3.</a:t>
            </a:r>
            <a:r>
              <a:rPr lang="en-US" altLang="en-US" sz="2400">
                <a:sym typeface="Symbol" pitchFamily="18" charset="2"/>
              </a:rPr>
              <a:t> Write </a:t>
            </a:r>
            <a:r>
              <a:rPr lang="en-US" altLang="en-US" sz="2400"/>
              <a:t>–</a:t>
            </a:r>
            <a:r>
              <a:rPr lang="en-US" altLang="en-US" sz="2400">
                <a:sym typeface="Symbol" pitchFamily="18" charset="2"/>
              </a:rPr>
              <a:t>6</a:t>
            </a:r>
            <a:r>
              <a:rPr lang="en-US" altLang="en-US" sz="2400" i="1">
                <a:sym typeface="Symbol" pitchFamily="18" charset="2"/>
              </a:rPr>
              <a:t>x</a:t>
            </a:r>
            <a:r>
              <a:rPr lang="en-US" altLang="en-US" sz="2400">
                <a:sym typeface="Symbol" pitchFamily="18" charset="2"/>
              </a:rPr>
              <a:t> + 2</a:t>
            </a:r>
            <a:r>
              <a:rPr lang="en-US" altLang="en-US" sz="2400" i="1">
                <a:sym typeface="Symbol" pitchFamily="18" charset="2"/>
              </a:rPr>
              <a:t>y</a:t>
            </a:r>
            <a:r>
              <a:rPr lang="en-US" altLang="en-US" sz="2400">
                <a:sym typeface="Symbol" pitchFamily="18" charset="2"/>
              </a:rPr>
              <a:t> = </a:t>
            </a:r>
            <a:r>
              <a:rPr lang="en-US" altLang="en-US" sz="2400"/>
              <a:t>–</a:t>
            </a:r>
            <a:r>
              <a:rPr lang="en-US" altLang="en-US" sz="2400">
                <a:sym typeface="Symbol" pitchFamily="18" charset="2"/>
              </a:rPr>
              <a:t>4 </a:t>
            </a:r>
          </a:p>
          <a:p>
            <a:pPr eaLnBrk="1" hangingPunct="1"/>
            <a:r>
              <a:rPr lang="en-US" altLang="en-US" sz="2400">
                <a:sym typeface="Symbol" pitchFamily="18" charset="2"/>
              </a:rPr>
              <a:t>	in slope-intercept </a:t>
            </a:r>
            <a:r>
              <a:rPr lang="en-US" altLang="en-US" sz="2400"/>
              <a:t>form, </a:t>
            </a:r>
          </a:p>
          <a:p>
            <a:pPr eaLnBrk="1" hangingPunct="1"/>
            <a:r>
              <a:rPr lang="en-US" altLang="en-US" sz="2400"/>
              <a:t>	and graph.</a:t>
            </a:r>
            <a:r>
              <a:rPr lang="en-US" altLang="en-US" sz="2400">
                <a:sym typeface="Symbol" pitchFamily="18" charset="2"/>
              </a:rPr>
              <a:t> </a:t>
            </a:r>
          </a:p>
          <a:p>
            <a:pPr eaLnBrk="1" hangingPunct="1"/>
            <a:r>
              <a:rPr lang="en-US" altLang="en-US" sz="2800">
                <a:solidFill>
                  <a:srgbClr val="FF0000"/>
                </a:solidFill>
              </a:rPr>
              <a:t>		</a:t>
            </a:r>
          </a:p>
        </p:txBody>
      </p:sp>
      <p:sp>
        <p:nvSpPr>
          <p:cNvPr id="7225" name="Text Box 57"/>
          <p:cNvSpPr txBox="1">
            <a:spLocks noChangeArrowheads="1"/>
          </p:cNvSpPr>
          <p:nvPr/>
        </p:nvSpPr>
        <p:spPr bwMode="auto">
          <a:xfrm>
            <a:off x="990600" y="5257800"/>
            <a:ext cx="180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FF0000"/>
                </a:solidFill>
              </a:rPr>
              <a:t>y = </a:t>
            </a:r>
            <a:r>
              <a:rPr lang="en-US" altLang="en-US" sz="2400">
                <a:solidFill>
                  <a:srgbClr val="FF0000"/>
                </a:solidFill>
              </a:rPr>
              <a:t>3</a:t>
            </a:r>
            <a:r>
              <a:rPr lang="en-US" altLang="en-US" sz="2400" i="1">
                <a:solidFill>
                  <a:srgbClr val="FF0000"/>
                </a:solidFill>
              </a:rPr>
              <a:t>x</a:t>
            </a:r>
            <a:r>
              <a:rPr lang="en-US" altLang="en-US" sz="2400">
                <a:solidFill>
                  <a:srgbClr val="FF0000"/>
                </a:solidFill>
              </a:rPr>
              <a:t> – 2</a:t>
            </a:r>
            <a:endParaRPr lang="en-US" altLang="en-US" sz="2400" i="1">
              <a:solidFill>
                <a:srgbClr val="FF0000"/>
              </a:solidFill>
            </a:endParaRPr>
          </a:p>
        </p:txBody>
      </p:sp>
      <p:pic>
        <p:nvPicPr>
          <p:cNvPr id="7226" name="Picture 5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590800"/>
            <a:ext cx="3657600"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7" name="Picture 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2667000"/>
            <a:ext cx="3462338"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8" name="Picture 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3505200"/>
            <a:ext cx="2828925"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7226"/>
                                        </p:tgtEl>
                                        <p:attrNameLst>
                                          <p:attrName>style.visibility</p:attrName>
                                        </p:attrNameLst>
                                      </p:cBhvr>
                                      <p:to>
                                        <p:strVal val="visible"/>
                                      </p:to>
                                    </p:set>
                                    <p:animEffect transition="in" filter="dissolve">
                                      <p:cBhvr>
                                        <p:cTn id="7" dur="500"/>
                                        <p:tgtEl>
                                          <p:spTgt spid="72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227"/>
                                        </p:tgtEl>
                                        <p:attrNameLst>
                                          <p:attrName>style.visibility</p:attrName>
                                        </p:attrNameLst>
                                      </p:cBhvr>
                                      <p:to>
                                        <p:strVal val="visible"/>
                                      </p:to>
                                    </p:set>
                                    <p:animEffect transition="in" filter="dissolve">
                                      <p:cBhvr>
                                        <p:cTn id="12" dur="500"/>
                                        <p:tgtEl>
                                          <p:spTgt spid="72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25"/>
                                        </p:tgtEl>
                                        <p:attrNameLst>
                                          <p:attrName>style.visibility</p:attrName>
                                        </p:attrNameLst>
                                      </p:cBhvr>
                                      <p:to>
                                        <p:strVal val="visible"/>
                                      </p:to>
                                    </p:set>
                                    <p:animEffect transition="in" filter="dissolve">
                                      <p:cBhvr>
                                        <p:cTn id="17" dur="500"/>
                                        <p:tgtEl>
                                          <p:spTgt spid="7225"/>
                                        </p:tgtEl>
                                      </p:cBhvr>
                                    </p:animEffect>
                                  </p:childTnLst>
                                </p:cTn>
                              </p:par>
                            </p:childTnLst>
                          </p:cTn>
                        </p:par>
                        <p:par>
                          <p:cTn id="18" fill="hold" nodeType="afterGroup">
                            <p:stCondLst>
                              <p:cond delay="500"/>
                            </p:stCondLst>
                            <p:childTnLst>
                              <p:par>
                                <p:cTn id="19" presetID="9" presetClass="entr" presetSubtype="0" fill="hold" nodeType="afterEffect">
                                  <p:stCondLst>
                                    <p:cond delay="0"/>
                                  </p:stCondLst>
                                  <p:childTnLst>
                                    <p:set>
                                      <p:cBhvr>
                                        <p:cTn id="20" dur="1" fill="hold">
                                          <p:stCondLst>
                                            <p:cond delay="0"/>
                                          </p:stCondLst>
                                        </p:cTn>
                                        <p:tgtEl>
                                          <p:spTgt spid="7228"/>
                                        </p:tgtEl>
                                        <p:attrNameLst>
                                          <p:attrName>style.visibility</p:attrName>
                                        </p:attrNameLst>
                                      </p:cBhvr>
                                      <p:to>
                                        <p:strVal val="visible"/>
                                      </p:to>
                                    </p:set>
                                    <p:animEffect transition="in" filter="dissolve">
                                      <p:cBhvr>
                                        <p:cTn id="21" dur="500"/>
                                        <p:tgtEl>
                                          <p:spTgt spid="7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2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2C Continued</a:t>
            </a:r>
            <a:endParaRPr lang="en-US" altLang="en-US" sz="2600">
              <a:solidFill>
                <a:schemeClr val="accent2"/>
              </a:solidFill>
              <a:latin typeface="Arial MT Bl" charset="0"/>
            </a:endParaRPr>
          </a:p>
        </p:txBody>
      </p:sp>
      <p:sp>
        <p:nvSpPr>
          <p:cNvPr id="68615" name="Text Box 7"/>
          <p:cNvSpPr txBox="1">
            <a:spLocks noChangeArrowheads="1"/>
          </p:cNvSpPr>
          <p:nvPr/>
        </p:nvSpPr>
        <p:spPr bwMode="auto">
          <a:xfrm>
            <a:off x="533400" y="4222750"/>
            <a:ext cx="4038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Substitute ( </a:t>
            </a:r>
            <a:r>
              <a:rPr lang="en-US" altLang="en-US" sz="2400" i="1">
                <a:solidFill>
                  <a:srgbClr val="3333FF"/>
                </a:solidFill>
                <a:latin typeface="Arial" charset="0"/>
                <a:cs typeface="Arial" charset="0"/>
              </a:rPr>
              <a:t>–</a:t>
            </a:r>
            <a:r>
              <a:rPr lang="en-US" altLang="en-US" sz="2400" i="1">
                <a:solidFill>
                  <a:srgbClr val="3333FF"/>
                </a:solidFill>
                <a:latin typeface="Arial" charset="0"/>
              </a:rPr>
              <a:t>3, 3) for (x, y)  because it is not on the boundary line.</a:t>
            </a:r>
          </a:p>
        </p:txBody>
      </p:sp>
      <p:sp>
        <p:nvSpPr>
          <p:cNvPr id="68616" name="Text Box 8"/>
          <p:cNvSpPr txBox="1">
            <a:spLocks noChangeArrowheads="1"/>
          </p:cNvSpPr>
          <p:nvPr/>
        </p:nvSpPr>
        <p:spPr bwMode="auto">
          <a:xfrm>
            <a:off x="533400" y="5410200"/>
            <a:ext cx="43211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solidFill>
                  <a:srgbClr val="3333FF"/>
                </a:solidFill>
                <a:latin typeface="Arial" charset="0"/>
                <a:cs typeface="Arial" charset="0"/>
              </a:rPr>
              <a:t>The point (–3, 3) satisfies the inequality, so the graph is correctly shaded. </a:t>
            </a:r>
          </a:p>
        </p:txBody>
      </p:sp>
      <p:grpSp>
        <p:nvGrpSpPr>
          <p:cNvPr id="2" name="Group 9"/>
          <p:cNvGrpSpPr>
            <a:grpSpLocks/>
          </p:cNvGrpSpPr>
          <p:nvPr/>
        </p:nvGrpSpPr>
        <p:grpSpPr bwMode="auto">
          <a:xfrm>
            <a:off x="381000" y="1905000"/>
            <a:ext cx="3943350" cy="2133600"/>
            <a:chOff x="384" y="2448"/>
            <a:chExt cx="2484" cy="1344"/>
          </a:xfrm>
        </p:grpSpPr>
        <p:sp>
          <p:nvSpPr>
            <p:cNvPr id="21511" name="Text Box 10"/>
            <p:cNvSpPr txBox="1">
              <a:spLocks noChangeArrowheads="1"/>
            </p:cNvSpPr>
            <p:nvPr/>
          </p:nvSpPr>
          <p:spPr bwMode="auto">
            <a:xfrm>
              <a:off x="384" y="2448"/>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i="1"/>
                <a:t>Check</a:t>
              </a:r>
              <a:r>
                <a:rPr lang="en-US" altLang="en-US" sz="2400"/>
                <a:t>  </a:t>
              </a:r>
              <a:r>
                <a:rPr lang="en-US" altLang="en-US" sz="2400" b="1"/>
                <a:t> </a:t>
              </a:r>
            </a:p>
          </p:txBody>
        </p:sp>
        <p:sp>
          <p:nvSpPr>
            <p:cNvPr id="21512" name="Line 11"/>
            <p:cNvSpPr>
              <a:spLocks noChangeShapeType="1"/>
            </p:cNvSpPr>
            <p:nvPr/>
          </p:nvSpPr>
          <p:spPr bwMode="auto">
            <a:xfrm>
              <a:off x="1248" y="2784"/>
              <a:ext cx="1449"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3" name="Text Box 12"/>
            <p:cNvSpPr txBox="1">
              <a:spLocks noChangeArrowheads="1"/>
            </p:cNvSpPr>
            <p:nvPr/>
          </p:nvSpPr>
          <p:spPr bwMode="auto">
            <a:xfrm>
              <a:off x="1284" y="2880"/>
              <a:ext cx="15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FF3300"/>
                  </a:solidFill>
                </a:rPr>
                <a:t>3</a:t>
              </a:r>
              <a:r>
                <a:rPr lang="en-US" altLang="en-US" sz="2400">
                  <a:solidFill>
                    <a:srgbClr val="3333FF"/>
                  </a:solidFill>
                </a:rPr>
                <a:t> </a:t>
              </a:r>
              <a:r>
                <a:rPr lang="en-US" altLang="en-US" sz="2400">
                  <a:solidFill>
                    <a:srgbClr val="FF3300"/>
                  </a:solidFill>
                </a:rPr>
                <a:t>    4(–3)</a:t>
              </a:r>
              <a:r>
                <a:rPr lang="en-US" altLang="en-US" sz="2400"/>
                <a:t>+ 2        </a:t>
              </a:r>
            </a:p>
          </p:txBody>
        </p:sp>
        <p:sp>
          <p:nvSpPr>
            <p:cNvPr id="21514" name="Text Box 13"/>
            <p:cNvSpPr txBox="1">
              <a:spLocks noChangeArrowheads="1"/>
            </p:cNvSpPr>
            <p:nvPr/>
          </p:nvSpPr>
          <p:spPr bwMode="auto">
            <a:xfrm>
              <a:off x="1218" y="3201"/>
              <a:ext cx="15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 3     –12 + 2    </a:t>
              </a:r>
            </a:p>
          </p:txBody>
        </p:sp>
        <p:sp>
          <p:nvSpPr>
            <p:cNvPr id="21515" name="Text Box 14"/>
            <p:cNvSpPr txBox="1">
              <a:spLocks noChangeArrowheads="1"/>
            </p:cNvSpPr>
            <p:nvPr/>
          </p:nvSpPr>
          <p:spPr bwMode="auto">
            <a:xfrm>
              <a:off x="1287" y="3504"/>
              <a:ext cx="11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3 ≥ –10      </a:t>
              </a:r>
            </a:p>
          </p:txBody>
        </p:sp>
        <p:sp>
          <p:nvSpPr>
            <p:cNvPr id="21516" name="Line 15"/>
            <p:cNvSpPr>
              <a:spLocks noChangeShapeType="1"/>
            </p:cNvSpPr>
            <p:nvPr/>
          </p:nvSpPr>
          <p:spPr bwMode="auto">
            <a:xfrm>
              <a:off x="1488" y="2784"/>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7" name="Text Box 16"/>
            <p:cNvSpPr txBox="1">
              <a:spLocks noChangeArrowheads="1"/>
            </p:cNvSpPr>
            <p:nvPr/>
          </p:nvSpPr>
          <p:spPr bwMode="auto">
            <a:xfrm>
              <a:off x="2112" y="3408"/>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3200">
                  <a:solidFill>
                    <a:srgbClr val="FF0000"/>
                  </a:solidFill>
                  <a:sym typeface="Wingdings" pitchFamily="2" charset="2"/>
                </a:rPr>
                <a:t></a:t>
              </a:r>
              <a:endParaRPr lang="en-US" altLang="en-US" sz="1800">
                <a:latin typeface="Arial" charset="0"/>
              </a:endParaRPr>
            </a:p>
          </p:txBody>
        </p:sp>
        <p:sp>
          <p:nvSpPr>
            <p:cNvPr id="21518" name="Line 17"/>
            <p:cNvSpPr>
              <a:spLocks noChangeShapeType="1"/>
            </p:cNvSpPr>
            <p:nvPr/>
          </p:nvSpPr>
          <p:spPr bwMode="auto">
            <a:xfrm>
              <a:off x="1719" y="2784"/>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9" name="Rectangle 18"/>
            <p:cNvSpPr>
              <a:spLocks noChangeArrowheads="1"/>
            </p:cNvSpPr>
            <p:nvPr/>
          </p:nvSpPr>
          <p:spPr bwMode="auto">
            <a:xfrm>
              <a:off x="1296" y="2457"/>
              <a:ext cx="11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 ≥ 4</a:t>
              </a:r>
              <a:r>
                <a:rPr lang="en-US" altLang="en-US" sz="2400" i="1"/>
                <a:t>x</a:t>
              </a:r>
              <a:r>
                <a:rPr lang="en-US" altLang="en-US" sz="2400"/>
                <a:t> + 2</a:t>
              </a:r>
            </a:p>
          </p:txBody>
        </p:sp>
      </p:grpSp>
      <p:pic>
        <p:nvPicPr>
          <p:cNvPr id="21510" name="Picture 1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2514600"/>
            <a:ext cx="3208337" cy="286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1000"/>
                                        <p:tgtEl>
                                          <p:spTgt spid="2"/>
                                        </p:tgtEl>
                                      </p:cBhvr>
                                    </p:animEffect>
                                  </p:childTnLst>
                                </p:cTn>
                              </p:par>
                            </p:childTnLst>
                          </p:cTn>
                        </p:par>
                        <p:par>
                          <p:cTn id="8" fill="hold" nodeType="afterGroup">
                            <p:stCondLst>
                              <p:cond delay="1000"/>
                            </p:stCondLst>
                            <p:childTnLst>
                              <p:par>
                                <p:cTn id="9" presetID="4" presetClass="entr" presetSubtype="16" fill="hold" grpId="0" nodeType="afterEffect">
                                  <p:stCondLst>
                                    <p:cond delay="0"/>
                                  </p:stCondLst>
                                  <p:childTnLst>
                                    <p:set>
                                      <p:cBhvr>
                                        <p:cTn id="10" dur="1" fill="hold">
                                          <p:stCondLst>
                                            <p:cond delay="0"/>
                                          </p:stCondLst>
                                        </p:cTn>
                                        <p:tgtEl>
                                          <p:spTgt spid="68615"/>
                                        </p:tgtEl>
                                        <p:attrNameLst>
                                          <p:attrName>style.visibility</p:attrName>
                                        </p:attrNameLst>
                                      </p:cBhvr>
                                      <p:to>
                                        <p:strVal val="visible"/>
                                      </p:to>
                                    </p:set>
                                    <p:animEffect transition="in" filter="box(in)">
                                      <p:cBhvr>
                                        <p:cTn id="11" dur="500"/>
                                        <p:tgtEl>
                                          <p:spTgt spid="6861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5" presetClass="entr" presetSubtype="0" fill="hold" grpId="0" nodeType="clickEffect">
                                  <p:stCondLst>
                                    <p:cond delay="0"/>
                                  </p:stCondLst>
                                  <p:childTnLst>
                                    <p:set>
                                      <p:cBhvr>
                                        <p:cTn id="15" dur="1" fill="hold">
                                          <p:stCondLst>
                                            <p:cond delay="0"/>
                                          </p:stCondLst>
                                        </p:cTn>
                                        <p:tgtEl>
                                          <p:spTgt spid="68616"/>
                                        </p:tgtEl>
                                        <p:attrNameLst>
                                          <p:attrName>style.visibility</p:attrName>
                                        </p:attrNameLst>
                                      </p:cBhvr>
                                      <p:to>
                                        <p:strVal val="visible"/>
                                      </p:to>
                                    </p:set>
                                    <p:anim calcmode="lin" valueType="num">
                                      <p:cBhvr>
                                        <p:cTn id="16" dur="1000" fill="hold"/>
                                        <p:tgtEl>
                                          <p:spTgt spid="68616"/>
                                        </p:tgtEl>
                                        <p:attrNameLst>
                                          <p:attrName>ppt_w</p:attrName>
                                        </p:attrNameLst>
                                      </p:cBhvr>
                                      <p:tavLst>
                                        <p:tav tm="0">
                                          <p:val>
                                            <p:strVal val="#ppt_w*0.70"/>
                                          </p:val>
                                        </p:tav>
                                        <p:tav tm="100000">
                                          <p:val>
                                            <p:strVal val="#ppt_w"/>
                                          </p:val>
                                        </p:tav>
                                      </p:tavLst>
                                    </p:anim>
                                    <p:anim calcmode="lin" valueType="num">
                                      <p:cBhvr>
                                        <p:cTn id="17" dur="1000" fill="hold"/>
                                        <p:tgtEl>
                                          <p:spTgt spid="68616"/>
                                        </p:tgtEl>
                                        <p:attrNameLst>
                                          <p:attrName>ppt_h</p:attrName>
                                        </p:attrNameLst>
                                      </p:cBhvr>
                                      <p:tavLst>
                                        <p:tav tm="0">
                                          <p:val>
                                            <p:strVal val="#ppt_h"/>
                                          </p:val>
                                        </p:tav>
                                        <p:tav tm="100000">
                                          <p:val>
                                            <p:strVal val="#ppt_h"/>
                                          </p:val>
                                        </p:tav>
                                      </p:tavLst>
                                    </p:anim>
                                    <p:animEffect transition="in" filter="fade">
                                      <p:cBhvr>
                                        <p:cTn id="18" dur="1000"/>
                                        <p:tgtEl>
                                          <p:spTgt spid="68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5" grpId="0"/>
      <p:bldP spid="686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2a </a:t>
            </a:r>
            <a:endParaRPr lang="en-US" altLang="en-US" sz="2600">
              <a:solidFill>
                <a:schemeClr val="accent2"/>
              </a:solidFill>
              <a:latin typeface="Arial MT Bl" charset="0"/>
            </a:endParaRPr>
          </a:p>
        </p:txBody>
      </p:sp>
      <p:sp>
        <p:nvSpPr>
          <p:cNvPr id="22531" name="Text Box 7"/>
          <p:cNvSpPr txBox="1">
            <a:spLocks noChangeArrowheads="1"/>
          </p:cNvSpPr>
          <p:nvPr/>
        </p:nvSpPr>
        <p:spPr bwMode="auto">
          <a:xfrm>
            <a:off x="304800" y="15240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22532" name="Text Box 8"/>
          <p:cNvSpPr txBox="1">
            <a:spLocks noChangeArrowheads="1"/>
          </p:cNvSpPr>
          <p:nvPr/>
        </p:nvSpPr>
        <p:spPr bwMode="auto">
          <a:xfrm>
            <a:off x="304800" y="2057400"/>
            <a:ext cx="2462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4</a:t>
            </a:r>
            <a:r>
              <a:rPr lang="en-US" altLang="en-US" sz="2400" b="1" i="1"/>
              <a:t>x </a:t>
            </a:r>
            <a:r>
              <a:rPr lang="en-US" altLang="en-US" sz="2400" b="1"/>
              <a:t>–</a:t>
            </a:r>
            <a:r>
              <a:rPr lang="en-US" altLang="en-US" sz="2400" b="1" i="1"/>
              <a:t> </a:t>
            </a:r>
            <a:r>
              <a:rPr lang="en-US" altLang="en-US" sz="2400" b="1"/>
              <a:t>3</a:t>
            </a:r>
            <a:r>
              <a:rPr lang="en-US" altLang="en-US" sz="2400" b="1" i="1"/>
              <a:t>y &gt; </a:t>
            </a:r>
            <a:r>
              <a:rPr lang="en-US" altLang="en-US" sz="2400" b="1"/>
              <a:t>12 </a:t>
            </a:r>
          </a:p>
        </p:txBody>
      </p:sp>
      <p:sp>
        <p:nvSpPr>
          <p:cNvPr id="45065" name="Text Box 9"/>
          <p:cNvSpPr txBox="1">
            <a:spLocks noChangeArrowheads="1"/>
          </p:cNvSpPr>
          <p:nvPr/>
        </p:nvSpPr>
        <p:spPr bwMode="auto">
          <a:xfrm>
            <a:off x="304800" y="2590800"/>
            <a:ext cx="5465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1 </a:t>
            </a:r>
            <a:r>
              <a:rPr lang="en-US" altLang="en-US" sz="2400"/>
              <a:t>Solve the inequality for </a:t>
            </a:r>
            <a:r>
              <a:rPr lang="en-US" altLang="en-US" sz="2400" i="1"/>
              <a:t>y.</a:t>
            </a:r>
            <a:r>
              <a:rPr lang="en-US" altLang="en-US" sz="2400"/>
              <a:t> </a:t>
            </a:r>
          </a:p>
        </p:txBody>
      </p:sp>
      <p:grpSp>
        <p:nvGrpSpPr>
          <p:cNvPr id="2" name="Group 26"/>
          <p:cNvGrpSpPr>
            <a:grpSpLocks/>
          </p:cNvGrpSpPr>
          <p:nvPr/>
        </p:nvGrpSpPr>
        <p:grpSpPr bwMode="auto">
          <a:xfrm>
            <a:off x="447675" y="3124200"/>
            <a:ext cx="2724150" cy="838200"/>
            <a:chOff x="282" y="1968"/>
            <a:chExt cx="1716" cy="528"/>
          </a:xfrm>
        </p:grpSpPr>
        <p:sp>
          <p:nvSpPr>
            <p:cNvPr id="22543" name="Text Box 10"/>
            <p:cNvSpPr txBox="1">
              <a:spLocks noChangeArrowheads="1"/>
            </p:cNvSpPr>
            <p:nvPr/>
          </p:nvSpPr>
          <p:spPr bwMode="auto">
            <a:xfrm>
              <a:off x="422" y="1968"/>
              <a:ext cx="15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4</a:t>
              </a:r>
              <a:r>
                <a:rPr lang="en-US" altLang="en-US" sz="2400" i="1"/>
                <a:t>x </a:t>
              </a:r>
              <a:r>
                <a:rPr lang="en-US" altLang="en-US" sz="2400"/>
                <a:t>–</a:t>
              </a:r>
              <a:r>
                <a:rPr lang="en-US" altLang="en-US" sz="2400" i="1"/>
                <a:t> </a:t>
              </a:r>
              <a:r>
                <a:rPr lang="en-US" altLang="en-US" sz="2400"/>
                <a:t>3</a:t>
              </a:r>
              <a:r>
                <a:rPr lang="en-US" altLang="en-US" sz="2400" i="1"/>
                <a:t>y &gt;  </a:t>
              </a:r>
              <a:r>
                <a:rPr lang="en-US" altLang="en-US" sz="2400"/>
                <a:t>12 </a:t>
              </a:r>
            </a:p>
          </p:txBody>
        </p:sp>
        <p:sp>
          <p:nvSpPr>
            <p:cNvPr id="22544" name="Text Box 11"/>
            <p:cNvSpPr txBox="1">
              <a:spLocks noChangeArrowheads="1"/>
            </p:cNvSpPr>
            <p:nvPr/>
          </p:nvSpPr>
          <p:spPr bwMode="auto">
            <a:xfrm>
              <a:off x="282" y="2208"/>
              <a:ext cx="17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–4</a:t>
              </a:r>
              <a:r>
                <a:rPr lang="en-US" altLang="en-US" sz="2400" i="1">
                  <a:solidFill>
                    <a:srgbClr val="FF3300"/>
                  </a:solidFill>
                </a:rPr>
                <a:t>x            </a:t>
              </a:r>
              <a:r>
                <a:rPr lang="en-US" altLang="en-US" sz="2400">
                  <a:solidFill>
                    <a:srgbClr val="FF3300"/>
                  </a:solidFill>
                </a:rPr>
                <a:t>–4</a:t>
              </a:r>
              <a:r>
                <a:rPr lang="en-US" altLang="en-US" sz="2400" i="1">
                  <a:solidFill>
                    <a:srgbClr val="FF3300"/>
                  </a:solidFill>
                </a:rPr>
                <a:t>x</a:t>
              </a:r>
              <a:r>
                <a:rPr lang="en-US" altLang="en-US" sz="2400">
                  <a:solidFill>
                    <a:srgbClr val="FF3300"/>
                  </a:solidFill>
                </a:rPr>
                <a:t> </a:t>
              </a:r>
            </a:p>
          </p:txBody>
        </p:sp>
        <p:sp>
          <p:nvSpPr>
            <p:cNvPr id="22545" name="Line 12"/>
            <p:cNvSpPr>
              <a:spLocks noChangeShapeType="1"/>
            </p:cNvSpPr>
            <p:nvPr/>
          </p:nvSpPr>
          <p:spPr bwMode="auto">
            <a:xfrm>
              <a:off x="336" y="2496"/>
              <a:ext cx="432"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6" name="Line 13"/>
            <p:cNvSpPr>
              <a:spLocks noChangeShapeType="1"/>
            </p:cNvSpPr>
            <p:nvPr/>
          </p:nvSpPr>
          <p:spPr bwMode="auto">
            <a:xfrm>
              <a:off x="1488" y="2496"/>
              <a:ext cx="432"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5071" name="Text Box 15"/>
          <p:cNvSpPr txBox="1">
            <a:spLocks noChangeArrowheads="1"/>
          </p:cNvSpPr>
          <p:nvPr/>
        </p:nvSpPr>
        <p:spPr bwMode="auto">
          <a:xfrm>
            <a:off x="1143000" y="4038600"/>
            <a:ext cx="2852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 –3</a:t>
            </a:r>
            <a:r>
              <a:rPr lang="en-US" altLang="en-US" sz="2400" i="1"/>
              <a:t>y &gt; </a:t>
            </a:r>
            <a:r>
              <a:rPr lang="en-US" altLang="en-US" sz="2400"/>
              <a:t>–4</a:t>
            </a:r>
            <a:r>
              <a:rPr lang="en-US" altLang="en-US" sz="2400" i="1"/>
              <a:t>x + </a:t>
            </a:r>
            <a:r>
              <a:rPr lang="en-US" altLang="en-US" sz="2400"/>
              <a:t>12 </a:t>
            </a:r>
          </a:p>
        </p:txBody>
      </p:sp>
      <p:grpSp>
        <p:nvGrpSpPr>
          <p:cNvPr id="3" name="Group 22"/>
          <p:cNvGrpSpPr>
            <a:grpSpLocks/>
          </p:cNvGrpSpPr>
          <p:nvPr/>
        </p:nvGrpSpPr>
        <p:grpSpPr bwMode="auto">
          <a:xfrm>
            <a:off x="1501775" y="4648200"/>
            <a:ext cx="2079625" cy="695325"/>
            <a:chOff x="1083" y="2931"/>
            <a:chExt cx="1310" cy="438"/>
          </a:xfrm>
        </p:grpSpPr>
        <p:sp>
          <p:nvSpPr>
            <p:cNvPr id="22541" name="Text Box 20"/>
            <p:cNvSpPr txBox="1">
              <a:spLocks noChangeArrowheads="1"/>
            </p:cNvSpPr>
            <p:nvPr/>
          </p:nvSpPr>
          <p:spPr bwMode="auto">
            <a:xfrm>
              <a:off x="1083" y="3003"/>
              <a:ext cx="13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 y &lt;       </a:t>
              </a:r>
              <a:r>
                <a:rPr lang="en-US" altLang="en-US" sz="2400"/>
                <a:t>– 4</a:t>
              </a:r>
            </a:p>
          </p:txBody>
        </p:sp>
        <p:pic>
          <p:nvPicPr>
            <p:cNvPr id="22542" name="Picture 2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0" y="2931"/>
              <a:ext cx="312"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 name="Group 29"/>
          <p:cNvGrpSpPr>
            <a:grpSpLocks/>
          </p:cNvGrpSpPr>
          <p:nvPr/>
        </p:nvGrpSpPr>
        <p:grpSpPr bwMode="auto">
          <a:xfrm>
            <a:off x="228600" y="5470525"/>
            <a:ext cx="7162800" cy="1006475"/>
            <a:chOff x="144" y="3446"/>
            <a:chExt cx="4512" cy="634"/>
          </a:xfrm>
        </p:grpSpPr>
        <p:sp>
          <p:nvSpPr>
            <p:cNvPr id="22539" name="Text Box 23"/>
            <p:cNvSpPr txBox="1">
              <a:spLocks noChangeArrowheads="1"/>
            </p:cNvSpPr>
            <p:nvPr/>
          </p:nvSpPr>
          <p:spPr bwMode="auto">
            <a:xfrm>
              <a:off x="144" y="3446"/>
              <a:ext cx="4512"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lnSpc>
                  <a:spcPct val="125000"/>
                </a:lnSpc>
              </a:pPr>
              <a:r>
                <a:rPr lang="en-US" altLang="en-US" sz="2400" b="1"/>
                <a:t>Step 2</a:t>
              </a:r>
              <a:r>
                <a:rPr lang="en-US" altLang="en-US" sz="2400"/>
                <a:t> Graph the boundary line </a:t>
              </a:r>
              <a:r>
                <a:rPr lang="en-US" altLang="en-US" sz="2400" i="1"/>
                <a:t>y =</a:t>
              </a:r>
              <a:r>
                <a:rPr lang="en-US" altLang="en-US" sz="2400"/>
                <a:t>      – 4. Use a dashed line for &lt;.                    </a:t>
              </a:r>
            </a:p>
          </p:txBody>
        </p:sp>
        <p:pic>
          <p:nvPicPr>
            <p:cNvPr id="22540" name="Picture 2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0" y="3446"/>
              <a:ext cx="30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5081" name="Picture 2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6500" y="25146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5065"/>
                                        </p:tgtEl>
                                        <p:attrNameLst>
                                          <p:attrName>style.visibility</p:attrName>
                                        </p:attrNameLst>
                                      </p:cBhvr>
                                      <p:to>
                                        <p:strVal val="visible"/>
                                      </p:to>
                                    </p:set>
                                    <p:anim calcmode="lin" valueType="num">
                                      <p:cBhvr>
                                        <p:cTn id="7" dur="1000" fill="hold"/>
                                        <p:tgtEl>
                                          <p:spTgt spid="45065"/>
                                        </p:tgtEl>
                                        <p:attrNameLst>
                                          <p:attrName>ppt_x</p:attrName>
                                        </p:attrNameLst>
                                      </p:cBhvr>
                                      <p:tavLst>
                                        <p:tav tm="0">
                                          <p:val>
                                            <p:strVal val="#ppt_x-.2"/>
                                          </p:val>
                                        </p:tav>
                                        <p:tav tm="100000">
                                          <p:val>
                                            <p:strVal val="#ppt_x"/>
                                          </p:val>
                                        </p:tav>
                                      </p:tavLst>
                                    </p:anim>
                                    <p:anim calcmode="lin" valueType="num">
                                      <p:cBhvr>
                                        <p:cTn id="8" dur="1000" fill="hold"/>
                                        <p:tgtEl>
                                          <p:spTgt spid="45065"/>
                                        </p:tgtEl>
                                        <p:attrNameLst>
                                          <p:attrName>ppt_y</p:attrName>
                                        </p:attrNameLst>
                                      </p:cBhvr>
                                      <p:tavLst>
                                        <p:tav tm="0">
                                          <p:val>
                                            <p:strVal val="#ppt_y"/>
                                          </p:val>
                                        </p:tav>
                                        <p:tav tm="100000">
                                          <p:val>
                                            <p:strVal val="#ppt_y"/>
                                          </p:val>
                                        </p:tav>
                                      </p:tavLst>
                                    </p:anim>
                                    <p:animEffect transition="in" filter="wipe(right)" prLst="gradientSize: 0.1">
                                      <p:cBhvr>
                                        <p:cTn id="9" dur="1000"/>
                                        <p:tgtEl>
                                          <p:spTgt spid="4506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dissolve">
                                      <p:cBhvr>
                                        <p:cTn id="14" dur="500"/>
                                        <p:tgtEl>
                                          <p:spTgt spid="2"/>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45071"/>
                                        </p:tgtEl>
                                        <p:attrNameLst>
                                          <p:attrName>style.visibility</p:attrName>
                                        </p:attrNameLst>
                                      </p:cBhvr>
                                      <p:to>
                                        <p:strVal val="visible"/>
                                      </p:to>
                                    </p:set>
                                    <p:animEffect transition="in" filter="dissolve">
                                      <p:cBhvr>
                                        <p:cTn id="17" dur="500"/>
                                        <p:tgtEl>
                                          <p:spTgt spid="4507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ox(in)">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5" presetClass="entr" presetSubtype="0" fill="hold" nodeType="clickEffect">
                                  <p:stCondLst>
                                    <p:cond delay="0"/>
                                  </p:stCondLst>
                                  <p:childTnLst>
                                    <p:set>
                                      <p:cBhvr>
                                        <p:cTn id="31" dur="1" fill="hold">
                                          <p:stCondLst>
                                            <p:cond delay="0"/>
                                          </p:stCondLst>
                                        </p:cTn>
                                        <p:tgtEl>
                                          <p:spTgt spid="45081"/>
                                        </p:tgtEl>
                                        <p:attrNameLst>
                                          <p:attrName>style.visibility</p:attrName>
                                        </p:attrNameLst>
                                      </p:cBhvr>
                                      <p:to>
                                        <p:strVal val="visible"/>
                                      </p:to>
                                    </p:set>
                                    <p:anim calcmode="lin" valueType="num">
                                      <p:cBhvr>
                                        <p:cTn id="32" dur="1000" fill="hold"/>
                                        <p:tgtEl>
                                          <p:spTgt spid="45081"/>
                                        </p:tgtEl>
                                        <p:attrNameLst>
                                          <p:attrName>ppt_w</p:attrName>
                                        </p:attrNameLst>
                                      </p:cBhvr>
                                      <p:tavLst>
                                        <p:tav tm="0">
                                          <p:val>
                                            <p:strVal val="#ppt_w*0.70"/>
                                          </p:val>
                                        </p:tav>
                                        <p:tav tm="100000">
                                          <p:val>
                                            <p:strVal val="#ppt_w"/>
                                          </p:val>
                                        </p:tav>
                                      </p:tavLst>
                                    </p:anim>
                                    <p:anim calcmode="lin" valueType="num">
                                      <p:cBhvr>
                                        <p:cTn id="33" dur="1000" fill="hold"/>
                                        <p:tgtEl>
                                          <p:spTgt spid="45081"/>
                                        </p:tgtEl>
                                        <p:attrNameLst>
                                          <p:attrName>ppt_h</p:attrName>
                                        </p:attrNameLst>
                                      </p:cBhvr>
                                      <p:tavLst>
                                        <p:tav tm="0">
                                          <p:val>
                                            <p:strVal val="#ppt_h"/>
                                          </p:val>
                                        </p:tav>
                                        <p:tav tm="100000">
                                          <p:val>
                                            <p:strVal val="#ppt_h"/>
                                          </p:val>
                                        </p:tav>
                                      </p:tavLst>
                                    </p:anim>
                                    <p:animEffect transition="in" filter="fade">
                                      <p:cBhvr>
                                        <p:cTn id="34" dur="1000"/>
                                        <p:tgtEl>
                                          <p:spTgt spid="450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5" grpId="0"/>
      <p:bldP spid="4507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2a Continued</a:t>
            </a:r>
            <a:endParaRPr lang="en-US" altLang="en-US" sz="2600">
              <a:solidFill>
                <a:schemeClr val="accent2"/>
              </a:solidFill>
              <a:latin typeface="Arial MT Bl" charset="0"/>
            </a:endParaRPr>
          </a:p>
        </p:txBody>
      </p:sp>
      <p:sp>
        <p:nvSpPr>
          <p:cNvPr id="69635" name="Text Box 3"/>
          <p:cNvSpPr txBox="1">
            <a:spLocks noChangeArrowheads="1"/>
          </p:cNvSpPr>
          <p:nvPr/>
        </p:nvSpPr>
        <p:spPr bwMode="auto">
          <a:xfrm>
            <a:off x="304800" y="2667000"/>
            <a:ext cx="4876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3 </a:t>
            </a:r>
            <a:r>
              <a:rPr lang="en-US" altLang="en-US" sz="2400"/>
              <a:t>The inequality is &lt;, so shade below the line. </a:t>
            </a:r>
          </a:p>
        </p:txBody>
      </p:sp>
      <p:sp>
        <p:nvSpPr>
          <p:cNvPr id="23556" name="Text Box 22"/>
          <p:cNvSpPr txBox="1">
            <a:spLocks noChangeArrowheads="1"/>
          </p:cNvSpPr>
          <p:nvPr/>
        </p:nvSpPr>
        <p:spPr bwMode="auto">
          <a:xfrm>
            <a:off x="304800" y="15240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23557" name="Text Box 23"/>
          <p:cNvSpPr txBox="1">
            <a:spLocks noChangeArrowheads="1"/>
          </p:cNvSpPr>
          <p:nvPr/>
        </p:nvSpPr>
        <p:spPr bwMode="auto">
          <a:xfrm>
            <a:off x="304800" y="2057400"/>
            <a:ext cx="2462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4</a:t>
            </a:r>
            <a:r>
              <a:rPr lang="en-US" altLang="en-US" sz="2400" b="1" i="1"/>
              <a:t>x </a:t>
            </a:r>
            <a:r>
              <a:rPr lang="en-US" altLang="en-US" sz="2400" b="1"/>
              <a:t>–</a:t>
            </a:r>
            <a:r>
              <a:rPr lang="en-US" altLang="en-US" sz="2400" b="1" i="1"/>
              <a:t> </a:t>
            </a:r>
            <a:r>
              <a:rPr lang="en-US" altLang="en-US" sz="2400" b="1"/>
              <a:t>3</a:t>
            </a:r>
            <a:r>
              <a:rPr lang="en-US" altLang="en-US" sz="2400" b="1" i="1"/>
              <a:t>y &gt; </a:t>
            </a:r>
            <a:r>
              <a:rPr lang="en-US" altLang="en-US" sz="2400" b="1"/>
              <a:t>12 </a:t>
            </a:r>
          </a:p>
        </p:txBody>
      </p:sp>
      <p:pic>
        <p:nvPicPr>
          <p:cNvPr id="23558" name="Picture 2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25146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57" name="Picture 2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3325" y="2514600"/>
            <a:ext cx="2860675" cy="286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9635"/>
                                        </p:tgtEl>
                                        <p:attrNameLst>
                                          <p:attrName>style.visibility</p:attrName>
                                        </p:attrNameLst>
                                      </p:cBhvr>
                                      <p:to>
                                        <p:strVal val="visible"/>
                                      </p:to>
                                    </p:set>
                                    <p:animEffect transition="in" filter="box(in)">
                                      <p:cBhvr>
                                        <p:cTn id="7" dur="500"/>
                                        <p:tgtEl>
                                          <p:spTgt spid="696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696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2a Continued</a:t>
            </a:r>
            <a:endParaRPr lang="en-US" altLang="en-US" sz="2600">
              <a:solidFill>
                <a:schemeClr val="accent2"/>
              </a:solidFill>
              <a:latin typeface="Arial MT Bl" charset="0"/>
            </a:endParaRPr>
          </a:p>
        </p:txBody>
      </p:sp>
      <p:sp>
        <p:nvSpPr>
          <p:cNvPr id="47117" name="Text Box 13"/>
          <p:cNvSpPr txBox="1">
            <a:spLocks noChangeArrowheads="1"/>
          </p:cNvSpPr>
          <p:nvPr/>
        </p:nvSpPr>
        <p:spPr bwMode="auto">
          <a:xfrm>
            <a:off x="228600" y="5349875"/>
            <a:ext cx="4435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Substitute ( 1, </a:t>
            </a:r>
            <a:r>
              <a:rPr lang="en-US" altLang="en-US" sz="2400" i="1">
                <a:solidFill>
                  <a:srgbClr val="3333FF"/>
                </a:solidFill>
                <a:latin typeface="Arial" charset="0"/>
                <a:cs typeface="Arial" charset="0"/>
              </a:rPr>
              <a:t>–</a:t>
            </a:r>
            <a:r>
              <a:rPr lang="en-US" altLang="en-US" sz="2400" i="1">
                <a:solidFill>
                  <a:srgbClr val="3333FF"/>
                </a:solidFill>
                <a:latin typeface="Arial" charset="0"/>
              </a:rPr>
              <a:t>6) for (x, y) because it is not on the boundary line.</a:t>
            </a:r>
          </a:p>
        </p:txBody>
      </p:sp>
      <p:sp>
        <p:nvSpPr>
          <p:cNvPr id="47118" name="Text Box 14"/>
          <p:cNvSpPr txBox="1">
            <a:spLocks noChangeArrowheads="1"/>
          </p:cNvSpPr>
          <p:nvPr/>
        </p:nvSpPr>
        <p:spPr bwMode="auto">
          <a:xfrm>
            <a:off x="4648200" y="5334000"/>
            <a:ext cx="43211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solidFill>
                  <a:srgbClr val="3333FF"/>
                </a:solidFill>
                <a:latin typeface="Arial" charset="0"/>
                <a:cs typeface="Arial" charset="0"/>
              </a:rPr>
              <a:t>The point (1, –6) satisfies the inequality, so the graph is correctly shaded. </a:t>
            </a:r>
          </a:p>
        </p:txBody>
      </p:sp>
      <p:grpSp>
        <p:nvGrpSpPr>
          <p:cNvPr id="2" name="Group 35"/>
          <p:cNvGrpSpPr>
            <a:grpSpLocks/>
          </p:cNvGrpSpPr>
          <p:nvPr/>
        </p:nvGrpSpPr>
        <p:grpSpPr bwMode="auto">
          <a:xfrm>
            <a:off x="381000" y="2519363"/>
            <a:ext cx="3671888" cy="681037"/>
            <a:chOff x="384" y="2355"/>
            <a:chExt cx="2313" cy="429"/>
          </a:xfrm>
        </p:grpSpPr>
        <p:sp>
          <p:nvSpPr>
            <p:cNvPr id="24595" name="Text Box 16"/>
            <p:cNvSpPr txBox="1">
              <a:spLocks noChangeArrowheads="1"/>
            </p:cNvSpPr>
            <p:nvPr/>
          </p:nvSpPr>
          <p:spPr bwMode="auto">
            <a:xfrm>
              <a:off x="384" y="2448"/>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i="1"/>
                <a:t>Check</a:t>
              </a:r>
              <a:r>
                <a:rPr lang="en-US" altLang="en-US" sz="2400"/>
                <a:t>  </a:t>
              </a:r>
              <a:r>
                <a:rPr lang="en-US" altLang="en-US" sz="2400" b="1"/>
                <a:t> </a:t>
              </a:r>
            </a:p>
          </p:txBody>
        </p:sp>
        <p:sp>
          <p:nvSpPr>
            <p:cNvPr id="24596" name="Line 17"/>
            <p:cNvSpPr>
              <a:spLocks noChangeShapeType="1"/>
            </p:cNvSpPr>
            <p:nvPr/>
          </p:nvSpPr>
          <p:spPr bwMode="auto">
            <a:xfrm>
              <a:off x="1248" y="2784"/>
              <a:ext cx="1449"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7" name="Rectangle 24"/>
            <p:cNvSpPr>
              <a:spLocks noChangeArrowheads="1"/>
            </p:cNvSpPr>
            <p:nvPr/>
          </p:nvSpPr>
          <p:spPr bwMode="auto">
            <a:xfrm>
              <a:off x="1323" y="2430"/>
              <a:ext cx="124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 &lt;       – 4</a:t>
              </a:r>
            </a:p>
          </p:txBody>
        </p:sp>
        <p:pic>
          <p:nvPicPr>
            <p:cNvPr id="24598" name="Picture 2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2355"/>
              <a:ext cx="30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36"/>
          <p:cNvGrpSpPr>
            <a:grpSpLocks/>
          </p:cNvGrpSpPr>
          <p:nvPr/>
        </p:nvGrpSpPr>
        <p:grpSpPr bwMode="auto">
          <a:xfrm>
            <a:off x="1447800" y="3200400"/>
            <a:ext cx="3048000" cy="2133600"/>
            <a:chOff x="1056" y="2784"/>
            <a:chExt cx="1920" cy="1344"/>
          </a:xfrm>
        </p:grpSpPr>
        <p:sp>
          <p:nvSpPr>
            <p:cNvPr id="24586" name="Text Box 18"/>
            <p:cNvSpPr txBox="1">
              <a:spLocks noChangeArrowheads="1"/>
            </p:cNvSpPr>
            <p:nvPr/>
          </p:nvSpPr>
          <p:spPr bwMode="auto">
            <a:xfrm>
              <a:off x="1056" y="2880"/>
              <a:ext cx="19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FF3300"/>
                  </a:solidFill>
                </a:rPr>
                <a:t> –6</a:t>
              </a:r>
              <a:r>
                <a:rPr lang="en-US" altLang="en-US" sz="2400">
                  <a:solidFill>
                    <a:srgbClr val="3333FF"/>
                  </a:solidFill>
                </a:rPr>
                <a:t> </a:t>
              </a:r>
              <a:r>
                <a:rPr lang="en-US" altLang="en-US" sz="2400">
                  <a:solidFill>
                    <a:srgbClr val="FF3300"/>
                  </a:solidFill>
                </a:rPr>
                <a:t>        (1) </a:t>
              </a:r>
              <a:r>
                <a:rPr lang="en-US" altLang="en-US" sz="2400"/>
                <a:t>– 4        </a:t>
              </a:r>
            </a:p>
          </p:txBody>
        </p:sp>
        <p:sp>
          <p:nvSpPr>
            <p:cNvPr id="24587" name="Text Box 19"/>
            <p:cNvSpPr txBox="1">
              <a:spLocks noChangeArrowheads="1"/>
            </p:cNvSpPr>
            <p:nvPr/>
          </p:nvSpPr>
          <p:spPr bwMode="auto">
            <a:xfrm>
              <a:off x="1056" y="3312"/>
              <a:ext cx="15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 –6          – 4    </a:t>
              </a:r>
            </a:p>
          </p:txBody>
        </p:sp>
        <p:sp>
          <p:nvSpPr>
            <p:cNvPr id="24588" name="Text Box 20"/>
            <p:cNvSpPr txBox="1">
              <a:spLocks noChangeArrowheads="1"/>
            </p:cNvSpPr>
            <p:nvPr/>
          </p:nvSpPr>
          <p:spPr bwMode="auto">
            <a:xfrm>
              <a:off x="1104" y="3792"/>
              <a:ext cx="11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–6 </a:t>
              </a:r>
              <a:r>
                <a:rPr lang="en-US" altLang="en-US" sz="800"/>
                <a:t>  </a:t>
              </a:r>
              <a:r>
                <a:rPr lang="en-US" altLang="en-US" sz="2400"/>
                <a:t>&lt;          </a:t>
              </a:r>
            </a:p>
          </p:txBody>
        </p:sp>
        <p:sp>
          <p:nvSpPr>
            <p:cNvPr id="24589" name="Text Box 22"/>
            <p:cNvSpPr txBox="1">
              <a:spLocks noChangeArrowheads="1"/>
            </p:cNvSpPr>
            <p:nvPr/>
          </p:nvSpPr>
          <p:spPr bwMode="auto">
            <a:xfrm>
              <a:off x="1968" y="360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3200">
                  <a:solidFill>
                    <a:srgbClr val="FF0000"/>
                  </a:solidFill>
                  <a:sym typeface="Wingdings" pitchFamily="2" charset="2"/>
                </a:rPr>
                <a:t></a:t>
              </a:r>
              <a:endParaRPr lang="en-US" altLang="en-US" sz="1800">
                <a:latin typeface="Arial" charset="0"/>
              </a:endParaRPr>
            </a:p>
          </p:txBody>
        </p:sp>
        <p:pic>
          <p:nvPicPr>
            <p:cNvPr id="24590" name="Picture 26"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2" y="2796"/>
              <a:ext cx="15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1" name="Line 29"/>
            <p:cNvSpPr>
              <a:spLocks noChangeShapeType="1"/>
            </p:cNvSpPr>
            <p:nvPr/>
          </p:nvSpPr>
          <p:spPr bwMode="auto">
            <a:xfrm>
              <a:off x="1707" y="2784"/>
              <a:ext cx="0" cy="12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2" name="Line 30"/>
            <p:cNvSpPr>
              <a:spLocks noChangeShapeType="1"/>
            </p:cNvSpPr>
            <p:nvPr/>
          </p:nvSpPr>
          <p:spPr bwMode="auto">
            <a:xfrm>
              <a:off x="1488" y="2784"/>
              <a:ext cx="0" cy="12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24593" name="Picture 3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4" y="3264"/>
              <a:ext cx="15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94" name="Picture 34"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708"/>
              <a:ext cx="288"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583" name="Text Box 37"/>
          <p:cNvSpPr txBox="1">
            <a:spLocks noChangeArrowheads="1"/>
          </p:cNvSpPr>
          <p:nvPr/>
        </p:nvSpPr>
        <p:spPr bwMode="auto">
          <a:xfrm>
            <a:off x="304800" y="15240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24584" name="Text Box 38"/>
          <p:cNvSpPr txBox="1">
            <a:spLocks noChangeArrowheads="1"/>
          </p:cNvSpPr>
          <p:nvPr/>
        </p:nvSpPr>
        <p:spPr bwMode="auto">
          <a:xfrm>
            <a:off x="304800" y="2057400"/>
            <a:ext cx="2462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4</a:t>
            </a:r>
            <a:r>
              <a:rPr lang="en-US" altLang="en-US" sz="2400" b="1" i="1"/>
              <a:t>x </a:t>
            </a:r>
            <a:r>
              <a:rPr lang="en-US" altLang="en-US" sz="2400" b="1"/>
              <a:t>–</a:t>
            </a:r>
            <a:r>
              <a:rPr lang="en-US" altLang="en-US" sz="2400" b="1" i="1"/>
              <a:t> </a:t>
            </a:r>
            <a:r>
              <a:rPr lang="en-US" altLang="en-US" sz="2400" b="1"/>
              <a:t>3</a:t>
            </a:r>
            <a:r>
              <a:rPr lang="en-US" altLang="en-US" sz="2400" b="1" i="1"/>
              <a:t>y &gt; </a:t>
            </a:r>
            <a:r>
              <a:rPr lang="en-US" altLang="en-US" sz="2400" b="1"/>
              <a:t>12 </a:t>
            </a:r>
          </a:p>
        </p:txBody>
      </p:sp>
      <p:pic>
        <p:nvPicPr>
          <p:cNvPr id="24585" name="Picture 39"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83325" y="2514600"/>
            <a:ext cx="2860675" cy="286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30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47117"/>
                                        </p:tgtEl>
                                        <p:attrNameLst>
                                          <p:attrName>style.visibility</p:attrName>
                                        </p:attrNameLst>
                                      </p:cBhvr>
                                      <p:to>
                                        <p:strVal val="visible"/>
                                      </p:to>
                                    </p:set>
                                    <p:animEffect transition="in" filter="box(in)">
                                      <p:cBhvr>
                                        <p:cTn id="19" dur="500"/>
                                        <p:tgtEl>
                                          <p:spTgt spid="4711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47118"/>
                                        </p:tgtEl>
                                        <p:attrNameLst>
                                          <p:attrName>style.visibility</p:attrName>
                                        </p:attrNameLst>
                                      </p:cBhvr>
                                      <p:to>
                                        <p:strVal val="visible"/>
                                      </p:to>
                                    </p:set>
                                    <p:anim calcmode="lin" valueType="num">
                                      <p:cBhvr>
                                        <p:cTn id="24" dur="1000" fill="hold"/>
                                        <p:tgtEl>
                                          <p:spTgt spid="47118"/>
                                        </p:tgtEl>
                                        <p:attrNameLst>
                                          <p:attrName>ppt_w</p:attrName>
                                        </p:attrNameLst>
                                      </p:cBhvr>
                                      <p:tavLst>
                                        <p:tav tm="0">
                                          <p:val>
                                            <p:strVal val="#ppt_w*0.70"/>
                                          </p:val>
                                        </p:tav>
                                        <p:tav tm="100000">
                                          <p:val>
                                            <p:strVal val="#ppt_w"/>
                                          </p:val>
                                        </p:tav>
                                      </p:tavLst>
                                    </p:anim>
                                    <p:anim calcmode="lin" valueType="num">
                                      <p:cBhvr>
                                        <p:cTn id="25" dur="1000" fill="hold"/>
                                        <p:tgtEl>
                                          <p:spTgt spid="47118"/>
                                        </p:tgtEl>
                                        <p:attrNameLst>
                                          <p:attrName>ppt_h</p:attrName>
                                        </p:attrNameLst>
                                      </p:cBhvr>
                                      <p:tavLst>
                                        <p:tav tm="0">
                                          <p:val>
                                            <p:strVal val="#ppt_h"/>
                                          </p:val>
                                        </p:tav>
                                        <p:tav tm="100000">
                                          <p:val>
                                            <p:strVal val="#ppt_h"/>
                                          </p:val>
                                        </p:tav>
                                      </p:tavLst>
                                    </p:anim>
                                    <p:animEffect transition="in" filter="fade">
                                      <p:cBhvr>
                                        <p:cTn id="26" dur="1000"/>
                                        <p:tgtEl>
                                          <p:spTgt spid="47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7" grpId="0"/>
      <p:bldP spid="4711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2b </a:t>
            </a:r>
            <a:endParaRPr lang="en-US" altLang="en-US" sz="2600">
              <a:solidFill>
                <a:schemeClr val="accent2"/>
              </a:solidFill>
              <a:latin typeface="Arial MT Bl" charset="0"/>
            </a:endParaRPr>
          </a:p>
        </p:txBody>
      </p:sp>
      <p:sp>
        <p:nvSpPr>
          <p:cNvPr id="25603" name="Text Box 5"/>
          <p:cNvSpPr txBox="1">
            <a:spLocks noChangeArrowheads="1"/>
          </p:cNvSpPr>
          <p:nvPr/>
        </p:nvSpPr>
        <p:spPr bwMode="auto">
          <a:xfrm>
            <a:off x="304800" y="1447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25604" name="Text Box 6"/>
          <p:cNvSpPr txBox="1">
            <a:spLocks noChangeArrowheads="1"/>
          </p:cNvSpPr>
          <p:nvPr/>
        </p:nvSpPr>
        <p:spPr bwMode="auto">
          <a:xfrm>
            <a:off x="304800" y="1981200"/>
            <a:ext cx="2671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2</a:t>
            </a:r>
            <a:r>
              <a:rPr lang="en-US" altLang="en-US" sz="2400" b="1" i="1"/>
              <a:t>x </a:t>
            </a:r>
            <a:r>
              <a:rPr lang="en-US" altLang="en-US" sz="2400" b="1"/>
              <a:t>–</a:t>
            </a:r>
            <a:r>
              <a:rPr lang="en-US" altLang="en-US" sz="2400" b="1" i="1"/>
              <a:t> y </a:t>
            </a:r>
            <a:r>
              <a:rPr lang="en-US" altLang="en-US" sz="2400" b="1"/>
              <a:t>–</a:t>
            </a:r>
            <a:r>
              <a:rPr lang="en-US" altLang="en-US" sz="2400" b="1" i="1"/>
              <a:t> </a:t>
            </a:r>
            <a:r>
              <a:rPr lang="en-US" altLang="en-US" sz="2400" b="1"/>
              <a:t>4</a:t>
            </a:r>
            <a:r>
              <a:rPr lang="en-US" altLang="en-US" sz="2400" b="1" i="1"/>
              <a:t> &gt; </a:t>
            </a:r>
            <a:r>
              <a:rPr lang="en-US" altLang="en-US" sz="2400" b="1"/>
              <a:t>0 </a:t>
            </a:r>
          </a:p>
        </p:txBody>
      </p:sp>
      <p:sp>
        <p:nvSpPr>
          <p:cNvPr id="48136" name="Text Box 8"/>
          <p:cNvSpPr txBox="1">
            <a:spLocks noChangeArrowheads="1"/>
          </p:cNvSpPr>
          <p:nvPr/>
        </p:nvSpPr>
        <p:spPr bwMode="auto">
          <a:xfrm>
            <a:off x="304800" y="2514600"/>
            <a:ext cx="5465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1 </a:t>
            </a:r>
            <a:r>
              <a:rPr lang="en-US" altLang="en-US" sz="2400"/>
              <a:t>Solve the inequality for </a:t>
            </a:r>
            <a:r>
              <a:rPr lang="en-US" altLang="en-US" sz="2400" i="1"/>
              <a:t>y.</a:t>
            </a:r>
            <a:r>
              <a:rPr lang="en-US" altLang="en-US" sz="2400"/>
              <a:t> </a:t>
            </a:r>
          </a:p>
        </p:txBody>
      </p:sp>
      <p:sp>
        <p:nvSpPr>
          <p:cNvPr id="48138" name="Text Box 10"/>
          <p:cNvSpPr txBox="1">
            <a:spLocks noChangeArrowheads="1"/>
          </p:cNvSpPr>
          <p:nvPr/>
        </p:nvSpPr>
        <p:spPr bwMode="auto">
          <a:xfrm>
            <a:off x="669925" y="3124200"/>
            <a:ext cx="2517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2</a:t>
            </a:r>
            <a:r>
              <a:rPr lang="en-US" altLang="en-US" sz="2400" i="1"/>
              <a:t>x </a:t>
            </a:r>
            <a:r>
              <a:rPr lang="en-US" altLang="en-US" sz="2400"/>
              <a:t>–</a:t>
            </a:r>
            <a:r>
              <a:rPr lang="en-US" altLang="en-US" sz="2400" i="1"/>
              <a:t> y </a:t>
            </a:r>
            <a:r>
              <a:rPr lang="en-US" altLang="en-US" sz="2400"/>
              <a:t>–</a:t>
            </a:r>
            <a:r>
              <a:rPr lang="en-US" altLang="en-US" sz="2400" i="1"/>
              <a:t> </a:t>
            </a:r>
            <a:r>
              <a:rPr lang="en-US" altLang="en-US" sz="2400"/>
              <a:t>4</a:t>
            </a:r>
            <a:r>
              <a:rPr lang="en-US" altLang="en-US" sz="2400" i="1"/>
              <a:t> &gt; </a:t>
            </a:r>
            <a:r>
              <a:rPr lang="en-US" altLang="en-US" sz="2400"/>
              <a:t>0 </a:t>
            </a:r>
          </a:p>
        </p:txBody>
      </p:sp>
      <p:sp>
        <p:nvSpPr>
          <p:cNvPr id="48142" name="Text Box 14"/>
          <p:cNvSpPr txBox="1">
            <a:spLocks noChangeArrowheads="1"/>
          </p:cNvSpPr>
          <p:nvPr/>
        </p:nvSpPr>
        <p:spPr bwMode="auto">
          <a:xfrm>
            <a:off x="1676400" y="3657600"/>
            <a:ext cx="2681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 –</a:t>
            </a:r>
            <a:r>
              <a:rPr lang="en-US" altLang="en-US" sz="2400" i="1"/>
              <a:t> y &gt; </a:t>
            </a:r>
            <a:r>
              <a:rPr lang="en-US" altLang="en-US" sz="2400"/>
              <a:t>–2</a:t>
            </a:r>
            <a:r>
              <a:rPr lang="en-US" altLang="en-US" sz="2400" i="1"/>
              <a:t>x </a:t>
            </a:r>
            <a:r>
              <a:rPr lang="en-US" altLang="en-US" sz="2400"/>
              <a:t>+ 4</a:t>
            </a:r>
            <a:r>
              <a:rPr lang="en-US" altLang="en-US" sz="2400" i="1"/>
              <a:t> </a:t>
            </a:r>
            <a:r>
              <a:rPr lang="en-US" altLang="en-US" sz="2400"/>
              <a:t> </a:t>
            </a:r>
          </a:p>
        </p:txBody>
      </p:sp>
      <p:sp>
        <p:nvSpPr>
          <p:cNvPr id="48149" name="Text Box 21"/>
          <p:cNvSpPr txBox="1">
            <a:spLocks noChangeArrowheads="1"/>
          </p:cNvSpPr>
          <p:nvPr/>
        </p:nvSpPr>
        <p:spPr bwMode="auto">
          <a:xfrm>
            <a:off x="2057400" y="4267200"/>
            <a:ext cx="180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 &lt; </a:t>
            </a:r>
            <a:r>
              <a:rPr lang="en-US" altLang="en-US" sz="2400"/>
              <a:t>2</a:t>
            </a:r>
            <a:r>
              <a:rPr lang="en-US" altLang="en-US" sz="2400" i="1"/>
              <a:t>x </a:t>
            </a:r>
            <a:r>
              <a:rPr lang="en-US" altLang="en-US" sz="2400"/>
              <a:t>– 4</a:t>
            </a:r>
            <a:endParaRPr lang="en-US" altLang="en-US" sz="2400" i="1"/>
          </a:p>
        </p:txBody>
      </p:sp>
      <p:sp>
        <p:nvSpPr>
          <p:cNvPr id="48157" name="Text Box 29"/>
          <p:cNvSpPr txBox="1">
            <a:spLocks noChangeArrowheads="1"/>
          </p:cNvSpPr>
          <p:nvPr/>
        </p:nvSpPr>
        <p:spPr bwMode="auto">
          <a:xfrm>
            <a:off x="304800" y="5181600"/>
            <a:ext cx="80772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lnSpc>
                <a:spcPct val="125000"/>
              </a:lnSpc>
            </a:pPr>
            <a:r>
              <a:rPr lang="en-US" altLang="en-US" sz="2400" b="1"/>
              <a:t>Step 2</a:t>
            </a:r>
            <a:r>
              <a:rPr lang="en-US" altLang="en-US" sz="2400"/>
              <a:t> Graph the boundary line</a:t>
            </a:r>
            <a:br>
              <a:rPr lang="en-US" altLang="en-US" sz="2400"/>
            </a:br>
            <a:r>
              <a:rPr lang="en-US" altLang="en-US" sz="2400" i="1"/>
              <a:t>y = </a:t>
            </a:r>
            <a:r>
              <a:rPr lang="en-US" altLang="en-US" sz="2400"/>
              <a:t>2</a:t>
            </a:r>
            <a:r>
              <a:rPr lang="en-US" altLang="en-US" sz="2400" i="1"/>
              <a:t>x</a:t>
            </a:r>
            <a:r>
              <a:rPr lang="en-US" altLang="en-US" sz="2400"/>
              <a:t> – 4. Use a dashed line for &lt;.                    </a:t>
            </a:r>
          </a:p>
        </p:txBody>
      </p:sp>
      <p:pic>
        <p:nvPicPr>
          <p:cNvPr id="48159" name="Picture 3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2324100"/>
            <a:ext cx="3276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8136"/>
                                        </p:tgtEl>
                                        <p:attrNameLst>
                                          <p:attrName>style.visibility</p:attrName>
                                        </p:attrNameLst>
                                      </p:cBhvr>
                                      <p:to>
                                        <p:strVal val="visible"/>
                                      </p:to>
                                    </p:set>
                                    <p:anim calcmode="lin" valueType="num">
                                      <p:cBhvr>
                                        <p:cTn id="7" dur="1000" fill="hold"/>
                                        <p:tgtEl>
                                          <p:spTgt spid="48136"/>
                                        </p:tgtEl>
                                        <p:attrNameLst>
                                          <p:attrName>ppt_x</p:attrName>
                                        </p:attrNameLst>
                                      </p:cBhvr>
                                      <p:tavLst>
                                        <p:tav tm="0">
                                          <p:val>
                                            <p:strVal val="#ppt_x-.2"/>
                                          </p:val>
                                        </p:tav>
                                        <p:tav tm="100000">
                                          <p:val>
                                            <p:strVal val="#ppt_x"/>
                                          </p:val>
                                        </p:tav>
                                      </p:tavLst>
                                    </p:anim>
                                    <p:anim calcmode="lin" valueType="num">
                                      <p:cBhvr>
                                        <p:cTn id="8" dur="1000" fill="hold"/>
                                        <p:tgtEl>
                                          <p:spTgt spid="48136"/>
                                        </p:tgtEl>
                                        <p:attrNameLst>
                                          <p:attrName>ppt_y</p:attrName>
                                        </p:attrNameLst>
                                      </p:cBhvr>
                                      <p:tavLst>
                                        <p:tav tm="0">
                                          <p:val>
                                            <p:strVal val="#ppt_y"/>
                                          </p:val>
                                        </p:tav>
                                        <p:tav tm="100000">
                                          <p:val>
                                            <p:strVal val="#ppt_y"/>
                                          </p:val>
                                        </p:tav>
                                      </p:tavLst>
                                    </p:anim>
                                    <p:animEffect transition="in" filter="wipe(right)" prLst="gradientSize: 0.1">
                                      <p:cBhvr>
                                        <p:cTn id="9" dur="1000"/>
                                        <p:tgtEl>
                                          <p:spTgt spid="4813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48138"/>
                                        </p:tgtEl>
                                        <p:attrNameLst>
                                          <p:attrName>style.visibility</p:attrName>
                                        </p:attrNameLst>
                                      </p:cBhvr>
                                      <p:to>
                                        <p:strVal val="visible"/>
                                      </p:to>
                                    </p:set>
                                    <p:animEffect transition="in" filter="box(in)">
                                      <p:cBhvr>
                                        <p:cTn id="14" dur="500"/>
                                        <p:tgtEl>
                                          <p:spTgt spid="4813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8142"/>
                                        </p:tgtEl>
                                        <p:attrNameLst>
                                          <p:attrName>style.visibility</p:attrName>
                                        </p:attrNameLst>
                                      </p:cBhvr>
                                      <p:to>
                                        <p:strVal val="visible"/>
                                      </p:to>
                                    </p:set>
                                    <p:animEffect transition="in" filter="dissolve">
                                      <p:cBhvr>
                                        <p:cTn id="19" dur="500"/>
                                        <p:tgtEl>
                                          <p:spTgt spid="4814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48149"/>
                                        </p:tgtEl>
                                        <p:attrNameLst>
                                          <p:attrName>style.visibility</p:attrName>
                                        </p:attrNameLst>
                                      </p:cBhvr>
                                      <p:to>
                                        <p:strVal val="visible"/>
                                      </p:to>
                                    </p:set>
                                    <p:anim calcmode="lin" valueType="num">
                                      <p:cBhvr>
                                        <p:cTn id="24" dur="1000" fill="hold"/>
                                        <p:tgtEl>
                                          <p:spTgt spid="48149"/>
                                        </p:tgtEl>
                                        <p:attrNameLst>
                                          <p:attrName>ppt_w</p:attrName>
                                        </p:attrNameLst>
                                      </p:cBhvr>
                                      <p:tavLst>
                                        <p:tav tm="0">
                                          <p:val>
                                            <p:strVal val="#ppt_w*0.70"/>
                                          </p:val>
                                        </p:tav>
                                        <p:tav tm="100000">
                                          <p:val>
                                            <p:strVal val="#ppt_w"/>
                                          </p:val>
                                        </p:tav>
                                      </p:tavLst>
                                    </p:anim>
                                    <p:anim calcmode="lin" valueType="num">
                                      <p:cBhvr>
                                        <p:cTn id="25" dur="1000" fill="hold"/>
                                        <p:tgtEl>
                                          <p:spTgt spid="48149"/>
                                        </p:tgtEl>
                                        <p:attrNameLst>
                                          <p:attrName>ppt_h</p:attrName>
                                        </p:attrNameLst>
                                      </p:cBhvr>
                                      <p:tavLst>
                                        <p:tav tm="0">
                                          <p:val>
                                            <p:strVal val="#ppt_h"/>
                                          </p:val>
                                        </p:tav>
                                        <p:tav tm="100000">
                                          <p:val>
                                            <p:strVal val="#ppt_h"/>
                                          </p:val>
                                        </p:tav>
                                      </p:tavLst>
                                    </p:anim>
                                    <p:animEffect transition="in" filter="fade">
                                      <p:cBhvr>
                                        <p:cTn id="26" dur="1000"/>
                                        <p:tgtEl>
                                          <p:spTgt spid="4814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5" presetClass="entr" presetSubtype="0" fill="hold" grpId="0" nodeType="clickEffect">
                                  <p:stCondLst>
                                    <p:cond delay="0"/>
                                  </p:stCondLst>
                                  <p:childTnLst>
                                    <p:set>
                                      <p:cBhvr>
                                        <p:cTn id="30" dur="1" fill="hold">
                                          <p:stCondLst>
                                            <p:cond delay="0"/>
                                          </p:stCondLst>
                                        </p:cTn>
                                        <p:tgtEl>
                                          <p:spTgt spid="48157"/>
                                        </p:tgtEl>
                                        <p:attrNameLst>
                                          <p:attrName>style.visibility</p:attrName>
                                        </p:attrNameLst>
                                      </p:cBhvr>
                                      <p:to>
                                        <p:strVal val="visible"/>
                                      </p:to>
                                    </p:set>
                                    <p:anim calcmode="lin" valueType="num">
                                      <p:cBhvr>
                                        <p:cTn id="31" dur="1000" fill="hold"/>
                                        <p:tgtEl>
                                          <p:spTgt spid="48157"/>
                                        </p:tgtEl>
                                        <p:attrNameLst>
                                          <p:attrName>ppt_w</p:attrName>
                                        </p:attrNameLst>
                                      </p:cBhvr>
                                      <p:tavLst>
                                        <p:tav tm="0">
                                          <p:val>
                                            <p:strVal val="#ppt_w*0.70"/>
                                          </p:val>
                                        </p:tav>
                                        <p:tav tm="100000">
                                          <p:val>
                                            <p:strVal val="#ppt_w"/>
                                          </p:val>
                                        </p:tav>
                                      </p:tavLst>
                                    </p:anim>
                                    <p:anim calcmode="lin" valueType="num">
                                      <p:cBhvr>
                                        <p:cTn id="32" dur="1000" fill="hold"/>
                                        <p:tgtEl>
                                          <p:spTgt spid="48157"/>
                                        </p:tgtEl>
                                        <p:attrNameLst>
                                          <p:attrName>ppt_h</p:attrName>
                                        </p:attrNameLst>
                                      </p:cBhvr>
                                      <p:tavLst>
                                        <p:tav tm="0">
                                          <p:val>
                                            <p:strVal val="#ppt_h"/>
                                          </p:val>
                                        </p:tav>
                                        <p:tav tm="100000">
                                          <p:val>
                                            <p:strVal val="#ppt_h"/>
                                          </p:val>
                                        </p:tav>
                                      </p:tavLst>
                                    </p:anim>
                                    <p:animEffect transition="in" filter="fade">
                                      <p:cBhvr>
                                        <p:cTn id="33" dur="1000"/>
                                        <p:tgtEl>
                                          <p:spTgt spid="4815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1" presetClass="entr" presetSubtype="0" fill="hold" nodeType="clickEffect">
                                  <p:stCondLst>
                                    <p:cond delay="0"/>
                                  </p:stCondLst>
                                  <p:iterate type="lt">
                                    <p:tmPct val="5000"/>
                                  </p:iterate>
                                  <p:childTnLst>
                                    <p:set>
                                      <p:cBhvr>
                                        <p:cTn id="37" dur="1" fill="hold">
                                          <p:stCondLst>
                                            <p:cond delay="0"/>
                                          </p:stCondLst>
                                        </p:cTn>
                                        <p:tgtEl>
                                          <p:spTgt spid="48159"/>
                                        </p:tgtEl>
                                        <p:attrNameLst>
                                          <p:attrName>style.visibility</p:attrName>
                                        </p:attrNameLst>
                                      </p:cBhvr>
                                      <p:to>
                                        <p:strVal val="visible"/>
                                      </p:to>
                                    </p:set>
                                    <p:anim calcmode="lin" valueType="num">
                                      <p:cBhvr>
                                        <p:cTn id="38" dur="1000" fill="hold"/>
                                        <p:tgtEl>
                                          <p:spTgt spid="48159"/>
                                        </p:tgtEl>
                                        <p:attrNameLst>
                                          <p:attrName>ppt_w</p:attrName>
                                        </p:attrNameLst>
                                      </p:cBhvr>
                                      <p:tavLst>
                                        <p:tav tm="0">
                                          <p:val>
                                            <p:fltVal val="0"/>
                                          </p:val>
                                        </p:tav>
                                        <p:tav tm="100000">
                                          <p:val>
                                            <p:strVal val="#ppt_w"/>
                                          </p:val>
                                        </p:tav>
                                      </p:tavLst>
                                    </p:anim>
                                    <p:anim calcmode="lin" valueType="num">
                                      <p:cBhvr>
                                        <p:cTn id="39" dur="1000" fill="hold"/>
                                        <p:tgtEl>
                                          <p:spTgt spid="48159"/>
                                        </p:tgtEl>
                                        <p:attrNameLst>
                                          <p:attrName>ppt_h</p:attrName>
                                        </p:attrNameLst>
                                      </p:cBhvr>
                                      <p:tavLst>
                                        <p:tav tm="0">
                                          <p:val>
                                            <p:fltVal val="0"/>
                                          </p:val>
                                        </p:tav>
                                        <p:tav tm="100000">
                                          <p:val>
                                            <p:strVal val="#ppt_h"/>
                                          </p:val>
                                        </p:tav>
                                      </p:tavLst>
                                    </p:anim>
                                    <p:anim calcmode="lin" valueType="num">
                                      <p:cBhvr>
                                        <p:cTn id="40" dur="1000" fill="hold"/>
                                        <p:tgtEl>
                                          <p:spTgt spid="48159"/>
                                        </p:tgtEl>
                                        <p:attrNameLst>
                                          <p:attrName>style.rotation</p:attrName>
                                        </p:attrNameLst>
                                      </p:cBhvr>
                                      <p:tavLst>
                                        <p:tav tm="0">
                                          <p:val>
                                            <p:fltVal val="90"/>
                                          </p:val>
                                        </p:tav>
                                        <p:tav tm="100000">
                                          <p:val>
                                            <p:fltVal val="0"/>
                                          </p:val>
                                        </p:tav>
                                      </p:tavLst>
                                    </p:anim>
                                    <p:animEffect transition="in" filter="fade">
                                      <p:cBhvr>
                                        <p:cTn id="41" dur="1000"/>
                                        <p:tgtEl>
                                          <p:spTgt spid="48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6" grpId="0"/>
      <p:bldP spid="48138" grpId="0"/>
      <p:bldP spid="48142" grpId="0"/>
      <p:bldP spid="48149" grpId="0"/>
      <p:bldP spid="4815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2b Continued</a:t>
            </a:r>
            <a:endParaRPr lang="en-US" altLang="en-US" sz="2600">
              <a:solidFill>
                <a:schemeClr val="accent2"/>
              </a:solidFill>
              <a:latin typeface="Arial MT Bl" charset="0"/>
            </a:endParaRPr>
          </a:p>
        </p:txBody>
      </p:sp>
      <p:sp>
        <p:nvSpPr>
          <p:cNvPr id="49159" name="Text Box 7"/>
          <p:cNvSpPr txBox="1">
            <a:spLocks noChangeArrowheads="1"/>
          </p:cNvSpPr>
          <p:nvPr/>
        </p:nvSpPr>
        <p:spPr bwMode="auto">
          <a:xfrm>
            <a:off x="304800" y="2667000"/>
            <a:ext cx="4876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3 </a:t>
            </a:r>
            <a:r>
              <a:rPr lang="en-US" altLang="en-US" sz="2400"/>
              <a:t>The inequality is &lt;, so shade below the line. </a:t>
            </a:r>
          </a:p>
        </p:txBody>
      </p:sp>
      <p:sp>
        <p:nvSpPr>
          <p:cNvPr id="26628" name="Text Box 35"/>
          <p:cNvSpPr txBox="1">
            <a:spLocks noChangeArrowheads="1"/>
          </p:cNvSpPr>
          <p:nvPr/>
        </p:nvSpPr>
        <p:spPr bwMode="auto">
          <a:xfrm>
            <a:off x="304800" y="1447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26629" name="Text Box 36"/>
          <p:cNvSpPr txBox="1">
            <a:spLocks noChangeArrowheads="1"/>
          </p:cNvSpPr>
          <p:nvPr/>
        </p:nvSpPr>
        <p:spPr bwMode="auto">
          <a:xfrm>
            <a:off x="304800" y="1981200"/>
            <a:ext cx="2671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2</a:t>
            </a:r>
            <a:r>
              <a:rPr lang="en-US" altLang="en-US" sz="2400" b="1" i="1"/>
              <a:t>x </a:t>
            </a:r>
            <a:r>
              <a:rPr lang="en-US" altLang="en-US" sz="2400" b="1"/>
              <a:t>–</a:t>
            </a:r>
            <a:r>
              <a:rPr lang="en-US" altLang="en-US" sz="2400" b="1" i="1"/>
              <a:t> y </a:t>
            </a:r>
            <a:r>
              <a:rPr lang="en-US" altLang="en-US" sz="2400" b="1"/>
              <a:t>–</a:t>
            </a:r>
            <a:r>
              <a:rPr lang="en-US" altLang="en-US" sz="2400" b="1" i="1"/>
              <a:t> </a:t>
            </a:r>
            <a:r>
              <a:rPr lang="en-US" altLang="en-US" sz="2400" b="1"/>
              <a:t>4</a:t>
            </a:r>
            <a:r>
              <a:rPr lang="en-US" altLang="en-US" sz="2400" b="1" i="1"/>
              <a:t> &gt; </a:t>
            </a:r>
            <a:r>
              <a:rPr lang="en-US" altLang="en-US" sz="2400" b="1"/>
              <a:t>0 </a:t>
            </a:r>
          </a:p>
        </p:txBody>
      </p:sp>
      <p:pic>
        <p:nvPicPr>
          <p:cNvPr id="26630" name="Picture 3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2324100"/>
            <a:ext cx="3276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90" name="Picture 3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2163" y="2438400"/>
            <a:ext cx="3271837" cy="309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9159"/>
                                        </p:tgtEl>
                                        <p:attrNameLst>
                                          <p:attrName>style.visibility</p:attrName>
                                        </p:attrNameLst>
                                      </p:cBhvr>
                                      <p:to>
                                        <p:strVal val="visible"/>
                                      </p:to>
                                    </p:set>
                                    <p:animEffect transition="in" filter="box(in)">
                                      <p:cBhvr>
                                        <p:cTn id="7" dur="500"/>
                                        <p:tgtEl>
                                          <p:spTgt spid="491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491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2b Continued</a:t>
            </a:r>
            <a:endParaRPr lang="en-US" altLang="en-US" sz="2600">
              <a:solidFill>
                <a:schemeClr val="accent2"/>
              </a:solidFill>
              <a:latin typeface="Arial MT Bl" charset="0"/>
            </a:endParaRPr>
          </a:p>
        </p:txBody>
      </p:sp>
      <p:sp>
        <p:nvSpPr>
          <p:cNvPr id="27651" name="Text Box 4"/>
          <p:cNvSpPr txBox="1">
            <a:spLocks noChangeArrowheads="1"/>
          </p:cNvSpPr>
          <p:nvPr/>
        </p:nvSpPr>
        <p:spPr bwMode="auto">
          <a:xfrm>
            <a:off x="304800" y="1447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27652" name="Text Box 5"/>
          <p:cNvSpPr txBox="1">
            <a:spLocks noChangeArrowheads="1"/>
          </p:cNvSpPr>
          <p:nvPr/>
        </p:nvSpPr>
        <p:spPr bwMode="auto">
          <a:xfrm>
            <a:off x="304800" y="1981200"/>
            <a:ext cx="2671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2</a:t>
            </a:r>
            <a:r>
              <a:rPr lang="en-US" altLang="en-US" sz="2400" b="1" i="1"/>
              <a:t>x </a:t>
            </a:r>
            <a:r>
              <a:rPr lang="en-US" altLang="en-US" sz="2400" b="1"/>
              <a:t>–</a:t>
            </a:r>
            <a:r>
              <a:rPr lang="en-US" altLang="en-US" sz="2400" b="1" i="1"/>
              <a:t> y </a:t>
            </a:r>
            <a:r>
              <a:rPr lang="en-US" altLang="en-US" sz="2400" b="1"/>
              <a:t>–</a:t>
            </a:r>
            <a:r>
              <a:rPr lang="en-US" altLang="en-US" sz="2400" b="1" i="1"/>
              <a:t> </a:t>
            </a:r>
            <a:r>
              <a:rPr lang="en-US" altLang="en-US" sz="2400" b="1"/>
              <a:t>4</a:t>
            </a:r>
            <a:r>
              <a:rPr lang="en-US" altLang="en-US" sz="2400" b="1" i="1"/>
              <a:t> &gt; </a:t>
            </a:r>
            <a:r>
              <a:rPr lang="en-US" altLang="en-US" sz="2400" b="1"/>
              <a:t>0 </a:t>
            </a:r>
          </a:p>
        </p:txBody>
      </p:sp>
      <p:pic>
        <p:nvPicPr>
          <p:cNvPr id="27653"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2324100"/>
            <a:ext cx="3276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2163" y="2438400"/>
            <a:ext cx="3271837" cy="309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64" name="Text Box 8"/>
          <p:cNvSpPr txBox="1">
            <a:spLocks noChangeArrowheads="1"/>
          </p:cNvSpPr>
          <p:nvPr/>
        </p:nvSpPr>
        <p:spPr bwMode="auto">
          <a:xfrm>
            <a:off x="381000" y="5365750"/>
            <a:ext cx="4038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Substitute (3, </a:t>
            </a:r>
            <a:r>
              <a:rPr lang="en-US" altLang="en-US" sz="2400" i="1">
                <a:solidFill>
                  <a:srgbClr val="3333FF"/>
                </a:solidFill>
                <a:latin typeface="Arial" charset="0"/>
                <a:cs typeface="Arial" charset="0"/>
              </a:rPr>
              <a:t>–</a:t>
            </a:r>
            <a:r>
              <a:rPr lang="en-US" altLang="en-US" sz="2400" i="1">
                <a:solidFill>
                  <a:srgbClr val="3333FF"/>
                </a:solidFill>
                <a:latin typeface="Arial" charset="0"/>
              </a:rPr>
              <a:t>3) for (x, y) because it is not on the boundary line.</a:t>
            </a:r>
          </a:p>
        </p:txBody>
      </p:sp>
      <p:sp>
        <p:nvSpPr>
          <p:cNvPr id="70665" name="Text Box 9"/>
          <p:cNvSpPr txBox="1">
            <a:spLocks noChangeArrowheads="1"/>
          </p:cNvSpPr>
          <p:nvPr/>
        </p:nvSpPr>
        <p:spPr bwMode="auto">
          <a:xfrm>
            <a:off x="4419600" y="5334000"/>
            <a:ext cx="43211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solidFill>
                  <a:srgbClr val="3333FF"/>
                </a:solidFill>
                <a:latin typeface="Arial" charset="0"/>
                <a:cs typeface="Arial" charset="0"/>
              </a:rPr>
              <a:t>The point (3, –3) satisfies the inequality, so the graph is correctly shaded. </a:t>
            </a:r>
          </a:p>
        </p:txBody>
      </p:sp>
      <p:grpSp>
        <p:nvGrpSpPr>
          <p:cNvPr id="2" name="Group 20"/>
          <p:cNvGrpSpPr>
            <a:grpSpLocks/>
          </p:cNvGrpSpPr>
          <p:nvPr/>
        </p:nvGrpSpPr>
        <p:grpSpPr bwMode="auto">
          <a:xfrm>
            <a:off x="250825" y="2622550"/>
            <a:ext cx="4930775" cy="2224088"/>
            <a:chOff x="158" y="1652"/>
            <a:chExt cx="3106" cy="1401"/>
          </a:xfrm>
        </p:grpSpPr>
        <p:sp>
          <p:nvSpPr>
            <p:cNvPr id="27658" name="Text Box 11"/>
            <p:cNvSpPr txBox="1">
              <a:spLocks noChangeArrowheads="1"/>
            </p:cNvSpPr>
            <p:nvPr/>
          </p:nvSpPr>
          <p:spPr bwMode="auto">
            <a:xfrm>
              <a:off x="158" y="1652"/>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i="1"/>
                <a:t>Check</a:t>
              </a:r>
              <a:r>
                <a:rPr lang="en-US" altLang="en-US" sz="2400"/>
                <a:t>  </a:t>
              </a:r>
              <a:r>
                <a:rPr lang="en-US" altLang="en-US" sz="2400" b="1"/>
                <a:t> </a:t>
              </a:r>
            </a:p>
          </p:txBody>
        </p:sp>
        <p:sp>
          <p:nvSpPr>
            <p:cNvPr id="27659" name="Line 12"/>
            <p:cNvSpPr>
              <a:spLocks noChangeShapeType="1"/>
            </p:cNvSpPr>
            <p:nvPr/>
          </p:nvSpPr>
          <p:spPr bwMode="auto">
            <a:xfrm>
              <a:off x="1022" y="1988"/>
              <a:ext cx="1449"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Text Box 13"/>
            <p:cNvSpPr txBox="1">
              <a:spLocks noChangeArrowheads="1"/>
            </p:cNvSpPr>
            <p:nvPr/>
          </p:nvSpPr>
          <p:spPr bwMode="auto">
            <a:xfrm>
              <a:off x="912" y="2084"/>
              <a:ext cx="23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FF3300"/>
                  </a:solidFill>
                </a:rPr>
                <a:t>–3</a:t>
              </a:r>
              <a:r>
                <a:rPr lang="en-US" altLang="en-US" sz="2400">
                  <a:solidFill>
                    <a:srgbClr val="3333FF"/>
                  </a:solidFill>
                </a:rPr>
                <a:t> </a:t>
              </a:r>
              <a:r>
                <a:rPr lang="en-US" altLang="en-US" sz="2400">
                  <a:solidFill>
                    <a:srgbClr val="FF3300"/>
                  </a:solidFill>
                </a:rPr>
                <a:t>    2(3)</a:t>
              </a:r>
              <a:r>
                <a:rPr lang="en-US" altLang="en-US" sz="2400"/>
                <a:t> – 4        </a:t>
              </a:r>
            </a:p>
          </p:txBody>
        </p:sp>
        <p:sp>
          <p:nvSpPr>
            <p:cNvPr id="27661" name="Text Box 14"/>
            <p:cNvSpPr txBox="1">
              <a:spLocks noChangeArrowheads="1"/>
            </p:cNvSpPr>
            <p:nvPr/>
          </p:nvSpPr>
          <p:spPr bwMode="auto">
            <a:xfrm>
              <a:off x="912" y="2405"/>
              <a:ext cx="15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–3     6 – 4    </a:t>
              </a:r>
            </a:p>
          </p:txBody>
        </p:sp>
        <p:sp>
          <p:nvSpPr>
            <p:cNvPr id="27662" name="Text Box 15"/>
            <p:cNvSpPr txBox="1">
              <a:spLocks noChangeArrowheads="1"/>
            </p:cNvSpPr>
            <p:nvPr/>
          </p:nvSpPr>
          <p:spPr bwMode="auto">
            <a:xfrm>
              <a:off x="912" y="2708"/>
              <a:ext cx="11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–3 &lt;  2      </a:t>
              </a:r>
            </a:p>
          </p:txBody>
        </p:sp>
        <p:sp>
          <p:nvSpPr>
            <p:cNvPr id="27663" name="Line 16"/>
            <p:cNvSpPr>
              <a:spLocks noChangeShapeType="1"/>
            </p:cNvSpPr>
            <p:nvPr/>
          </p:nvSpPr>
          <p:spPr bwMode="auto">
            <a:xfrm>
              <a:off x="1262" y="1988"/>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4" name="Text Box 17"/>
            <p:cNvSpPr txBox="1">
              <a:spLocks noChangeArrowheads="1"/>
            </p:cNvSpPr>
            <p:nvPr/>
          </p:nvSpPr>
          <p:spPr bwMode="auto">
            <a:xfrm>
              <a:off x="1728" y="2688"/>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3200">
                  <a:solidFill>
                    <a:srgbClr val="FF0000"/>
                  </a:solidFill>
                  <a:sym typeface="Wingdings" pitchFamily="2" charset="2"/>
                </a:rPr>
                <a:t></a:t>
              </a:r>
            </a:p>
          </p:txBody>
        </p:sp>
        <p:sp>
          <p:nvSpPr>
            <p:cNvPr id="27665" name="Line 18"/>
            <p:cNvSpPr>
              <a:spLocks noChangeShapeType="1"/>
            </p:cNvSpPr>
            <p:nvPr/>
          </p:nvSpPr>
          <p:spPr bwMode="auto">
            <a:xfrm>
              <a:off x="1493" y="1988"/>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6" name="Rectangle 19"/>
            <p:cNvSpPr>
              <a:spLocks noChangeArrowheads="1"/>
            </p:cNvSpPr>
            <p:nvPr/>
          </p:nvSpPr>
          <p:spPr bwMode="auto">
            <a:xfrm>
              <a:off x="1070" y="1661"/>
              <a:ext cx="11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 &lt; </a:t>
              </a:r>
              <a:r>
                <a:rPr lang="en-US" altLang="en-US" sz="2400"/>
                <a:t>2</a:t>
              </a:r>
              <a:r>
                <a:rPr lang="en-US" altLang="en-US" sz="2400" i="1"/>
                <a:t>x</a:t>
              </a:r>
              <a:r>
                <a:rPr lang="en-US" altLang="en-US" sz="2400"/>
                <a:t> – 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0664"/>
                                        </p:tgtEl>
                                        <p:attrNameLst>
                                          <p:attrName>style.visibility</p:attrName>
                                        </p:attrNameLst>
                                      </p:cBhvr>
                                      <p:to>
                                        <p:strVal val="visible"/>
                                      </p:to>
                                    </p:set>
                                    <p:animEffect transition="in" filter="box(in)">
                                      <p:cBhvr>
                                        <p:cTn id="12" dur="500"/>
                                        <p:tgtEl>
                                          <p:spTgt spid="706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70665"/>
                                        </p:tgtEl>
                                        <p:attrNameLst>
                                          <p:attrName>style.visibility</p:attrName>
                                        </p:attrNameLst>
                                      </p:cBhvr>
                                      <p:to>
                                        <p:strVal val="visible"/>
                                      </p:to>
                                    </p:set>
                                    <p:anim calcmode="lin" valueType="num">
                                      <p:cBhvr>
                                        <p:cTn id="17" dur="1000" fill="hold"/>
                                        <p:tgtEl>
                                          <p:spTgt spid="70665"/>
                                        </p:tgtEl>
                                        <p:attrNameLst>
                                          <p:attrName>ppt_w</p:attrName>
                                        </p:attrNameLst>
                                      </p:cBhvr>
                                      <p:tavLst>
                                        <p:tav tm="0">
                                          <p:val>
                                            <p:strVal val="#ppt_w*0.70"/>
                                          </p:val>
                                        </p:tav>
                                        <p:tav tm="100000">
                                          <p:val>
                                            <p:strVal val="#ppt_w"/>
                                          </p:val>
                                        </p:tav>
                                      </p:tavLst>
                                    </p:anim>
                                    <p:anim calcmode="lin" valueType="num">
                                      <p:cBhvr>
                                        <p:cTn id="18" dur="1000" fill="hold"/>
                                        <p:tgtEl>
                                          <p:spTgt spid="70665"/>
                                        </p:tgtEl>
                                        <p:attrNameLst>
                                          <p:attrName>ppt_h</p:attrName>
                                        </p:attrNameLst>
                                      </p:cBhvr>
                                      <p:tavLst>
                                        <p:tav tm="0">
                                          <p:val>
                                            <p:strVal val="#ppt_h"/>
                                          </p:val>
                                        </p:tav>
                                        <p:tav tm="100000">
                                          <p:val>
                                            <p:strVal val="#ppt_h"/>
                                          </p:val>
                                        </p:tav>
                                      </p:tavLst>
                                    </p:anim>
                                    <p:animEffect transition="in" filter="fade">
                                      <p:cBhvr>
                                        <p:cTn id="19" dur="1000"/>
                                        <p:tgtEl>
                                          <p:spTgt spid="706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4" grpId="0"/>
      <p:bldP spid="7066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2c </a:t>
            </a:r>
            <a:endParaRPr lang="en-US" altLang="en-US" sz="2600">
              <a:solidFill>
                <a:schemeClr val="accent2"/>
              </a:solidFill>
              <a:latin typeface="Arial MT Bl" charset="0"/>
            </a:endParaRPr>
          </a:p>
        </p:txBody>
      </p:sp>
      <p:sp>
        <p:nvSpPr>
          <p:cNvPr id="28675" name="Text Box 5"/>
          <p:cNvSpPr txBox="1">
            <a:spLocks noChangeArrowheads="1"/>
          </p:cNvSpPr>
          <p:nvPr/>
        </p:nvSpPr>
        <p:spPr bwMode="auto">
          <a:xfrm>
            <a:off x="304800" y="1447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sp>
        <p:nvSpPr>
          <p:cNvPr id="50183" name="Text Box 7"/>
          <p:cNvSpPr txBox="1">
            <a:spLocks noChangeArrowheads="1"/>
          </p:cNvSpPr>
          <p:nvPr/>
        </p:nvSpPr>
        <p:spPr bwMode="auto">
          <a:xfrm>
            <a:off x="257175" y="2819400"/>
            <a:ext cx="39338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1 </a:t>
            </a:r>
            <a:r>
              <a:rPr lang="en-US" altLang="en-US" sz="2400"/>
              <a:t>The inequality is already solved for </a:t>
            </a:r>
            <a:r>
              <a:rPr lang="en-US" altLang="en-US" sz="2400" i="1"/>
              <a:t>y.</a:t>
            </a:r>
            <a:r>
              <a:rPr lang="en-US" altLang="en-US" sz="2400"/>
              <a:t> </a:t>
            </a:r>
          </a:p>
        </p:txBody>
      </p:sp>
      <p:pic>
        <p:nvPicPr>
          <p:cNvPr id="28677" name="Picture 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 y="1828800"/>
            <a:ext cx="19431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7" name="Picture 1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00" y="24384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8" name="Text Box 12"/>
          <p:cNvSpPr txBox="1">
            <a:spLocks noChangeArrowheads="1"/>
          </p:cNvSpPr>
          <p:nvPr/>
        </p:nvSpPr>
        <p:spPr bwMode="auto">
          <a:xfrm>
            <a:off x="309563" y="5426075"/>
            <a:ext cx="441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Step 3 </a:t>
            </a:r>
            <a:r>
              <a:rPr lang="en-US" altLang="en-US" sz="2400"/>
              <a:t>The inequality is ≥, so shade above the line. </a:t>
            </a:r>
          </a:p>
        </p:txBody>
      </p:sp>
      <p:pic>
        <p:nvPicPr>
          <p:cNvPr id="50189" name="Picture 13"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6150" y="2514600"/>
            <a:ext cx="3117850" cy="286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17"/>
          <p:cNvGrpSpPr>
            <a:grpSpLocks/>
          </p:cNvGrpSpPr>
          <p:nvPr/>
        </p:nvGrpSpPr>
        <p:grpSpPr bwMode="auto">
          <a:xfrm>
            <a:off x="304800" y="3810000"/>
            <a:ext cx="5029200" cy="1625600"/>
            <a:chOff x="192" y="2400"/>
            <a:chExt cx="3168" cy="1024"/>
          </a:xfrm>
        </p:grpSpPr>
        <p:grpSp>
          <p:nvGrpSpPr>
            <p:cNvPr id="28682" name="Group 14"/>
            <p:cNvGrpSpPr>
              <a:grpSpLocks/>
            </p:cNvGrpSpPr>
            <p:nvPr/>
          </p:nvGrpSpPr>
          <p:grpSpPr bwMode="auto">
            <a:xfrm>
              <a:off x="192" y="2400"/>
              <a:ext cx="3168" cy="1024"/>
              <a:chOff x="432" y="2400"/>
              <a:chExt cx="3168" cy="1024"/>
            </a:xfrm>
          </p:grpSpPr>
          <p:sp>
            <p:nvSpPr>
              <p:cNvPr id="28684" name="Text Box 9"/>
              <p:cNvSpPr txBox="1">
                <a:spLocks noChangeArrowheads="1"/>
              </p:cNvSpPr>
              <p:nvPr/>
            </p:nvSpPr>
            <p:spPr bwMode="auto">
              <a:xfrm>
                <a:off x="432" y="2400"/>
                <a:ext cx="3168" cy="1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lnSpc>
                    <a:spcPct val="140000"/>
                  </a:lnSpc>
                </a:pPr>
                <a:r>
                  <a:rPr lang="en-US" altLang="en-US" sz="2400" b="1"/>
                  <a:t>Step 2</a:t>
                </a:r>
                <a:r>
                  <a:rPr lang="en-US" altLang="en-US" sz="2400"/>
                  <a:t> Graph the boundary line </a:t>
                </a:r>
                <a:r>
                  <a:rPr lang="en-US" altLang="en-US" sz="2400" i="1"/>
                  <a:t>  </a:t>
                </a:r>
                <a:r>
                  <a:rPr lang="en-US" altLang="en-US" sz="2400"/>
                  <a:t>        . Use a solid line for ≥.                    </a:t>
                </a:r>
              </a:p>
            </p:txBody>
          </p:sp>
          <p:pic>
            <p:nvPicPr>
              <p:cNvPr id="28685" name="Picture 10"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 y="2730"/>
                <a:ext cx="110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683" name="Text Box 16"/>
            <p:cNvSpPr txBox="1">
              <a:spLocks noChangeArrowheads="1"/>
            </p:cNvSpPr>
            <p:nvPr/>
          </p:nvSpPr>
          <p:spPr bwMode="auto">
            <a:xfrm>
              <a:off x="384" y="2822"/>
              <a:ext cx="240" cy="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000"/>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0183"/>
                                        </p:tgtEl>
                                        <p:attrNameLst>
                                          <p:attrName>style.visibility</p:attrName>
                                        </p:attrNameLst>
                                      </p:cBhvr>
                                      <p:to>
                                        <p:strVal val="visible"/>
                                      </p:to>
                                    </p:set>
                                    <p:anim calcmode="lin" valueType="num">
                                      <p:cBhvr>
                                        <p:cTn id="7" dur="1000" fill="hold"/>
                                        <p:tgtEl>
                                          <p:spTgt spid="50183"/>
                                        </p:tgtEl>
                                        <p:attrNameLst>
                                          <p:attrName>ppt_x</p:attrName>
                                        </p:attrNameLst>
                                      </p:cBhvr>
                                      <p:tavLst>
                                        <p:tav tm="0">
                                          <p:val>
                                            <p:strVal val="#ppt_x-.2"/>
                                          </p:val>
                                        </p:tav>
                                        <p:tav tm="100000">
                                          <p:val>
                                            <p:strVal val="#ppt_x"/>
                                          </p:val>
                                        </p:tav>
                                      </p:tavLst>
                                    </p:anim>
                                    <p:anim calcmode="lin" valueType="num">
                                      <p:cBhvr>
                                        <p:cTn id="8" dur="1000" fill="hold"/>
                                        <p:tgtEl>
                                          <p:spTgt spid="50183"/>
                                        </p:tgtEl>
                                        <p:attrNameLst>
                                          <p:attrName>ppt_y</p:attrName>
                                        </p:attrNameLst>
                                      </p:cBhvr>
                                      <p:tavLst>
                                        <p:tav tm="0">
                                          <p:val>
                                            <p:strVal val="#ppt_y"/>
                                          </p:val>
                                        </p:tav>
                                        <p:tav tm="100000">
                                          <p:val>
                                            <p:strVal val="#ppt_y"/>
                                          </p:val>
                                        </p:tav>
                                      </p:tavLst>
                                    </p:anim>
                                    <p:animEffect transition="in" filter="wipe(right)" prLst="gradientSize: 0.1">
                                      <p:cBhvr>
                                        <p:cTn id="9" dur="1000"/>
                                        <p:tgtEl>
                                          <p:spTgt spid="5018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ox(in)">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nodeType="clickEffect">
                                  <p:stCondLst>
                                    <p:cond delay="0"/>
                                  </p:stCondLst>
                                  <p:childTnLst>
                                    <p:set>
                                      <p:cBhvr>
                                        <p:cTn id="18" dur="1" fill="hold">
                                          <p:stCondLst>
                                            <p:cond delay="0"/>
                                          </p:stCondLst>
                                        </p:cTn>
                                        <p:tgtEl>
                                          <p:spTgt spid="50187"/>
                                        </p:tgtEl>
                                        <p:attrNameLst>
                                          <p:attrName>style.visibility</p:attrName>
                                        </p:attrNameLst>
                                      </p:cBhvr>
                                      <p:to>
                                        <p:strVal val="visible"/>
                                      </p:to>
                                    </p:set>
                                    <p:anim calcmode="lin" valueType="num">
                                      <p:cBhvr>
                                        <p:cTn id="19" dur="1000" fill="hold"/>
                                        <p:tgtEl>
                                          <p:spTgt spid="50187"/>
                                        </p:tgtEl>
                                        <p:attrNameLst>
                                          <p:attrName>ppt_w</p:attrName>
                                        </p:attrNameLst>
                                      </p:cBhvr>
                                      <p:tavLst>
                                        <p:tav tm="0">
                                          <p:val>
                                            <p:strVal val="#ppt_w+.3"/>
                                          </p:val>
                                        </p:tav>
                                        <p:tav tm="100000">
                                          <p:val>
                                            <p:strVal val="#ppt_w"/>
                                          </p:val>
                                        </p:tav>
                                      </p:tavLst>
                                    </p:anim>
                                    <p:anim calcmode="lin" valueType="num">
                                      <p:cBhvr>
                                        <p:cTn id="20" dur="1000" fill="hold"/>
                                        <p:tgtEl>
                                          <p:spTgt spid="50187"/>
                                        </p:tgtEl>
                                        <p:attrNameLst>
                                          <p:attrName>ppt_h</p:attrName>
                                        </p:attrNameLst>
                                      </p:cBhvr>
                                      <p:tavLst>
                                        <p:tav tm="0">
                                          <p:val>
                                            <p:strVal val="#ppt_h"/>
                                          </p:val>
                                        </p:tav>
                                        <p:tav tm="100000">
                                          <p:val>
                                            <p:strVal val="#ppt_h"/>
                                          </p:val>
                                        </p:tav>
                                      </p:tavLst>
                                    </p:anim>
                                    <p:animEffect transition="in" filter="fade">
                                      <p:cBhvr>
                                        <p:cTn id="21" dur="1000"/>
                                        <p:tgtEl>
                                          <p:spTgt spid="5018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50188"/>
                                        </p:tgtEl>
                                        <p:attrNameLst>
                                          <p:attrName>style.visibility</p:attrName>
                                        </p:attrNameLst>
                                      </p:cBhvr>
                                      <p:to>
                                        <p:strVal val="visible"/>
                                      </p:to>
                                    </p:set>
                                    <p:animEffect transition="in" filter="box(in)">
                                      <p:cBhvr>
                                        <p:cTn id="26" dur="500"/>
                                        <p:tgtEl>
                                          <p:spTgt spid="5018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nodeType="clickEffect">
                                  <p:stCondLst>
                                    <p:cond delay="0"/>
                                  </p:stCondLst>
                                  <p:childTnLst>
                                    <p:set>
                                      <p:cBhvr>
                                        <p:cTn id="30" dur="1" fill="hold">
                                          <p:stCondLst>
                                            <p:cond delay="0"/>
                                          </p:stCondLst>
                                        </p:cTn>
                                        <p:tgtEl>
                                          <p:spTgt spid="50189"/>
                                        </p:tgtEl>
                                        <p:attrNameLst>
                                          <p:attrName>style.visibility</p:attrName>
                                        </p:attrNameLst>
                                      </p:cBhvr>
                                      <p:to>
                                        <p:strVal val="visible"/>
                                      </p:to>
                                    </p:set>
                                    <p:animEffect transition="in" filter="box(in)">
                                      <p:cBhvr>
                                        <p:cTn id="31" dur="500"/>
                                        <p:tgtEl>
                                          <p:spTgt spid="50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3" grpId="0"/>
      <p:bldP spid="5018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2c Continued </a:t>
            </a:r>
            <a:endParaRPr lang="en-US" altLang="en-US" sz="2600">
              <a:solidFill>
                <a:schemeClr val="accent2"/>
              </a:solidFill>
              <a:latin typeface="Arial MT Bl" charset="0"/>
            </a:endParaRPr>
          </a:p>
        </p:txBody>
      </p:sp>
      <p:grpSp>
        <p:nvGrpSpPr>
          <p:cNvPr id="2" name="Group 37"/>
          <p:cNvGrpSpPr>
            <a:grpSpLocks/>
          </p:cNvGrpSpPr>
          <p:nvPr/>
        </p:nvGrpSpPr>
        <p:grpSpPr bwMode="auto">
          <a:xfrm>
            <a:off x="304800" y="2581275"/>
            <a:ext cx="3581400" cy="695325"/>
            <a:chOff x="384" y="1866"/>
            <a:chExt cx="2256" cy="438"/>
          </a:xfrm>
        </p:grpSpPr>
        <p:sp>
          <p:nvSpPr>
            <p:cNvPr id="29714" name="Text Box 17"/>
            <p:cNvSpPr txBox="1">
              <a:spLocks noChangeArrowheads="1"/>
            </p:cNvSpPr>
            <p:nvPr/>
          </p:nvSpPr>
          <p:spPr bwMode="auto">
            <a:xfrm>
              <a:off x="384" y="1938"/>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i="1"/>
                <a:t>Check</a:t>
              </a:r>
              <a:r>
                <a:rPr lang="en-US" altLang="en-US" sz="2400"/>
                <a:t>  </a:t>
              </a:r>
              <a:r>
                <a:rPr lang="en-US" altLang="en-US" sz="2400" b="1"/>
                <a:t> </a:t>
              </a:r>
            </a:p>
          </p:txBody>
        </p:sp>
        <p:grpSp>
          <p:nvGrpSpPr>
            <p:cNvPr id="29715" name="Group 32"/>
            <p:cNvGrpSpPr>
              <a:grpSpLocks/>
            </p:cNvGrpSpPr>
            <p:nvPr/>
          </p:nvGrpSpPr>
          <p:grpSpPr bwMode="auto">
            <a:xfrm>
              <a:off x="1317" y="1866"/>
              <a:ext cx="1323" cy="438"/>
              <a:chOff x="1296" y="1764"/>
              <a:chExt cx="1323" cy="438"/>
            </a:xfrm>
          </p:grpSpPr>
          <p:sp>
            <p:nvSpPr>
              <p:cNvPr id="29716" name="Text Box 18"/>
              <p:cNvSpPr txBox="1">
                <a:spLocks noChangeArrowheads="1"/>
              </p:cNvSpPr>
              <p:nvPr/>
            </p:nvSpPr>
            <p:spPr bwMode="auto">
              <a:xfrm>
                <a:off x="1296" y="1824"/>
                <a:ext cx="13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 ≥ </a:t>
                </a:r>
                <a:r>
                  <a:rPr lang="en-US" altLang="en-US" sz="2400"/>
                  <a:t>    </a:t>
                </a:r>
                <a:r>
                  <a:rPr lang="en-US" altLang="en-US" sz="2400" i="1"/>
                  <a:t>x </a:t>
                </a:r>
                <a:r>
                  <a:rPr lang="en-US" altLang="en-US" sz="2400"/>
                  <a:t>+ 1</a:t>
                </a:r>
                <a:endParaRPr lang="en-US" altLang="en-US" sz="2400" i="1"/>
              </a:p>
            </p:txBody>
          </p:sp>
          <p:pic>
            <p:nvPicPr>
              <p:cNvPr id="29717" name="Picture 3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 y="1764"/>
                <a:ext cx="288"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4" name="Group 38"/>
          <p:cNvGrpSpPr>
            <a:grpSpLocks/>
          </p:cNvGrpSpPr>
          <p:nvPr/>
        </p:nvGrpSpPr>
        <p:grpSpPr bwMode="auto">
          <a:xfrm>
            <a:off x="1371600" y="3352800"/>
            <a:ext cx="3048000" cy="2057400"/>
            <a:chOff x="1056" y="2352"/>
            <a:chExt cx="1920" cy="1296"/>
          </a:xfrm>
        </p:grpSpPr>
        <p:sp>
          <p:nvSpPr>
            <p:cNvPr id="29706" name="Line 9"/>
            <p:cNvSpPr>
              <a:spLocks noChangeShapeType="1"/>
            </p:cNvSpPr>
            <p:nvPr/>
          </p:nvSpPr>
          <p:spPr bwMode="auto">
            <a:xfrm>
              <a:off x="1248" y="2352"/>
              <a:ext cx="1449"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Text Box 10"/>
            <p:cNvSpPr txBox="1">
              <a:spLocks noChangeArrowheads="1"/>
            </p:cNvSpPr>
            <p:nvPr/>
          </p:nvSpPr>
          <p:spPr bwMode="auto">
            <a:xfrm>
              <a:off x="1056" y="2448"/>
              <a:ext cx="19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FF3300"/>
                  </a:solidFill>
                </a:rPr>
                <a:t>   0</a:t>
              </a:r>
              <a:r>
                <a:rPr lang="en-US" altLang="en-US" sz="2400">
                  <a:solidFill>
                    <a:srgbClr val="3333FF"/>
                  </a:solidFill>
                </a:rPr>
                <a:t> </a:t>
              </a:r>
              <a:r>
                <a:rPr lang="en-US" altLang="en-US" sz="2400">
                  <a:solidFill>
                    <a:srgbClr val="FF3300"/>
                  </a:solidFill>
                </a:rPr>
                <a:t>         (0) </a:t>
              </a:r>
              <a:r>
                <a:rPr lang="en-US" altLang="en-US" sz="2400"/>
                <a:t>+ 1        </a:t>
              </a:r>
            </a:p>
          </p:txBody>
        </p:sp>
        <p:sp>
          <p:nvSpPr>
            <p:cNvPr id="29708" name="Text Box 11"/>
            <p:cNvSpPr txBox="1">
              <a:spLocks noChangeArrowheads="1"/>
            </p:cNvSpPr>
            <p:nvPr/>
          </p:nvSpPr>
          <p:spPr bwMode="auto">
            <a:xfrm>
              <a:off x="1200" y="2880"/>
              <a:ext cx="15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 0       0 + 1    </a:t>
              </a:r>
            </a:p>
          </p:txBody>
        </p:sp>
        <p:sp>
          <p:nvSpPr>
            <p:cNvPr id="29709" name="Text Box 12"/>
            <p:cNvSpPr txBox="1">
              <a:spLocks noChangeArrowheads="1"/>
            </p:cNvSpPr>
            <p:nvPr/>
          </p:nvSpPr>
          <p:spPr bwMode="auto">
            <a:xfrm>
              <a:off x="1248" y="3264"/>
              <a:ext cx="11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0  ≥   1          </a:t>
              </a:r>
            </a:p>
          </p:txBody>
        </p:sp>
        <p:sp>
          <p:nvSpPr>
            <p:cNvPr id="29710" name="Line 14"/>
            <p:cNvSpPr>
              <a:spLocks noChangeShapeType="1"/>
            </p:cNvSpPr>
            <p:nvPr/>
          </p:nvSpPr>
          <p:spPr bwMode="auto">
            <a:xfrm>
              <a:off x="1728" y="2352"/>
              <a:ext cx="0" cy="12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p:cNvSpPr>
              <a:spLocks noChangeShapeType="1"/>
            </p:cNvSpPr>
            <p:nvPr/>
          </p:nvSpPr>
          <p:spPr bwMode="auto">
            <a:xfrm>
              <a:off x="1488" y="2352"/>
              <a:ext cx="0" cy="12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29712" name="Picture 3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3" y="2370"/>
              <a:ext cx="288"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13" name="Rectangle 35"/>
            <p:cNvSpPr>
              <a:spLocks noChangeArrowheads="1"/>
            </p:cNvSpPr>
            <p:nvPr/>
          </p:nvSpPr>
          <p:spPr bwMode="auto">
            <a:xfrm>
              <a:off x="1968" y="3168"/>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r>
                <a:rPr lang="en-US" altLang="en-US" sz="3200">
                  <a:solidFill>
                    <a:srgbClr val="FF0000"/>
                  </a:solidFill>
                  <a:sym typeface="Wingdings" pitchFamily="2" charset="2"/>
                </a:rPr>
                <a:t></a:t>
              </a:r>
              <a:endParaRPr lang="en-US" altLang="en-US" sz="1800">
                <a:latin typeface="Arial" charset="0"/>
              </a:endParaRPr>
            </a:p>
          </p:txBody>
        </p:sp>
      </p:grpSp>
      <p:sp>
        <p:nvSpPr>
          <p:cNvPr id="51236" name="Text Box 36"/>
          <p:cNvSpPr txBox="1">
            <a:spLocks noChangeArrowheads="1"/>
          </p:cNvSpPr>
          <p:nvPr/>
        </p:nvSpPr>
        <p:spPr bwMode="auto">
          <a:xfrm>
            <a:off x="304800" y="5334000"/>
            <a:ext cx="7772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A false statement means that the half-plane containing (0, 0) should NOT be shaded. (0, 0) is not one of the solutions, so the graph is shaded correctly.</a:t>
            </a:r>
          </a:p>
        </p:txBody>
      </p:sp>
      <p:sp>
        <p:nvSpPr>
          <p:cNvPr id="29702" name="Text Box 39"/>
          <p:cNvSpPr txBox="1">
            <a:spLocks noChangeArrowheads="1"/>
          </p:cNvSpPr>
          <p:nvPr/>
        </p:nvSpPr>
        <p:spPr bwMode="auto">
          <a:xfrm>
            <a:off x="304800" y="1447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Graph the solutions of the linear inequality.</a:t>
            </a:r>
            <a:endParaRPr lang="en-US" altLang="en-US" sz="2400">
              <a:latin typeface="Times" pitchFamily="18" charset="0"/>
            </a:endParaRPr>
          </a:p>
        </p:txBody>
      </p:sp>
      <p:pic>
        <p:nvPicPr>
          <p:cNvPr id="29703" name="Picture 4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 y="1828800"/>
            <a:ext cx="19431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4" name="Picture 41"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6150" y="2514600"/>
            <a:ext cx="3117850" cy="286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2" name="Text Box 42"/>
          <p:cNvSpPr txBox="1">
            <a:spLocks noChangeArrowheads="1"/>
          </p:cNvSpPr>
          <p:nvPr/>
        </p:nvSpPr>
        <p:spPr bwMode="auto">
          <a:xfrm>
            <a:off x="2743200" y="1828800"/>
            <a:ext cx="5105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Substitute (0, </a:t>
            </a:r>
            <a:r>
              <a:rPr lang="en-US" altLang="en-US" sz="2400" i="1">
                <a:solidFill>
                  <a:srgbClr val="3333FF"/>
                </a:solidFill>
                <a:latin typeface="Arial" charset="0"/>
                <a:cs typeface="Arial" charset="0"/>
              </a:rPr>
              <a:t>0</a:t>
            </a:r>
            <a:r>
              <a:rPr lang="en-US" altLang="en-US" sz="2400" i="1">
                <a:solidFill>
                  <a:srgbClr val="3333FF"/>
                </a:solidFill>
                <a:latin typeface="Arial" charset="0"/>
              </a:rPr>
              <a:t>) for (x, y) because it is not on the boundary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242"/>
                                        </p:tgtEl>
                                        <p:attrNameLst>
                                          <p:attrName>style.visibility</p:attrName>
                                        </p:attrNameLst>
                                      </p:cBhvr>
                                      <p:to>
                                        <p:strVal val="visible"/>
                                      </p:to>
                                    </p:set>
                                    <p:animEffect transition="in" filter="box(in)">
                                      <p:cBhvr>
                                        <p:cTn id="7" dur="500"/>
                                        <p:tgtEl>
                                          <p:spTgt spid="51242"/>
                                        </p:tgtEl>
                                      </p:cBhvr>
                                    </p:animEffect>
                                  </p:childTnLst>
                                </p:cTn>
                              </p:par>
                            </p:childTnLst>
                          </p:cTn>
                        </p:par>
                        <p:par>
                          <p:cTn id="8" fill="hold" nodeType="afterGroup">
                            <p:stCondLst>
                              <p:cond delay="500"/>
                            </p:stCondLst>
                            <p:childTnLst>
                              <p:par>
                                <p:cTn id="9" presetID="50" presetClass="entr" presetSubtype="0" decel="10000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strVal val="#ppt_w+.3"/>
                                          </p:val>
                                        </p:tav>
                                        <p:tav tm="100000">
                                          <p:val>
                                            <p:strVal val="#ppt_w"/>
                                          </p:val>
                                        </p:tav>
                                      </p:tavLst>
                                    </p:anim>
                                    <p:anim calcmode="lin" valueType="num">
                                      <p:cBhvr>
                                        <p:cTn id="12" dur="1000" fill="hold"/>
                                        <p:tgtEl>
                                          <p:spTgt spid="2"/>
                                        </p:tgtEl>
                                        <p:attrNameLst>
                                          <p:attrName>ppt_h</p:attrName>
                                        </p:attrNameLst>
                                      </p:cBhvr>
                                      <p:tavLst>
                                        <p:tav tm="0">
                                          <p:val>
                                            <p:strVal val="#ppt_h"/>
                                          </p:val>
                                        </p:tav>
                                        <p:tav tm="100000">
                                          <p:val>
                                            <p:strVal val="#ppt_h"/>
                                          </p:val>
                                        </p:tav>
                                      </p:tavLst>
                                    </p:anim>
                                    <p:animEffect transition="in" filter="fade">
                                      <p:cBhvr>
                                        <p:cTn id="13" dur="1000"/>
                                        <p:tgtEl>
                                          <p:spTgt spid="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1"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up)">
                                      <p:cBhvr>
                                        <p:cTn id="18" dur="3000"/>
                                        <p:tgtEl>
                                          <p:spTgt spid="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1" presetClass="entr" presetSubtype="0" fill="hold" grpId="0" nodeType="clickEffect">
                                  <p:stCondLst>
                                    <p:cond delay="0"/>
                                  </p:stCondLst>
                                  <p:iterate type="lt">
                                    <p:tmPct val="5000"/>
                                  </p:iterate>
                                  <p:childTnLst>
                                    <p:set>
                                      <p:cBhvr>
                                        <p:cTn id="22" dur="1" fill="hold">
                                          <p:stCondLst>
                                            <p:cond delay="0"/>
                                          </p:stCondLst>
                                        </p:cTn>
                                        <p:tgtEl>
                                          <p:spTgt spid="51236"/>
                                        </p:tgtEl>
                                        <p:attrNameLst>
                                          <p:attrName>style.visibility</p:attrName>
                                        </p:attrNameLst>
                                      </p:cBhvr>
                                      <p:to>
                                        <p:strVal val="visible"/>
                                      </p:to>
                                    </p:set>
                                    <p:anim calcmode="lin" valueType="num">
                                      <p:cBhvr>
                                        <p:cTn id="23" dur="1000" fill="hold"/>
                                        <p:tgtEl>
                                          <p:spTgt spid="51236"/>
                                        </p:tgtEl>
                                        <p:attrNameLst>
                                          <p:attrName>ppt_w</p:attrName>
                                        </p:attrNameLst>
                                      </p:cBhvr>
                                      <p:tavLst>
                                        <p:tav tm="0">
                                          <p:val>
                                            <p:fltVal val="0"/>
                                          </p:val>
                                        </p:tav>
                                        <p:tav tm="100000">
                                          <p:val>
                                            <p:strVal val="#ppt_w"/>
                                          </p:val>
                                        </p:tav>
                                      </p:tavLst>
                                    </p:anim>
                                    <p:anim calcmode="lin" valueType="num">
                                      <p:cBhvr>
                                        <p:cTn id="24" dur="1000" fill="hold"/>
                                        <p:tgtEl>
                                          <p:spTgt spid="51236"/>
                                        </p:tgtEl>
                                        <p:attrNameLst>
                                          <p:attrName>ppt_h</p:attrName>
                                        </p:attrNameLst>
                                      </p:cBhvr>
                                      <p:tavLst>
                                        <p:tav tm="0">
                                          <p:val>
                                            <p:fltVal val="0"/>
                                          </p:val>
                                        </p:tav>
                                        <p:tav tm="100000">
                                          <p:val>
                                            <p:strVal val="#ppt_h"/>
                                          </p:val>
                                        </p:tav>
                                      </p:tavLst>
                                    </p:anim>
                                    <p:anim calcmode="lin" valueType="num">
                                      <p:cBhvr>
                                        <p:cTn id="25" dur="1000" fill="hold"/>
                                        <p:tgtEl>
                                          <p:spTgt spid="51236"/>
                                        </p:tgtEl>
                                        <p:attrNameLst>
                                          <p:attrName>style.rotation</p:attrName>
                                        </p:attrNameLst>
                                      </p:cBhvr>
                                      <p:tavLst>
                                        <p:tav tm="0">
                                          <p:val>
                                            <p:fltVal val="90"/>
                                          </p:val>
                                        </p:tav>
                                        <p:tav tm="100000">
                                          <p:val>
                                            <p:fltVal val="0"/>
                                          </p:val>
                                        </p:tav>
                                      </p:tavLst>
                                    </p:anim>
                                    <p:animEffect transition="in" filter="fade">
                                      <p:cBhvr>
                                        <p:cTn id="26" dur="1000"/>
                                        <p:tgtEl>
                                          <p:spTgt spid="51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6" grpId="0"/>
      <p:bldP spid="5124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304800" y="1524000"/>
            <a:ext cx="823753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Ada has at most 285 beads to make jewelry. A necklace requires 40 beads, and a bracelet requires 15 beads. </a:t>
            </a:r>
            <a:endParaRPr lang="en-US" altLang="en-US" sz="2400">
              <a:latin typeface="Times" pitchFamily="18" charset="0"/>
            </a:endParaRPr>
          </a:p>
        </p:txBody>
      </p:sp>
      <p:sp>
        <p:nvSpPr>
          <p:cNvPr id="30723"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3: </a:t>
            </a:r>
            <a:r>
              <a:rPr lang="en-US" altLang="en-US" sz="2400" i="1">
                <a:solidFill>
                  <a:srgbClr val="FF3300"/>
                </a:solidFill>
                <a:latin typeface="Arial Black" pitchFamily="34" charset="0"/>
              </a:rPr>
              <a:t>Application</a:t>
            </a:r>
            <a:endParaRPr lang="en-US" altLang="en-US" sz="2600">
              <a:solidFill>
                <a:schemeClr val="accent2"/>
              </a:solidFill>
              <a:latin typeface="Arial MT Bl" charset="0"/>
            </a:endParaRPr>
          </a:p>
        </p:txBody>
      </p:sp>
      <p:sp>
        <p:nvSpPr>
          <p:cNvPr id="30724" name="Rectangle 6"/>
          <p:cNvSpPr>
            <a:spLocks noChangeArrowheads="1"/>
          </p:cNvSpPr>
          <p:nvPr/>
        </p:nvSpPr>
        <p:spPr bwMode="auto">
          <a:xfrm rot="10803578" flipV="1">
            <a:off x="303213" y="2819400"/>
            <a:ext cx="870108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Write a linear inequality to describe the situation. </a:t>
            </a:r>
          </a:p>
        </p:txBody>
      </p:sp>
      <p:sp>
        <p:nvSpPr>
          <p:cNvPr id="52231" name="Text Box 7"/>
          <p:cNvSpPr txBox="1">
            <a:spLocks noChangeArrowheads="1"/>
          </p:cNvSpPr>
          <p:nvPr/>
        </p:nvSpPr>
        <p:spPr bwMode="auto">
          <a:xfrm>
            <a:off x="304800" y="3749675"/>
            <a:ext cx="8169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Let </a:t>
            </a:r>
            <a:r>
              <a:rPr lang="en-US" altLang="en-US" sz="2400" i="1"/>
              <a:t>x </a:t>
            </a:r>
            <a:r>
              <a:rPr lang="en-US" altLang="en-US" sz="2400"/>
              <a:t>represent the number of necklaces and</a:t>
            </a:r>
            <a:r>
              <a:rPr lang="en-US" altLang="en-US" sz="2400" i="1"/>
              <a:t> y </a:t>
            </a:r>
            <a:r>
              <a:rPr lang="en-US" altLang="en-US" sz="2400"/>
              <a:t>the number of bracelets.</a:t>
            </a:r>
          </a:p>
        </p:txBody>
      </p:sp>
      <p:sp>
        <p:nvSpPr>
          <p:cNvPr id="52232" name="Text Box 8"/>
          <p:cNvSpPr txBox="1">
            <a:spLocks noChangeArrowheads="1"/>
          </p:cNvSpPr>
          <p:nvPr/>
        </p:nvSpPr>
        <p:spPr bwMode="auto">
          <a:xfrm>
            <a:off x="304800" y="4724400"/>
            <a:ext cx="8283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Write an inequality. Use ≤ for “at most.”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2231"/>
                                        </p:tgtEl>
                                        <p:attrNameLst>
                                          <p:attrName>style.visibility</p:attrName>
                                        </p:attrNameLst>
                                      </p:cBhvr>
                                      <p:to>
                                        <p:strVal val="visible"/>
                                      </p:to>
                                    </p:set>
                                    <p:anim calcmode="lin" valueType="num">
                                      <p:cBhvr>
                                        <p:cTn id="7" dur="1000" fill="hold"/>
                                        <p:tgtEl>
                                          <p:spTgt spid="52231"/>
                                        </p:tgtEl>
                                        <p:attrNameLst>
                                          <p:attrName>ppt_w</p:attrName>
                                        </p:attrNameLst>
                                      </p:cBhvr>
                                      <p:tavLst>
                                        <p:tav tm="0">
                                          <p:val>
                                            <p:strVal val="#ppt_w+.3"/>
                                          </p:val>
                                        </p:tav>
                                        <p:tav tm="100000">
                                          <p:val>
                                            <p:strVal val="#ppt_w"/>
                                          </p:val>
                                        </p:tav>
                                      </p:tavLst>
                                    </p:anim>
                                    <p:anim calcmode="lin" valueType="num">
                                      <p:cBhvr>
                                        <p:cTn id="8" dur="1000" fill="hold"/>
                                        <p:tgtEl>
                                          <p:spTgt spid="52231"/>
                                        </p:tgtEl>
                                        <p:attrNameLst>
                                          <p:attrName>ppt_h</p:attrName>
                                        </p:attrNameLst>
                                      </p:cBhvr>
                                      <p:tavLst>
                                        <p:tav tm="0">
                                          <p:val>
                                            <p:strVal val="#ppt_h"/>
                                          </p:val>
                                        </p:tav>
                                        <p:tav tm="100000">
                                          <p:val>
                                            <p:strVal val="#ppt_h"/>
                                          </p:val>
                                        </p:tav>
                                      </p:tavLst>
                                    </p:anim>
                                    <p:animEffect transition="in" filter="fade">
                                      <p:cBhvr>
                                        <p:cTn id="9" dur="1000"/>
                                        <p:tgtEl>
                                          <p:spTgt spid="5223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2232"/>
                                        </p:tgtEl>
                                        <p:attrNameLst>
                                          <p:attrName>style.visibility</p:attrName>
                                        </p:attrNameLst>
                                      </p:cBhvr>
                                      <p:to>
                                        <p:strVal val="visible"/>
                                      </p:to>
                                    </p:set>
                                    <p:anim calcmode="lin" valueType="num">
                                      <p:cBhvr>
                                        <p:cTn id="14" dur="1000" fill="hold"/>
                                        <p:tgtEl>
                                          <p:spTgt spid="52232"/>
                                        </p:tgtEl>
                                        <p:attrNameLst>
                                          <p:attrName>ppt_w</p:attrName>
                                        </p:attrNameLst>
                                      </p:cBhvr>
                                      <p:tavLst>
                                        <p:tav tm="0">
                                          <p:val>
                                            <p:strVal val="#ppt_w+.3"/>
                                          </p:val>
                                        </p:tav>
                                        <p:tav tm="100000">
                                          <p:val>
                                            <p:strVal val="#ppt_w"/>
                                          </p:val>
                                        </p:tav>
                                      </p:tavLst>
                                    </p:anim>
                                    <p:anim calcmode="lin" valueType="num">
                                      <p:cBhvr>
                                        <p:cTn id="15" dur="1000" fill="hold"/>
                                        <p:tgtEl>
                                          <p:spTgt spid="52232"/>
                                        </p:tgtEl>
                                        <p:attrNameLst>
                                          <p:attrName>ppt_h</p:attrName>
                                        </p:attrNameLst>
                                      </p:cBhvr>
                                      <p:tavLst>
                                        <p:tav tm="0">
                                          <p:val>
                                            <p:strVal val="#ppt_h"/>
                                          </p:val>
                                        </p:tav>
                                        <p:tav tm="100000">
                                          <p:val>
                                            <p:strVal val="#ppt_h"/>
                                          </p:val>
                                        </p:tav>
                                      </p:tavLst>
                                    </p:anim>
                                    <p:animEffect transition="in" filter="fade">
                                      <p:cBhvr>
                                        <p:cTn id="16" dur="1000"/>
                                        <p:tgtEl>
                                          <p:spTgt spid="52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1" grpId="0"/>
      <p:bldP spid="522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382000" cy="1295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20000"/>
              </a:spcBef>
            </a:pPr>
            <a:r>
              <a:rPr lang="en-US" altLang="en-US" sz="3200"/>
              <a:t>Graph and solve linear inequalities in two variables.</a:t>
            </a:r>
            <a:r>
              <a:rPr lang="en-US" altLang="en-US" sz="3200">
                <a:latin typeface="Arial" charset="0"/>
              </a:rPr>
              <a:t> </a:t>
            </a:r>
          </a:p>
        </p:txBody>
      </p:sp>
      <p:sp>
        <p:nvSpPr>
          <p:cNvPr id="4099" name="Rectangle 15"/>
          <p:cNvSpPr>
            <a:spLocks noChangeArrowheads="1"/>
          </p:cNvSpPr>
          <p:nvPr/>
        </p:nvSpPr>
        <p:spPr bwMode="auto">
          <a:xfrm>
            <a:off x="0" y="12192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3a Continued</a:t>
            </a:r>
            <a:endParaRPr lang="en-US" altLang="en-US" sz="2600">
              <a:solidFill>
                <a:schemeClr val="accent2"/>
              </a:solidFill>
              <a:latin typeface="Arial MT Bl" charset="0"/>
            </a:endParaRPr>
          </a:p>
        </p:txBody>
      </p:sp>
      <p:grpSp>
        <p:nvGrpSpPr>
          <p:cNvPr id="2" name="Group 27"/>
          <p:cNvGrpSpPr>
            <a:grpSpLocks/>
          </p:cNvGrpSpPr>
          <p:nvPr/>
        </p:nvGrpSpPr>
        <p:grpSpPr bwMode="auto">
          <a:xfrm>
            <a:off x="762000" y="1533525"/>
            <a:ext cx="7383463" cy="1274763"/>
            <a:chOff x="432" y="1632"/>
            <a:chExt cx="4651" cy="803"/>
          </a:xfrm>
        </p:grpSpPr>
        <p:sp>
          <p:nvSpPr>
            <p:cNvPr id="31759" name="Text Box 6"/>
            <p:cNvSpPr txBox="1">
              <a:spLocks noChangeArrowheads="1"/>
            </p:cNvSpPr>
            <p:nvPr/>
          </p:nvSpPr>
          <p:spPr bwMode="auto">
            <a:xfrm>
              <a:off x="432" y="1632"/>
              <a:ext cx="1042" cy="46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spcBef>
                  <a:spcPct val="50000"/>
                </a:spcBef>
              </a:pPr>
              <a:r>
                <a:rPr lang="en-US" altLang="en-US" sz="2400" b="1">
                  <a:latin typeface="Arial" charset="0"/>
                </a:rPr>
                <a:t>Necklace</a:t>
              </a:r>
            </a:p>
            <a:p>
              <a:pPr algn="ctr" eaLnBrk="1" hangingPunct="1">
                <a:lnSpc>
                  <a:spcPct val="50000"/>
                </a:lnSpc>
                <a:spcBef>
                  <a:spcPct val="25000"/>
                </a:spcBef>
              </a:pPr>
              <a:r>
                <a:rPr lang="en-US" altLang="en-US" sz="2400" b="1">
                  <a:latin typeface="Arial" charset="0"/>
                </a:rPr>
                <a:t>beads</a:t>
              </a:r>
            </a:p>
          </p:txBody>
        </p:sp>
        <p:sp>
          <p:nvSpPr>
            <p:cNvPr id="31760" name="Text Box 7"/>
            <p:cNvSpPr txBox="1">
              <a:spLocks noChangeArrowheads="1"/>
            </p:cNvSpPr>
            <p:nvPr/>
          </p:nvSpPr>
          <p:spPr bwMode="auto">
            <a:xfrm>
              <a:off x="2414" y="1637"/>
              <a:ext cx="1042" cy="461"/>
            </a:xfrm>
            <a:prstGeom prst="rect">
              <a:avLst/>
            </a:prstGeom>
            <a:solidFill>
              <a:srgbClr val="F4F68E"/>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spcBef>
                  <a:spcPct val="50000"/>
                </a:spcBef>
              </a:pPr>
              <a:r>
                <a:rPr lang="en-US" altLang="en-US" sz="2400" b="1">
                  <a:latin typeface="Arial" charset="0"/>
                </a:rPr>
                <a:t>bracelet</a:t>
              </a:r>
            </a:p>
            <a:p>
              <a:pPr algn="ctr" eaLnBrk="1" hangingPunct="1">
                <a:lnSpc>
                  <a:spcPct val="50000"/>
                </a:lnSpc>
                <a:spcBef>
                  <a:spcPct val="25000"/>
                </a:spcBef>
              </a:pPr>
              <a:r>
                <a:rPr lang="en-US" altLang="en-US" sz="2400" b="1">
                  <a:latin typeface="Arial" charset="0"/>
                </a:rPr>
                <a:t>beads</a:t>
              </a:r>
            </a:p>
          </p:txBody>
        </p:sp>
        <p:sp>
          <p:nvSpPr>
            <p:cNvPr id="31761" name="Text Box 8"/>
            <p:cNvSpPr txBox="1">
              <a:spLocks noChangeArrowheads="1"/>
            </p:cNvSpPr>
            <p:nvPr/>
          </p:nvSpPr>
          <p:spPr bwMode="auto">
            <a:xfrm>
              <a:off x="1670" y="1840"/>
              <a:ext cx="492" cy="250"/>
            </a:xfrm>
            <a:prstGeom prst="rect">
              <a:avLst/>
            </a:prstGeom>
            <a:solidFill>
              <a:srgbClr val="99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000" b="1"/>
                <a:t>plus</a:t>
              </a:r>
            </a:p>
          </p:txBody>
        </p:sp>
        <p:sp>
          <p:nvSpPr>
            <p:cNvPr id="31762" name="Text Box 9"/>
            <p:cNvSpPr txBox="1">
              <a:spLocks noChangeArrowheads="1"/>
            </p:cNvSpPr>
            <p:nvPr/>
          </p:nvSpPr>
          <p:spPr bwMode="auto">
            <a:xfrm>
              <a:off x="3614" y="1721"/>
              <a:ext cx="610" cy="394"/>
            </a:xfrm>
            <a:prstGeom prst="rect">
              <a:avLst/>
            </a:prstGeom>
            <a:solidFill>
              <a:srgbClr val="FF99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spcBef>
                  <a:spcPct val="50000"/>
                </a:spcBef>
              </a:pPr>
              <a:r>
                <a:rPr lang="en-US" altLang="en-US" sz="2000" b="1"/>
                <a:t>is at</a:t>
              </a:r>
            </a:p>
            <a:p>
              <a:pPr algn="ctr" eaLnBrk="1" hangingPunct="1">
                <a:lnSpc>
                  <a:spcPct val="25000"/>
                </a:lnSpc>
                <a:spcBef>
                  <a:spcPct val="50000"/>
                </a:spcBef>
              </a:pPr>
              <a:r>
                <a:rPr lang="en-US" altLang="en-US" sz="2000" b="1"/>
                <a:t>most</a:t>
              </a:r>
            </a:p>
          </p:txBody>
        </p:sp>
        <p:sp>
          <p:nvSpPr>
            <p:cNvPr id="31763" name="Text Box 10"/>
            <p:cNvSpPr txBox="1">
              <a:spLocks noChangeArrowheads="1"/>
            </p:cNvSpPr>
            <p:nvPr/>
          </p:nvSpPr>
          <p:spPr bwMode="auto">
            <a:xfrm>
              <a:off x="4377" y="1689"/>
              <a:ext cx="706" cy="442"/>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r>
                <a:rPr lang="en-US" altLang="en-US" sz="2000" b="1"/>
                <a:t>285</a:t>
              </a:r>
            </a:p>
            <a:p>
              <a:pPr algn="ctr" eaLnBrk="1" hangingPunct="1"/>
              <a:r>
                <a:rPr lang="en-US" altLang="en-US" sz="2000" b="1"/>
                <a:t>beads.</a:t>
              </a:r>
            </a:p>
          </p:txBody>
        </p:sp>
        <p:sp>
          <p:nvSpPr>
            <p:cNvPr id="31764" name="Text Box 12"/>
            <p:cNvSpPr txBox="1">
              <a:spLocks noChangeArrowheads="1"/>
            </p:cNvSpPr>
            <p:nvPr/>
          </p:nvSpPr>
          <p:spPr bwMode="auto">
            <a:xfrm>
              <a:off x="758" y="2142"/>
              <a:ext cx="43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rPr>
                <a:t>40</a:t>
              </a:r>
              <a:r>
                <a:rPr lang="en-US" altLang="en-US" sz="2400" b="1" i="1">
                  <a:latin typeface="Arial" charset="0"/>
                </a:rPr>
                <a:t>x</a:t>
              </a:r>
              <a:endParaRPr lang="en-US" altLang="en-US" sz="2400" b="1">
                <a:latin typeface="Arial" charset="0"/>
              </a:endParaRPr>
            </a:p>
          </p:txBody>
        </p:sp>
        <p:sp>
          <p:nvSpPr>
            <p:cNvPr id="31765" name="Text Box 13"/>
            <p:cNvSpPr txBox="1">
              <a:spLocks noChangeArrowheads="1"/>
            </p:cNvSpPr>
            <p:nvPr/>
          </p:nvSpPr>
          <p:spPr bwMode="auto">
            <a:xfrm>
              <a:off x="1800" y="2144"/>
              <a:ext cx="2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rPr>
                <a:t>+</a:t>
              </a:r>
            </a:p>
          </p:txBody>
        </p:sp>
        <p:sp>
          <p:nvSpPr>
            <p:cNvPr id="31766" name="Text Box 14"/>
            <p:cNvSpPr txBox="1">
              <a:spLocks noChangeArrowheads="1"/>
            </p:cNvSpPr>
            <p:nvPr/>
          </p:nvSpPr>
          <p:spPr bwMode="auto">
            <a:xfrm>
              <a:off x="2700" y="2147"/>
              <a:ext cx="43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rPr>
                <a:t>15y</a:t>
              </a:r>
            </a:p>
          </p:txBody>
        </p:sp>
        <p:sp>
          <p:nvSpPr>
            <p:cNvPr id="31767" name="Text Box 15"/>
            <p:cNvSpPr txBox="1">
              <a:spLocks noChangeArrowheads="1"/>
            </p:cNvSpPr>
            <p:nvPr/>
          </p:nvSpPr>
          <p:spPr bwMode="auto">
            <a:xfrm>
              <a:off x="3787" y="2147"/>
              <a:ext cx="2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cs typeface="Arial" charset="0"/>
                </a:rPr>
                <a:t>≤</a:t>
              </a:r>
            </a:p>
          </p:txBody>
        </p:sp>
        <p:sp>
          <p:nvSpPr>
            <p:cNvPr id="31768" name="Text Box 16"/>
            <p:cNvSpPr txBox="1">
              <a:spLocks noChangeArrowheads="1"/>
            </p:cNvSpPr>
            <p:nvPr/>
          </p:nvSpPr>
          <p:spPr bwMode="auto">
            <a:xfrm>
              <a:off x="4507" y="2147"/>
              <a:ext cx="43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rPr>
                <a:t>285</a:t>
              </a:r>
            </a:p>
          </p:txBody>
        </p:sp>
      </p:grpSp>
      <p:sp>
        <p:nvSpPr>
          <p:cNvPr id="53265" name="Text Box 17"/>
          <p:cNvSpPr txBox="1">
            <a:spLocks noChangeArrowheads="1"/>
          </p:cNvSpPr>
          <p:nvPr/>
        </p:nvSpPr>
        <p:spPr bwMode="auto">
          <a:xfrm>
            <a:off x="381000" y="2905125"/>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Solve the inequality for </a:t>
            </a:r>
            <a:r>
              <a:rPr lang="en-US" altLang="en-US" sz="2400" i="1"/>
              <a:t>y.</a:t>
            </a:r>
            <a:endParaRPr lang="en-US" altLang="en-US" sz="2400"/>
          </a:p>
        </p:txBody>
      </p:sp>
      <p:pic>
        <p:nvPicPr>
          <p:cNvPr id="53271" name="Picture 2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5029200"/>
            <a:ext cx="260032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28"/>
          <p:cNvGrpSpPr>
            <a:grpSpLocks/>
          </p:cNvGrpSpPr>
          <p:nvPr/>
        </p:nvGrpSpPr>
        <p:grpSpPr bwMode="auto">
          <a:xfrm>
            <a:off x="914400" y="3590925"/>
            <a:ext cx="4303713" cy="1143000"/>
            <a:chOff x="672" y="2736"/>
            <a:chExt cx="2711" cy="720"/>
          </a:xfrm>
        </p:grpSpPr>
        <p:sp>
          <p:nvSpPr>
            <p:cNvPr id="31754" name="Text Box 18"/>
            <p:cNvSpPr txBox="1">
              <a:spLocks noChangeArrowheads="1"/>
            </p:cNvSpPr>
            <p:nvPr/>
          </p:nvSpPr>
          <p:spPr bwMode="auto">
            <a:xfrm>
              <a:off x="806" y="2736"/>
              <a:ext cx="178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40</a:t>
              </a:r>
              <a:r>
                <a:rPr lang="en-US" altLang="en-US" sz="2400" i="1"/>
                <a:t>x +</a:t>
              </a:r>
              <a:r>
                <a:rPr lang="en-US" altLang="en-US" sz="2400"/>
                <a:t> 15</a:t>
              </a:r>
              <a:r>
                <a:rPr lang="en-US" altLang="en-US" sz="2400" i="1"/>
                <a:t>y</a:t>
              </a:r>
              <a:r>
                <a:rPr lang="en-US" altLang="en-US" sz="2400"/>
                <a:t> ≤ 285</a:t>
              </a:r>
            </a:p>
          </p:txBody>
        </p:sp>
        <p:sp>
          <p:nvSpPr>
            <p:cNvPr id="31755" name="Text Box 20"/>
            <p:cNvSpPr txBox="1">
              <a:spLocks noChangeArrowheads="1"/>
            </p:cNvSpPr>
            <p:nvPr/>
          </p:nvSpPr>
          <p:spPr bwMode="auto">
            <a:xfrm>
              <a:off x="672" y="2956"/>
              <a:ext cx="20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–40</a:t>
              </a:r>
              <a:r>
                <a:rPr lang="en-US" altLang="en-US" sz="2400" i="1">
                  <a:solidFill>
                    <a:srgbClr val="FF3300"/>
                  </a:solidFill>
                </a:rPr>
                <a:t>x              </a:t>
              </a:r>
              <a:r>
                <a:rPr lang="en-US" altLang="en-US" sz="2400">
                  <a:solidFill>
                    <a:srgbClr val="FF3300"/>
                  </a:solidFill>
                </a:rPr>
                <a:t>–40</a:t>
              </a:r>
              <a:r>
                <a:rPr lang="en-US" altLang="en-US" sz="2400" i="1">
                  <a:solidFill>
                    <a:srgbClr val="FF3300"/>
                  </a:solidFill>
                </a:rPr>
                <a:t>x</a:t>
              </a:r>
            </a:p>
          </p:txBody>
        </p:sp>
        <p:sp>
          <p:nvSpPr>
            <p:cNvPr id="31756" name="Text Box 21"/>
            <p:cNvSpPr txBox="1">
              <a:spLocks noChangeArrowheads="1"/>
            </p:cNvSpPr>
            <p:nvPr/>
          </p:nvSpPr>
          <p:spPr bwMode="auto">
            <a:xfrm>
              <a:off x="1478" y="3168"/>
              <a:ext cx="190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15</a:t>
              </a:r>
              <a:r>
                <a:rPr lang="en-US" altLang="en-US" sz="2400" i="1"/>
                <a:t>y </a:t>
              </a:r>
              <a:r>
                <a:rPr lang="en-US" altLang="en-US" sz="2400"/>
                <a:t>≤ –40</a:t>
              </a:r>
              <a:r>
                <a:rPr lang="en-US" altLang="en-US" sz="2400" i="1"/>
                <a:t>x + </a:t>
              </a:r>
              <a:r>
                <a:rPr lang="en-US" altLang="en-US" sz="2400"/>
                <a:t>285</a:t>
              </a:r>
            </a:p>
          </p:txBody>
        </p:sp>
        <p:sp>
          <p:nvSpPr>
            <p:cNvPr id="31757" name="Line 25"/>
            <p:cNvSpPr>
              <a:spLocks noChangeShapeType="1"/>
            </p:cNvSpPr>
            <p:nvPr/>
          </p:nvSpPr>
          <p:spPr bwMode="auto">
            <a:xfrm>
              <a:off x="852" y="3216"/>
              <a:ext cx="384"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8" name="Line 26"/>
            <p:cNvSpPr>
              <a:spLocks noChangeShapeType="1"/>
            </p:cNvSpPr>
            <p:nvPr/>
          </p:nvSpPr>
          <p:spPr bwMode="auto">
            <a:xfrm>
              <a:off x="2256" y="3216"/>
              <a:ext cx="384"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3279" name="Text Box 31"/>
          <p:cNvSpPr txBox="1">
            <a:spLocks noChangeArrowheads="1"/>
          </p:cNvSpPr>
          <p:nvPr/>
        </p:nvSpPr>
        <p:spPr bwMode="auto">
          <a:xfrm>
            <a:off x="5638800" y="3987800"/>
            <a:ext cx="3140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39725" indent="-339725"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Subtract 40x from both sides.</a:t>
            </a:r>
          </a:p>
        </p:txBody>
      </p:sp>
      <p:sp>
        <p:nvSpPr>
          <p:cNvPr id="53280" name="Text Box 32"/>
          <p:cNvSpPr txBox="1">
            <a:spLocks noChangeArrowheads="1"/>
          </p:cNvSpPr>
          <p:nvPr/>
        </p:nvSpPr>
        <p:spPr bwMode="auto">
          <a:xfrm>
            <a:off x="5638800" y="5038725"/>
            <a:ext cx="342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Divide both sides by 15.</a:t>
            </a:r>
          </a:p>
        </p:txBody>
      </p:sp>
      <p:pic>
        <p:nvPicPr>
          <p:cNvPr id="53285" name="Picture 3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5800725"/>
            <a:ext cx="19050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3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3265"/>
                                        </p:tgtEl>
                                        <p:attrNameLst>
                                          <p:attrName>style.visibility</p:attrName>
                                        </p:attrNameLst>
                                      </p:cBhvr>
                                      <p:to>
                                        <p:strVal val="visible"/>
                                      </p:to>
                                    </p:set>
                                    <p:animEffect transition="in" filter="box(in)">
                                      <p:cBhvr>
                                        <p:cTn id="12" dur="500"/>
                                        <p:tgtEl>
                                          <p:spTgt spid="532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3279"/>
                                        </p:tgtEl>
                                        <p:attrNameLst>
                                          <p:attrName>style.visibility</p:attrName>
                                        </p:attrNameLst>
                                      </p:cBhvr>
                                      <p:to>
                                        <p:strVal val="visible"/>
                                      </p:to>
                                    </p:set>
                                    <p:animEffect transition="in" filter="dissolve">
                                      <p:cBhvr>
                                        <p:cTn id="17" dur="500"/>
                                        <p:tgtEl>
                                          <p:spTgt spid="5327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up)">
                                      <p:cBhvr>
                                        <p:cTn id="22" dur="30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3280"/>
                                        </p:tgtEl>
                                        <p:attrNameLst>
                                          <p:attrName>style.visibility</p:attrName>
                                        </p:attrNameLst>
                                      </p:cBhvr>
                                      <p:to>
                                        <p:strVal val="visible"/>
                                      </p:to>
                                    </p:set>
                                    <p:animEffect transition="in" filter="dissolve">
                                      <p:cBhvr>
                                        <p:cTn id="27" dur="500"/>
                                        <p:tgtEl>
                                          <p:spTgt spid="5328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53271"/>
                                        </p:tgtEl>
                                        <p:attrNameLst>
                                          <p:attrName>style.visibility</p:attrName>
                                        </p:attrNameLst>
                                      </p:cBhvr>
                                      <p:to>
                                        <p:strVal val="visible"/>
                                      </p:to>
                                    </p:set>
                                    <p:animEffect transition="in" filter="box(in)">
                                      <p:cBhvr>
                                        <p:cTn id="32" dur="1000"/>
                                        <p:tgtEl>
                                          <p:spTgt spid="5327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53285"/>
                                        </p:tgtEl>
                                        <p:attrNameLst>
                                          <p:attrName>style.visibility</p:attrName>
                                        </p:attrNameLst>
                                      </p:cBhvr>
                                      <p:to>
                                        <p:strVal val="visible"/>
                                      </p:to>
                                    </p:set>
                                    <p:animEffect transition="in" filter="box(in)">
                                      <p:cBhvr>
                                        <p:cTn id="37" dur="500"/>
                                        <p:tgtEl>
                                          <p:spTgt spid="532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5" grpId="0"/>
      <p:bldP spid="53279" grpId="0"/>
      <p:bldP spid="5328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3b</a:t>
            </a:r>
            <a:endParaRPr lang="en-US" altLang="en-US" sz="2600">
              <a:solidFill>
                <a:schemeClr val="accent2"/>
              </a:solidFill>
              <a:latin typeface="Arial MT Bl" charset="0"/>
            </a:endParaRPr>
          </a:p>
        </p:txBody>
      </p:sp>
      <p:sp>
        <p:nvSpPr>
          <p:cNvPr id="32771" name="Text Box 10"/>
          <p:cNvSpPr txBox="1">
            <a:spLocks noChangeArrowheads="1"/>
          </p:cNvSpPr>
          <p:nvPr/>
        </p:nvSpPr>
        <p:spPr bwMode="auto">
          <a:xfrm>
            <a:off x="304800" y="1524000"/>
            <a:ext cx="4084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b. Graph the solutions.</a:t>
            </a:r>
          </a:p>
        </p:txBody>
      </p:sp>
      <p:pic>
        <p:nvPicPr>
          <p:cNvPr id="54291" name="Picture 19" descr="ae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16002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2773" name="Group 25"/>
          <p:cNvGrpSpPr>
            <a:grpSpLocks/>
          </p:cNvGrpSpPr>
          <p:nvPr/>
        </p:nvGrpSpPr>
        <p:grpSpPr bwMode="auto">
          <a:xfrm>
            <a:off x="762000" y="2057400"/>
            <a:ext cx="5464175" cy="2940050"/>
            <a:chOff x="480" y="1296"/>
            <a:chExt cx="3442" cy="1852"/>
          </a:xfrm>
        </p:grpSpPr>
        <p:pic>
          <p:nvPicPr>
            <p:cNvPr id="32774" name="Picture 1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0" y="2466"/>
              <a:ext cx="1200"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5" name="Rectangle 20"/>
            <p:cNvSpPr>
              <a:spLocks noChangeArrowheads="1"/>
            </p:cNvSpPr>
            <p:nvPr/>
          </p:nvSpPr>
          <p:spPr bwMode="auto">
            <a:xfrm>
              <a:off x="1152" y="2544"/>
              <a:ext cx="144" cy="24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endParaRPr lang="en-US" altLang="en-US"/>
            </a:p>
          </p:txBody>
        </p:sp>
        <p:sp>
          <p:nvSpPr>
            <p:cNvPr id="32776" name="Text Box 22"/>
            <p:cNvSpPr txBox="1">
              <a:spLocks noChangeArrowheads="1"/>
            </p:cNvSpPr>
            <p:nvPr/>
          </p:nvSpPr>
          <p:spPr bwMode="auto">
            <a:xfrm>
              <a:off x="1056" y="2544"/>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a:t>
              </a:r>
            </a:p>
          </p:txBody>
        </p:sp>
        <p:sp>
          <p:nvSpPr>
            <p:cNvPr id="32777" name="Text Box 24"/>
            <p:cNvSpPr txBox="1">
              <a:spLocks noChangeArrowheads="1"/>
            </p:cNvSpPr>
            <p:nvPr/>
          </p:nvSpPr>
          <p:spPr bwMode="auto">
            <a:xfrm>
              <a:off x="480" y="1296"/>
              <a:ext cx="3442" cy="1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lnSpc>
                  <a:spcPct val="130000"/>
                </a:lnSpc>
                <a:spcBef>
                  <a:spcPct val="50000"/>
                </a:spcBef>
              </a:pPr>
              <a:r>
                <a:rPr lang="en-US" altLang="en-US" sz="2400" b="1"/>
                <a:t>Step 1 </a:t>
              </a:r>
              <a:r>
                <a:rPr lang="en-US" altLang="en-US" sz="2400"/>
                <a:t>Since Ada cannot make a negative amount of jewelry, the system is graphed only in Quadrant I. Graph the boundary line                    . Use a solid line for ≤.                   </a:t>
              </a:r>
              <a:r>
                <a:rPr lang="en-US" altLang="en-US" sz="2400" i="1"/>
                <a:t> </a:t>
              </a:r>
              <a:r>
                <a:rPr lang="en-US" altLang="en-US" sz="2400"/>
                <a:t>    </a:t>
              </a:r>
              <a:endParaRPr lang="en-US" altLang="en-US" sz="2400" b="1"/>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4291"/>
                                        </p:tgtEl>
                                        <p:attrNameLst>
                                          <p:attrName>style.visibility</p:attrName>
                                        </p:attrNameLst>
                                      </p:cBhvr>
                                      <p:to>
                                        <p:strVal val="visible"/>
                                      </p:to>
                                    </p:set>
                                    <p:animEffect transition="in" filter="box(in)">
                                      <p:cBhvr>
                                        <p:cTn id="7" dur="500"/>
                                        <p:tgtEl>
                                          <p:spTgt spid="54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7"/>
          <p:cNvSpPr txBox="1">
            <a:spLocks noChangeArrowheads="1"/>
          </p:cNvSpPr>
          <p:nvPr/>
        </p:nvSpPr>
        <p:spPr bwMode="auto">
          <a:xfrm>
            <a:off x="304800" y="1600200"/>
            <a:ext cx="4084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b. Graph the solutions.</a:t>
            </a:r>
          </a:p>
        </p:txBody>
      </p:sp>
      <p:sp>
        <p:nvSpPr>
          <p:cNvPr id="55305" name="Text Box 9"/>
          <p:cNvSpPr txBox="1">
            <a:spLocks noChangeArrowheads="1"/>
          </p:cNvSpPr>
          <p:nvPr/>
        </p:nvSpPr>
        <p:spPr bwMode="auto">
          <a:xfrm>
            <a:off x="708025" y="2057400"/>
            <a:ext cx="54641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Step 2 </a:t>
            </a:r>
            <a:r>
              <a:rPr lang="en-US" altLang="en-US" sz="2400"/>
              <a:t>Shade below the line. Ada can only make whole numbers of jewelry. All points on or below the line with whole number coordinates are the different combinations of bracelets and necklaces that Ada can make.                    </a:t>
            </a:r>
            <a:r>
              <a:rPr lang="en-US" altLang="en-US" sz="2400" i="1"/>
              <a:t> </a:t>
            </a:r>
            <a:r>
              <a:rPr lang="en-US" altLang="en-US" sz="2400"/>
              <a:t>    </a:t>
            </a:r>
            <a:endParaRPr lang="en-US" altLang="en-US" sz="2400" b="1"/>
          </a:p>
        </p:txBody>
      </p:sp>
      <p:sp>
        <p:nvSpPr>
          <p:cNvPr id="33796" name="Text Box 1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3b Continued</a:t>
            </a:r>
            <a:endParaRPr lang="en-US" altLang="en-US" sz="2600">
              <a:solidFill>
                <a:schemeClr val="accent2"/>
              </a:solidFill>
              <a:latin typeface="Arial MT Bl" charset="0"/>
            </a:endParaRPr>
          </a:p>
        </p:txBody>
      </p:sp>
      <p:pic>
        <p:nvPicPr>
          <p:cNvPr id="33797" name="Picture 15" descr="ae3b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16002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5305"/>
                                        </p:tgtEl>
                                        <p:attrNameLst>
                                          <p:attrName>style.visibility</p:attrName>
                                        </p:attrNameLst>
                                      </p:cBhvr>
                                      <p:to>
                                        <p:strVal val="visible"/>
                                      </p:to>
                                    </p:set>
                                    <p:animEffect transition="in" filter="dissolve">
                                      <p:cBhvr>
                                        <p:cTn id="7" dur="500"/>
                                        <p:tgtEl>
                                          <p:spTgt spid="55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5"/>
          <p:cNvSpPr txBox="1">
            <a:spLocks noChangeArrowheads="1"/>
          </p:cNvSpPr>
          <p:nvPr/>
        </p:nvSpPr>
        <p:spPr bwMode="auto">
          <a:xfrm>
            <a:off x="304800" y="1600200"/>
            <a:ext cx="8534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0050" indent="-40005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c. Give two combinations of necklaces and bracelets that Ada could make.</a:t>
            </a:r>
          </a:p>
        </p:txBody>
      </p:sp>
      <p:sp>
        <p:nvSpPr>
          <p:cNvPr id="34819"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3c</a:t>
            </a:r>
            <a:endParaRPr lang="en-US" altLang="en-US" sz="2600">
              <a:solidFill>
                <a:schemeClr val="accent2"/>
              </a:solidFill>
              <a:latin typeface="Arial MT Bl" charset="0"/>
            </a:endParaRPr>
          </a:p>
        </p:txBody>
      </p:sp>
      <p:sp>
        <p:nvSpPr>
          <p:cNvPr id="56329" name="Text Box 9"/>
          <p:cNvSpPr txBox="1">
            <a:spLocks noChangeArrowheads="1"/>
          </p:cNvSpPr>
          <p:nvPr/>
        </p:nvSpPr>
        <p:spPr bwMode="auto">
          <a:xfrm>
            <a:off x="762000" y="2501900"/>
            <a:ext cx="48768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Two different combinations of jewelry that Ada could make with 285 beads could be 2 necklaces and 8 bracelets or 5 necklaces and 3 bracelets.    </a:t>
            </a:r>
          </a:p>
        </p:txBody>
      </p:sp>
      <p:pic>
        <p:nvPicPr>
          <p:cNvPr id="34821" name="Picture 22" descr="ae3b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22860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29"/>
          <p:cNvGrpSpPr>
            <a:grpSpLocks/>
          </p:cNvGrpSpPr>
          <p:nvPr/>
        </p:nvGrpSpPr>
        <p:grpSpPr bwMode="auto">
          <a:xfrm>
            <a:off x="6750050" y="3595688"/>
            <a:ext cx="1206500" cy="1266825"/>
            <a:chOff x="4252" y="2265"/>
            <a:chExt cx="760" cy="798"/>
          </a:xfrm>
        </p:grpSpPr>
        <p:sp>
          <p:nvSpPr>
            <p:cNvPr id="34823" name="Text Box 24"/>
            <p:cNvSpPr txBox="1">
              <a:spLocks noChangeArrowheads="1"/>
            </p:cNvSpPr>
            <p:nvPr/>
          </p:nvSpPr>
          <p:spPr bwMode="auto">
            <a:xfrm>
              <a:off x="4252" y="2265"/>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1800" b="1">
                  <a:latin typeface="Arial" charset="0"/>
                </a:rPr>
                <a:t>(2, 8)</a:t>
              </a:r>
            </a:p>
          </p:txBody>
        </p:sp>
        <p:sp>
          <p:nvSpPr>
            <p:cNvPr id="34824" name="Text Box 25"/>
            <p:cNvSpPr txBox="1">
              <a:spLocks noChangeArrowheads="1"/>
            </p:cNvSpPr>
            <p:nvPr/>
          </p:nvSpPr>
          <p:spPr bwMode="auto">
            <a:xfrm>
              <a:off x="4560" y="2832"/>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1800" b="1">
                  <a:latin typeface="Arial" charset="0"/>
                </a:rPr>
                <a:t>(5, 3)</a:t>
              </a:r>
            </a:p>
          </p:txBody>
        </p:sp>
        <p:sp>
          <p:nvSpPr>
            <p:cNvPr id="34825" name="Text Box 26"/>
            <p:cNvSpPr txBox="1">
              <a:spLocks noChangeArrowheads="1"/>
            </p:cNvSpPr>
            <p:nvPr/>
          </p:nvSpPr>
          <p:spPr bwMode="auto">
            <a:xfrm>
              <a:off x="4308" y="2352"/>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cs typeface="Arial" charset="0"/>
                  <a:sym typeface="Symbol" pitchFamily="18" charset="2"/>
                </a:rPr>
                <a:t></a:t>
              </a:r>
            </a:p>
          </p:txBody>
        </p:sp>
        <p:sp>
          <p:nvSpPr>
            <p:cNvPr id="34826" name="Text Box 27"/>
            <p:cNvSpPr txBox="1">
              <a:spLocks noChangeArrowheads="1"/>
            </p:cNvSpPr>
            <p:nvPr/>
          </p:nvSpPr>
          <p:spPr bwMode="auto">
            <a:xfrm>
              <a:off x="4752" y="2640"/>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cs typeface="Arial" charset="0"/>
                  <a:sym typeface="Symbol" pitchFamily="18" charset="2"/>
                </a:rPr>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6329"/>
                                        </p:tgtEl>
                                        <p:attrNameLst>
                                          <p:attrName>style.visibility</p:attrName>
                                        </p:attrNameLst>
                                      </p:cBhvr>
                                      <p:to>
                                        <p:strVal val="visible"/>
                                      </p:to>
                                    </p:set>
                                    <p:animEffect transition="in" filter="dissolve">
                                      <p:cBhvr>
                                        <p:cTn id="7" dur="500"/>
                                        <p:tgtEl>
                                          <p:spTgt spid="563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35843" name="Text Box 6"/>
          <p:cNvSpPr txBox="1">
            <a:spLocks noChangeArrowheads="1"/>
          </p:cNvSpPr>
          <p:nvPr/>
        </p:nvSpPr>
        <p:spPr bwMode="auto">
          <a:xfrm>
            <a:off x="609600" y="1447800"/>
            <a:ext cx="7940675" cy="435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00050" algn="l"/>
              </a:tabLst>
              <a:defRPr sz="900">
                <a:solidFill>
                  <a:schemeClr val="tx1"/>
                </a:solidFill>
                <a:latin typeface="Verdana" pitchFamily="34" charset="0"/>
              </a:defRPr>
            </a:lvl1pPr>
            <a:lvl2pPr marL="742950" indent="-285750" eaLnBrk="0" hangingPunct="0">
              <a:tabLst>
                <a:tab pos="400050" algn="l"/>
              </a:tabLst>
              <a:defRPr sz="900">
                <a:solidFill>
                  <a:schemeClr val="tx1"/>
                </a:solidFill>
                <a:latin typeface="Verdana" pitchFamily="34" charset="0"/>
              </a:defRPr>
            </a:lvl2pPr>
            <a:lvl3pPr marL="1143000" indent="-228600" eaLnBrk="0" hangingPunct="0">
              <a:tabLst>
                <a:tab pos="400050" algn="l"/>
              </a:tabLst>
              <a:defRPr sz="900">
                <a:solidFill>
                  <a:schemeClr val="tx1"/>
                </a:solidFill>
                <a:latin typeface="Verdana" pitchFamily="34" charset="0"/>
              </a:defRPr>
            </a:lvl3pPr>
            <a:lvl4pPr marL="1600200" indent="-228600" eaLnBrk="0" hangingPunct="0">
              <a:tabLst>
                <a:tab pos="400050" algn="l"/>
              </a:tabLst>
              <a:defRPr sz="900">
                <a:solidFill>
                  <a:schemeClr val="tx1"/>
                </a:solidFill>
                <a:latin typeface="Verdana" pitchFamily="34" charset="0"/>
              </a:defRPr>
            </a:lvl4pPr>
            <a:lvl5pPr marL="2057400" indent="-228600" eaLnBrk="0" hangingPunct="0">
              <a:tabLst>
                <a:tab pos="400050" algn="l"/>
              </a:tabLst>
              <a:defRPr sz="900">
                <a:solidFill>
                  <a:schemeClr val="tx1"/>
                </a:solidFill>
                <a:latin typeface="Verdana" pitchFamily="34" charset="0"/>
              </a:defRPr>
            </a:lvl5pPr>
            <a:lvl6pPr marL="2514600" indent="-228600" eaLnBrk="0" fontAlgn="base" hangingPunct="0">
              <a:spcBef>
                <a:spcPct val="0"/>
              </a:spcBef>
              <a:spcAft>
                <a:spcPct val="0"/>
              </a:spcAft>
              <a:tabLst>
                <a:tab pos="400050" algn="l"/>
              </a:tabLst>
              <a:defRPr sz="900">
                <a:solidFill>
                  <a:schemeClr val="tx1"/>
                </a:solidFill>
                <a:latin typeface="Verdana" pitchFamily="34" charset="0"/>
              </a:defRPr>
            </a:lvl6pPr>
            <a:lvl7pPr marL="2971800" indent="-228600" eaLnBrk="0" fontAlgn="base" hangingPunct="0">
              <a:spcBef>
                <a:spcPct val="0"/>
              </a:spcBef>
              <a:spcAft>
                <a:spcPct val="0"/>
              </a:spcAft>
              <a:tabLst>
                <a:tab pos="400050" algn="l"/>
              </a:tabLst>
              <a:defRPr sz="900">
                <a:solidFill>
                  <a:schemeClr val="tx1"/>
                </a:solidFill>
                <a:latin typeface="Verdana" pitchFamily="34" charset="0"/>
              </a:defRPr>
            </a:lvl7pPr>
            <a:lvl8pPr marL="3429000" indent="-228600" eaLnBrk="0" fontAlgn="base" hangingPunct="0">
              <a:spcBef>
                <a:spcPct val="0"/>
              </a:spcBef>
              <a:spcAft>
                <a:spcPct val="0"/>
              </a:spcAft>
              <a:tabLst>
                <a:tab pos="400050" algn="l"/>
              </a:tabLst>
              <a:defRPr sz="900">
                <a:solidFill>
                  <a:schemeClr val="tx1"/>
                </a:solidFill>
                <a:latin typeface="Verdana" pitchFamily="34" charset="0"/>
              </a:defRPr>
            </a:lvl8pPr>
            <a:lvl9pPr marL="3886200" indent="-228600" eaLnBrk="0" fontAlgn="base" hangingPunct="0">
              <a:spcBef>
                <a:spcPct val="0"/>
              </a:spcBef>
              <a:spcAft>
                <a:spcPct val="0"/>
              </a:spcAft>
              <a:tabLst>
                <a:tab pos="400050" algn="l"/>
              </a:tabLst>
              <a:defRPr sz="900">
                <a:solidFill>
                  <a:schemeClr val="tx1"/>
                </a:solidFill>
                <a:latin typeface="Verdana" pitchFamily="34" charset="0"/>
              </a:defRPr>
            </a:lvl9pPr>
          </a:lstStyle>
          <a:p>
            <a:pPr eaLnBrk="1" hangingPunct="1"/>
            <a:r>
              <a:rPr lang="en-US" altLang="en-US" sz="2400" b="1">
                <a:solidFill>
                  <a:srgbClr val="FF3300"/>
                </a:solidFill>
              </a:rPr>
              <a:t>What if…? </a:t>
            </a:r>
            <a:r>
              <a:rPr lang="en-US" altLang="en-US" sz="2400" b="1"/>
              <a:t>Dirk is going to bring two types of olives to the Honor Society induction and can spend no more than $6. Green olives cost $2 per pound and black olives cost $2.50 per pound.</a:t>
            </a:r>
          </a:p>
          <a:p>
            <a:pPr eaLnBrk="1" hangingPunct="1"/>
            <a:endParaRPr lang="en-US" altLang="en-US" sz="2400" b="1"/>
          </a:p>
          <a:p>
            <a:pPr eaLnBrk="1" hangingPunct="1"/>
            <a:r>
              <a:rPr lang="en-US" altLang="en-US" sz="2400" b="1"/>
              <a:t>a.</a:t>
            </a:r>
            <a:r>
              <a:rPr lang="en-US" altLang="en-US" sz="2400"/>
              <a:t> Write a linear inequality to describe the 	situation.</a:t>
            </a:r>
          </a:p>
          <a:p>
            <a:pPr eaLnBrk="1" hangingPunct="1"/>
            <a:endParaRPr lang="en-US" altLang="en-US" sz="800" b="1"/>
          </a:p>
          <a:p>
            <a:pPr eaLnBrk="1" hangingPunct="1"/>
            <a:r>
              <a:rPr lang="en-US" altLang="en-US" sz="2400" b="1"/>
              <a:t>b. </a:t>
            </a:r>
            <a:r>
              <a:rPr lang="en-US" altLang="en-US" sz="2400"/>
              <a:t>Graph the solutions.</a:t>
            </a:r>
          </a:p>
          <a:p>
            <a:pPr eaLnBrk="1" hangingPunct="1"/>
            <a:endParaRPr lang="en-US" altLang="en-US" sz="800" b="1"/>
          </a:p>
          <a:p>
            <a:pPr eaLnBrk="1" hangingPunct="1"/>
            <a:r>
              <a:rPr lang="en-US" altLang="en-US" sz="2400" b="1"/>
              <a:t>c.</a:t>
            </a:r>
            <a:r>
              <a:rPr lang="en-US" altLang="en-US" sz="2400"/>
              <a:t> Give two combinations of olives that Dirk could 	buy.</a:t>
            </a:r>
            <a:endParaRPr lang="en-US" altLang="en-US" sz="2400" b="1"/>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4"/>
          <p:cNvSpPr txBox="1">
            <a:spLocks noChangeArrowheads="1"/>
          </p:cNvSpPr>
          <p:nvPr/>
        </p:nvSpPr>
        <p:spPr bwMode="auto">
          <a:xfrm>
            <a:off x="0" y="8096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 Continued</a:t>
            </a:r>
            <a:endParaRPr lang="en-US" altLang="en-US" sz="2600">
              <a:solidFill>
                <a:schemeClr val="accent2"/>
              </a:solidFill>
              <a:latin typeface="Arial MT Bl" charset="0"/>
            </a:endParaRPr>
          </a:p>
        </p:txBody>
      </p:sp>
      <p:grpSp>
        <p:nvGrpSpPr>
          <p:cNvPr id="2" name="Group 50"/>
          <p:cNvGrpSpPr>
            <a:grpSpLocks/>
          </p:cNvGrpSpPr>
          <p:nvPr/>
        </p:nvGrpSpPr>
        <p:grpSpPr bwMode="auto">
          <a:xfrm>
            <a:off x="838200" y="2667000"/>
            <a:ext cx="7259638" cy="1524000"/>
            <a:chOff x="528" y="1680"/>
            <a:chExt cx="4573" cy="960"/>
          </a:xfrm>
        </p:grpSpPr>
        <p:sp>
          <p:nvSpPr>
            <p:cNvPr id="36885" name="Text Box 7"/>
            <p:cNvSpPr txBox="1">
              <a:spLocks noChangeArrowheads="1"/>
            </p:cNvSpPr>
            <p:nvPr/>
          </p:nvSpPr>
          <p:spPr bwMode="auto">
            <a:xfrm>
              <a:off x="528" y="1776"/>
              <a:ext cx="1042" cy="46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spcBef>
                  <a:spcPct val="50000"/>
                </a:spcBef>
              </a:pPr>
              <a:r>
                <a:rPr lang="en-US" altLang="en-US" sz="2400" b="1">
                  <a:latin typeface="Arial" charset="0"/>
                </a:rPr>
                <a:t>Green</a:t>
              </a:r>
            </a:p>
            <a:p>
              <a:pPr algn="ctr" eaLnBrk="1" hangingPunct="1">
                <a:lnSpc>
                  <a:spcPct val="25000"/>
                </a:lnSpc>
                <a:spcBef>
                  <a:spcPct val="50000"/>
                </a:spcBef>
              </a:pPr>
              <a:r>
                <a:rPr lang="en-US" altLang="en-US" sz="2400" b="1">
                  <a:latin typeface="Arial" charset="0"/>
                </a:rPr>
                <a:t>olives</a:t>
              </a:r>
            </a:p>
          </p:txBody>
        </p:sp>
        <p:sp>
          <p:nvSpPr>
            <p:cNvPr id="36886" name="Text Box 8"/>
            <p:cNvSpPr txBox="1">
              <a:spLocks noChangeArrowheads="1"/>
            </p:cNvSpPr>
            <p:nvPr/>
          </p:nvSpPr>
          <p:spPr bwMode="auto">
            <a:xfrm>
              <a:off x="2510" y="1781"/>
              <a:ext cx="1042" cy="461"/>
            </a:xfrm>
            <a:prstGeom prst="rect">
              <a:avLst/>
            </a:prstGeom>
            <a:solidFill>
              <a:srgbClr val="F4F68E"/>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spcBef>
                  <a:spcPct val="50000"/>
                </a:spcBef>
              </a:pPr>
              <a:r>
                <a:rPr lang="en-US" altLang="en-US" sz="2400" b="1">
                  <a:latin typeface="Arial" charset="0"/>
                </a:rPr>
                <a:t>black </a:t>
              </a:r>
            </a:p>
            <a:p>
              <a:pPr algn="ctr" eaLnBrk="1" hangingPunct="1">
                <a:lnSpc>
                  <a:spcPct val="50000"/>
                </a:lnSpc>
                <a:spcBef>
                  <a:spcPct val="25000"/>
                </a:spcBef>
              </a:pPr>
              <a:r>
                <a:rPr lang="en-US" altLang="en-US" sz="2400" b="1">
                  <a:latin typeface="Arial" charset="0"/>
                </a:rPr>
                <a:t>olives</a:t>
              </a:r>
            </a:p>
          </p:txBody>
        </p:sp>
        <p:sp>
          <p:nvSpPr>
            <p:cNvPr id="36887" name="Text Box 9"/>
            <p:cNvSpPr txBox="1">
              <a:spLocks noChangeArrowheads="1"/>
            </p:cNvSpPr>
            <p:nvPr/>
          </p:nvSpPr>
          <p:spPr bwMode="auto">
            <a:xfrm>
              <a:off x="1766" y="1984"/>
              <a:ext cx="492" cy="250"/>
            </a:xfrm>
            <a:prstGeom prst="rect">
              <a:avLst/>
            </a:prstGeom>
            <a:solidFill>
              <a:srgbClr val="99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000" b="1"/>
                <a:t>plus</a:t>
              </a:r>
            </a:p>
          </p:txBody>
        </p:sp>
        <p:sp>
          <p:nvSpPr>
            <p:cNvPr id="36888" name="Text Box 10"/>
            <p:cNvSpPr txBox="1">
              <a:spLocks noChangeArrowheads="1"/>
            </p:cNvSpPr>
            <p:nvPr/>
          </p:nvSpPr>
          <p:spPr bwMode="auto">
            <a:xfrm>
              <a:off x="3744" y="1680"/>
              <a:ext cx="610" cy="634"/>
            </a:xfrm>
            <a:prstGeom prst="rect">
              <a:avLst/>
            </a:prstGeom>
            <a:solidFill>
              <a:srgbClr val="FF99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000" b="1"/>
                <a:t>is no more than</a:t>
              </a:r>
            </a:p>
          </p:txBody>
        </p:sp>
        <p:sp>
          <p:nvSpPr>
            <p:cNvPr id="36889" name="Text Box 11"/>
            <p:cNvSpPr txBox="1">
              <a:spLocks noChangeArrowheads="1"/>
            </p:cNvSpPr>
            <p:nvPr/>
          </p:nvSpPr>
          <p:spPr bwMode="auto">
            <a:xfrm>
              <a:off x="4555" y="1833"/>
              <a:ext cx="546" cy="442"/>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r>
                <a:rPr lang="en-US" altLang="en-US" sz="2000" b="1"/>
                <a:t>total</a:t>
              </a:r>
            </a:p>
            <a:p>
              <a:pPr algn="ctr" eaLnBrk="1" hangingPunct="1"/>
              <a:r>
                <a:rPr lang="en-US" altLang="en-US" sz="2000" b="1"/>
                <a:t>cost.</a:t>
              </a:r>
            </a:p>
          </p:txBody>
        </p:sp>
        <p:sp>
          <p:nvSpPr>
            <p:cNvPr id="36890" name="Text Box 12"/>
            <p:cNvSpPr txBox="1">
              <a:spLocks noChangeArrowheads="1"/>
            </p:cNvSpPr>
            <p:nvPr/>
          </p:nvSpPr>
          <p:spPr bwMode="auto">
            <a:xfrm>
              <a:off x="854" y="2278"/>
              <a:ext cx="330" cy="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rPr>
                <a:t>2</a:t>
              </a:r>
              <a:r>
                <a:rPr lang="en-US" altLang="en-US" sz="2400" b="1" i="1">
                  <a:latin typeface="Arial" charset="0"/>
                </a:rPr>
                <a:t>x</a:t>
              </a:r>
              <a:endParaRPr lang="en-US" altLang="en-US" sz="2400" b="1">
                <a:latin typeface="Arial" charset="0"/>
              </a:endParaRPr>
            </a:p>
          </p:txBody>
        </p:sp>
        <p:sp>
          <p:nvSpPr>
            <p:cNvPr id="36891" name="Text Box 13"/>
            <p:cNvSpPr txBox="1">
              <a:spLocks noChangeArrowheads="1"/>
            </p:cNvSpPr>
            <p:nvPr/>
          </p:nvSpPr>
          <p:spPr bwMode="auto">
            <a:xfrm>
              <a:off x="1896" y="2283"/>
              <a:ext cx="228" cy="288"/>
            </a:xfrm>
            <a:prstGeom prst="rect">
              <a:avLst/>
            </a:prstGeom>
            <a:solidFill>
              <a:srgbClr val="99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rPr>
                <a:t>+</a:t>
              </a:r>
            </a:p>
          </p:txBody>
        </p:sp>
        <p:sp>
          <p:nvSpPr>
            <p:cNvPr id="36892" name="Text Box 14"/>
            <p:cNvSpPr txBox="1">
              <a:spLocks noChangeArrowheads="1"/>
            </p:cNvSpPr>
            <p:nvPr/>
          </p:nvSpPr>
          <p:spPr bwMode="auto">
            <a:xfrm>
              <a:off x="2796" y="2295"/>
              <a:ext cx="597" cy="288"/>
            </a:xfrm>
            <a:prstGeom prst="rect">
              <a:avLst/>
            </a:prstGeom>
            <a:solidFill>
              <a:srgbClr val="F4F68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rPr>
                <a:t>2.50</a:t>
              </a:r>
              <a:r>
                <a:rPr lang="en-US" altLang="en-US" sz="2400" b="1" i="1">
                  <a:latin typeface="Arial" charset="0"/>
                </a:rPr>
                <a:t>y</a:t>
              </a:r>
            </a:p>
          </p:txBody>
        </p:sp>
        <p:sp>
          <p:nvSpPr>
            <p:cNvPr id="36893" name="Text Box 15"/>
            <p:cNvSpPr txBox="1">
              <a:spLocks noChangeArrowheads="1"/>
            </p:cNvSpPr>
            <p:nvPr/>
          </p:nvSpPr>
          <p:spPr bwMode="auto">
            <a:xfrm>
              <a:off x="3936" y="2352"/>
              <a:ext cx="221" cy="288"/>
            </a:xfrm>
            <a:prstGeom prst="rect">
              <a:avLst/>
            </a:prstGeom>
            <a:solidFill>
              <a:srgbClr val="F5A9F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latin typeface="Arial" charset="0"/>
                  <a:cs typeface="Arial" charset="0"/>
                </a:rPr>
                <a:t>≤</a:t>
              </a:r>
            </a:p>
          </p:txBody>
        </p:sp>
        <p:sp>
          <p:nvSpPr>
            <p:cNvPr id="36894" name="Text Box 16"/>
            <p:cNvSpPr txBox="1">
              <a:spLocks noChangeArrowheads="1"/>
            </p:cNvSpPr>
            <p:nvPr/>
          </p:nvSpPr>
          <p:spPr bwMode="auto">
            <a:xfrm>
              <a:off x="4716" y="2304"/>
              <a:ext cx="276" cy="288"/>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r>
                <a:rPr lang="en-US" altLang="en-US" sz="2400" b="1">
                  <a:latin typeface="Arial" charset="0"/>
                </a:rPr>
                <a:t> 6</a:t>
              </a:r>
            </a:p>
          </p:txBody>
        </p:sp>
      </p:grpSp>
      <p:sp>
        <p:nvSpPr>
          <p:cNvPr id="36868" name="Text Box 18"/>
          <p:cNvSpPr txBox="1">
            <a:spLocks noChangeArrowheads="1"/>
          </p:cNvSpPr>
          <p:nvPr/>
        </p:nvSpPr>
        <p:spPr bwMode="auto">
          <a:xfrm>
            <a:off x="533400" y="114300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Let </a:t>
            </a:r>
            <a:r>
              <a:rPr lang="en-US" altLang="en-US" sz="2400" i="1"/>
              <a:t>x </a:t>
            </a:r>
            <a:r>
              <a:rPr lang="en-US" altLang="en-US" sz="2400"/>
              <a:t>represent the number of pounds of green olives and</a:t>
            </a:r>
            <a:r>
              <a:rPr lang="en-US" altLang="en-US" sz="2400" i="1"/>
              <a:t> </a:t>
            </a:r>
            <a:r>
              <a:rPr lang="en-US" altLang="en-US" sz="2400"/>
              <a:t>let</a:t>
            </a:r>
            <a:r>
              <a:rPr lang="en-US" altLang="en-US" sz="2400" i="1"/>
              <a:t> y </a:t>
            </a:r>
            <a:r>
              <a:rPr lang="en-US" altLang="en-US" sz="2400"/>
              <a:t>represent the number of pounds of black olives. </a:t>
            </a:r>
          </a:p>
        </p:txBody>
      </p:sp>
      <p:sp>
        <p:nvSpPr>
          <p:cNvPr id="58387" name="Text Box 19"/>
          <p:cNvSpPr txBox="1">
            <a:spLocks noChangeArrowheads="1"/>
          </p:cNvSpPr>
          <p:nvPr/>
        </p:nvSpPr>
        <p:spPr bwMode="auto">
          <a:xfrm>
            <a:off x="555625" y="2286000"/>
            <a:ext cx="8283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Write an inequality. Use ≤ for “no more than.”</a:t>
            </a:r>
          </a:p>
        </p:txBody>
      </p:sp>
      <p:sp>
        <p:nvSpPr>
          <p:cNvPr id="58385" name="Text Box 17"/>
          <p:cNvSpPr txBox="1">
            <a:spLocks noChangeArrowheads="1"/>
          </p:cNvSpPr>
          <p:nvPr/>
        </p:nvSpPr>
        <p:spPr bwMode="auto">
          <a:xfrm>
            <a:off x="762000" y="4025900"/>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Solve the inequality for </a:t>
            </a:r>
            <a:r>
              <a:rPr lang="en-US" altLang="en-US" sz="2400" i="1"/>
              <a:t>y.</a:t>
            </a:r>
            <a:endParaRPr lang="en-US" altLang="en-US" sz="2400"/>
          </a:p>
        </p:txBody>
      </p:sp>
      <p:grpSp>
        <p:nvGrpSpPr>
          <p:cNvPr id="3" name="Group 48"/>
          <p:cNvGrpSpPr>
            <a:grpSpLocks/>
          </p:cNvGrpSpPr>
          <p:nvPr/>
        </p:nvGrpSpPr>
        <p:grpSpPr bwMode="auto">
          <a:xfrm>
            <a:off x="1524000" y="5778500"/>
            <a:ext cx="2895600" cy="850900"/>
            <a:chOff x="960" y="3640"/>
            <a:chExt cx="1824" cy="536"/>
          </a:xfrm>
        </p:grpSpPr>
        <p:sp>
          <p:nvSpPr>
            <p:cNvPr id="36880" name="Text Box 25"/>
            <p:cNvSpPr txBox="1">
              <a:spLocks noChangeArrowheads="1"/>
            </p:cNvSpPr>
            <p:nvPr/>
          </p:nvSpPr>
          <p:spPr bwMode="auto">
            <a:xfrm>
              <a:off x="960" y="3640"/>
              <a:ext cx="179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2.50</a:t>
              </a:r>
              <a:r>
                <a:rPr lang="en-US" altLang="en-US" sz="2400" i="1"/>
                <a:t>y  ≤ </a:t>
              </a:r>
              <a:r>
                <a:rPr lang="en-US" altLang="en-US" sz="2400"/>
                <a:t>–2</a:t>
              </a:r>
              <a:r>
                <a:rPr lang="en-US" altLang="en-US" sz="2400" i="1"/>
                <a:t>x </a:t>
              </a:r>
              <a:r>
                <a:rPr lang="en-US" altLang="en-US" sz="2400"/>
                <a:t>+ 6</a:t>
              </a:r>
            </a:p>
          </p:txBody>
        </p:sp>
        <p:sp>
          <p:nvSpPr>
            <p:cNvPr id="36881" name="Line 27"/>
            <p:cNvSpPr>
              <a:spLocks noChangeShapeType="1"/>
            </p:cNvSpPr>
            <p:nvPr/>
          </p:nvSpPr>
          <p:spPr bwMode="auto">
            <a:xfrm>
              <a:off x="1968" y="3919"/>
              <a:ext cx="816"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2" name="Line 29"/>
            <p:cNvSpPr>
              <a:spLocks noChangeShapeType="1"/>
            </p:cNvSpPr>
            <p:nvPr/>
          </p:nvSpPr>
          <p:spPr bwMode="auto">
            <a:xfrm>
              <a:off x="981" y="3915"/>
              <a:ext cx="576"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3" name="Text Box 30"/>
            <p:cNvSpPr txBox="1">
              <a:spLocks noChangeArrowheads="1"/>
            </p:cNvSpPr>
            <p:nvPr/>
          </p:nvSpPr>
          <p:spPr bwMode="auto">
            <a:xfrm>
              <a:off x="1008" y="3888"/>
              <a:ext cx="5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2.50</a:t>
              </a:r>
            </a:p>
          </p:txBody>
        </p:sp>
        <p:sp>
          <p:nvSpPr>
            <p:cNvPr id="36884" name="Text Box 32"/>
            <p:cNvSpPr txBox="1">
              <a:spLocks noChangeArrowheads="1"/>
            </p:cNvSpPr>
            <p:nvPr/>
          </p:nvSpPr>
          <p:spPr bwMode="auto">
            <a:xfrm>
              <a:off x="2112" y="3880"/>
              <a:ext cx="5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2.50</a:t>
              </a:r>
            </a:p>
          </p:txBody>
        </p:sp>
      </p:grpSp>
      <p:sp>
        <p:nvSpPr>
          <p:cNvPr id="58405" name="Text Box 37"/>
          <p:cNvSpPr txBox="1">
            <a:spLocks noChangeArrowheads="1"/>
          </p:cNvSpPr>
          <p:nvPr/>
        </p:nvSpPr>
        <p:spPr bwMode="auto">
          <a:xfrm>
            <a:off x="5851525" y="4903788"/>
            <a:ext cx="3292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Subtract 2x from both sides.</a:t>
            </a:r>
          </a:p>
        </p:txBody>
      </p:sp>
      <p:sp>
        <p:nvSpPr>
          <p:cNvPr id="58406" name="Text Box 38"/>
          <p:cNvSpPr txBox="1">
            <a:spLocks noChangeArrowheads="1"/>
          </p:cNvSpPr>
          <p:nvPr/>
        </p:nvSpPr>
        <p:spPr bwMode="auto">
          <a:xfrm>
            <a:off x="5851525" y="5665788"/>
            <a:ext cx="3216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Divide both sides by 2.50.</a:t>
            </a:r>
          </a:p>
        </p:txBody>
      </p:sp>
      <p:sp>
        <p:nvSpPr>
          <p:cNvPr id="58388" name="Text Box 20"/>
          <p:cNvSpPr txBox="1">
            <a:spLocks noChangeArrowheads="1"/>
          </p:cNvSpPr>
          <p:nvPr/>
        </p:nvSpPr>
        <p:spPr bwMode="auto">
          <a:xfrm>
            <a:off x="762000" y="4483100"/>
            <a:ext cx="2554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2</a:t>
            </a:r>
            <a:r>
              <a:rPr lang="en-US" altLang="en-US" sz="2400" i="1"/>
              <a:t>x </a:t>
            </a:r>
            <a:r>
              <a:rPr lang="en-US" altLang="en-US" sz="2400"/>
              <a:t>+ 2.50</a:t>
            </a:r>
            <a:r>
              <a:rPr lang="en-US" altLang="en-US" sz="2400" i="1"/>
              <a:t>y</a:t>
            </a:r>
            <a:r>
              <a:rPr lang="en-US" altLang="en-US" sz="2400"/>
              <a:t> ≤ 6</a:t>
            </a:r>
          </a:p>
        </p:txBody>
      </p:sp>
      <p:sp>
        <p:nvSpPr>
          <p:cNvPr id="58392" name="Text Box 24"/>
          <p:cNvSpPr txBox="1">
            <a:spLocks noChangeArrowheads="1"/>
          </p:cNvSpPr>
          <p:nvPr/>
        </p:nvSpPr>
        <p:spPr bwMode="auto">
          <a:xfrm>
            <a:off x="1524000" y="5321300"/>
            <a:ext cx="2855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2.50</a:t>
            </a:r>
            <a:r>
              <a:rPr lang="en-US" altLang="en-US" sz="2400" i="1"/>
              <a:t>y  ≤ </a:t>
            </a:r>
            <a:r>
              <a:rPr lang="en-US" altLang="en-US" sz="2400"/>
              <a:t>–2</a:t>
            </a:r>
            <a:r>
              <a:rPr lang="en-US" altLang="en-US" sz="2400" i="1"/>
              <a:t>x </a:t>
            </a:r>
            <a:r>
              <a:rPr lang="en-US" altLang="en-US" sz="2400"/>
              <a:t>+ 6</a:t>
            </a:r>
          </a:p>
        </p:txBody>
      </p:sp>
      <p:grpSp>
        <p:nvGrpSpPr>
          <p:cNvPr id="4" name="Group 49"/>
          <p:cNvGrpSpPr>
            <a:grpSpLocks/>
          </p:cNvGrpSpPr>
          <p:nvPr/>
        </p:nvGrpSpPr>
        <p:grpSpPr bwMode="auto">
          <a:xfrm>
            <a:off x="609600" y="4873625"/>
            <a:ext cx="3048000" cy="460375"/>
            <a:chOff x="384" y="3070"/>
            <a:chExt cx="1920" cy="290"/>
          </a:xfrm>
        </p:grpSpPr>
        <p:sp>
          <p:nvSpPr>
            <p:cNvPr id="36877" name="Text Box 21"/>
            <p:cNvSpPr txBox="1">
              <a:spLocks noChangeArrowheads="1"/>
            </p:cNvSpPr>
            <p:nvPr/>
          </p:nvSpPr>
          <p:spPr bwMode="auto">
            <a:xfrm>
              <a:off x="384" y="3070"/>
              <a:ext cx="19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–2</a:t>
              </a:r>
              <a:r>
                <a:rPr lang="en-US" altLang="en-US" sz="2400" i="1">
                  <a:solidFill>
                    <a:srgbClr val="FF3300"/>
                  </a:solidFill>
                </a:rPr>
                <a:t>x               </a:t>
              </a:r>
              <a:r>
                <a:rPr lang="en-US" altLang="en-US" sz="2400">
                  <a:solidFill>
                    <a:srgbClr val="FF3300"/>
                  </a:solidFill>
                </a:rPr>
                <a:t>–2</a:t>
              </a:r>
              <a:r>
                <a:rPr lang="en-US" altLang="en-US" sz="2400" i="1">
                  <a:solidFill>
                    <a:srgbClr val="FF3300"/>
                  </a:solidFill>
                </a:rPr>
                <a:t>x</a:t>
              </a:r>
              <a:r>
                <a:rPr lang="en-US" altLang="en-US" sz="2400">
                  <a:solidFill>
                    <a:srgbClr val="FF3300"/>
                  </a:solidFill>
                </a:rPr>
                <a:t> </a:t>
              </a:r>
            </a:p>
          </p:txBody>
        </p:sp>
        <p:sp>
          <p:nvSpPr>
            <p:cNvPr id="36878" name="Line 39"/>
            <p:cNvSpPr>
              <a:spLocks noChangeShapeType="1"/>
            </p:cNvSpPr>
            <p:nvPr/>
          </p:nvSpPr>
          <p:spPr bwMode="auto">
            <a:xfrm>
              <a:off x="528" y="3360"/>
              <a:ext cx="816"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79" name="Line 40"/>
            <p:cNvSpPr>
              <a:spLocks noChangeShapeType="1"/>
            </p:cNvSpPr>
            <p:nvPr/>
          </p:nvSpPr>
          <p:spPr bwMode="auto">
            <a:xfrm>
              <a:off x="1872" y="3355"/>
              <a:ext cx="384"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8387"/>
                                        </p:tgtEl>
                                        <p:attrNameLst>
                                          <p:attrName>style.visibility</p:attrName>
                                        </p:attrNameLst>
                                      </p:cBhvr>
                                      <p:to>
                                        <p:strVal val="visible"/>
                                      </p:to>
                                    </p:set>
                                    <p:anim calcmode="lin" valueType="num">
                                      <p:cBhvr>
                                        <p:cTn id="7" dur="1000" fill="hold"/>
                                        <p:tgtEl>
                                          <p:spTgt spid="58387"/>
                                        </p:tgtEl>
                                        <p:attrNameLst>
                                          <p:attrName>ppt_w</p:attrName>
                                        </p:attrNameLst>
                                      </p:cBhvr>
                                      <p:tavLst>
                                        <p:tav tm="0">
                                          <p:val>
                                            <p:strVal val="#ppt_w+.3"/>
                                          </p:val>
                                        </p:tav>
                                        <p:tav tm="100000">
                                          <p:val>
                                            <p:strVal val="#ppt_w"/>
                                          </p:val>
                                        </p:tav>
                                      </p:tavLst>
                                    </p:anim>
                                    <p:anim calcmode="lin" valueType="num">
                                      <p:cBhvr>
                                        <p:cTn id="8" dur="1000" fill="hold"/>
                                        <p:tgtEl>
                                          <p:spTgt spid="58387"/>
                                        </p:tgtEl>
                                        <p:attrNameLst>
                                          <p:attrName>ppt_h</p:attrName>
                                        </p:attrNameLst>
                                      </p:cBhvr>
                                      <p:tavLst>
                                        <p:tav tm="0">
                                          <p:val>
                                            <p:strVal val="#ppt_h"/>
                                          </p:val>
                                        </p:tav>
                                        <p:tav tm="100000">
                                          <p:val>
                                            <p:strVal val="#ppt_h"/>
                                          </p:val>
                                        </p:tav>
                                      </p:tavLst>
                                    </p:anim>
                                    <p:animEffect transition="in" filter="fade">
                                      <p:cBhvr>
                                        <p:cTn id="9" dur="1000"/>
                                        <p:tgtEl>
                                          <p:spTgt spid="5838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ox(in)">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58385"/>
                                        </p:tgtEl>
                                        <p:attrNameLst>
                                          <p:attrName>style.visibility</p:attrName>
                                        </p:attrNameLst>
                                      </p:cBhvr>
                                      <p:to>
                                        <p:strVal val="visible"/>
                                      </p:to>
                                    </p:set>
                                    <p:animEffect transition="in" filter="dissolve">
                                      <p:cBhvr>
                                        <p:cTn id="19" dur="500"/>
                                        <p:tgtEl>
                                          <p:spTgt spid="58385"/>
                                        </p:tgtEl>
                                      </p:cBhvr>
                                    </p:animEffect>
                                  </p:childTnLst>
                                </p:cTn>
                              </p:par>
                            </p:childTnLst>
                          </p:cTn>
                        </p:par>
                        <p:par>
                          <p:cTn id="20" fill="hold" nodeType="afterGroup">
                            <p:stCondLst>
                              <p:cond delay="500"/>
                            </p:stCondLst>
                            <p:childTnLst>
                              <p:par>
                                <p:cTn id="21" presetID="9" presetClass="entr" presetSubtype="0" fill="hold" grpId="0" nodeType="afterEffect">
                                  <p:stCondLst>
                                    <p:cond delay="0"/>
                                  </p:stCondLst>
                                  <p:childTnLst>
                                    <p:set>
                                      <p:cBhvr>
                                        <p:cTn id="22" dur="1" fill="hold">
                                          <p:stCondLst>
                                            <p:cond delay="0"/>
                                          </p:stCondLst>
                                        </p:cTn>
                                        <p:tgtEl>
                                          <p:spTgt spid="58388"/>
                                        </p:tgtEl>
                                        <p:attrNameLst>
                                          <p:attrName>style.visibility</p:attrName>
                                        </p:attrNameLst>
                                      </p:cBhvr>
                                      <p:to>
                                        <p:strVal val="visible"/>
                                      </p:to>
                                    </p:set>
                                    <p:animEffect transition="in" filter="dissolve">
                                      <p:cBhvr>
                                        <p:cTn id="23" dur="500"/>
                                        <p:tgtEl>
                                          <p:spTgt spid="5838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58405"/>
                                        </p:tgtEl>
                                        <p:attrNameLst>
                                          <p:attrName>style.visibility</p:attrName>
                                        </p:attrNameLst>
                                      </p:cBhvr>
                                      <p:to>
                                        <p:strVal val="visible"/>
                                      </p:to>
                                    </p:set>
                                    <p:anim calcmode="lin" valueType="num">
                                      <p:cBhvr>
                                        <p:cTn id="28" dur="1000" fill="hold"/>
                                        <p:tgtEl>
                                          <p:spTgt spid="58405"/>
                                        </p:tgtEl>
                                        <p:attrNameLst>
                                          <p:attrName>ppt_w</p:attrName>
                                        </p:attrNameLst>
                                      </p:cBhvr>
                                      <p:tavLst>
                                        <p:tav tm="0">
                                          <p:val>
                                            <p:strVal val="#ppt_w+.3"/>
                                          </p:val>
                                        </p:tav>
                                        <p:tav tm="100000">
                                          <p:val>
                                            <p:strVal val="#ppt_w"/>
                                          </p:val>
                                        </p:tav>
                                      </p:tavLst>
                                    </p:anim>
                                    <p:anim calcmode="lin" valueType="num">
                                      <p:cBhvr>
                                        <p:cTn id="29" dur="1000" fill="hold"/>
                                        <p:tgtEl>
                                          <p:spTgt spid="58405"/>
                                        </p:tgtEl>
                                        <p:attrNameLst>
                                          <p:attrName>ppt_h</p:attrName>
                                        </p:attrNameLst>
                                      </p:cBhvr>
                                      <p:tavLst>
                                        <p:tav tm="0">
                                          <p:val>
                                            <p:strVal val="#ppt_h"/>
                                          </p:val>
                                        </p:tav>
                                        <p:tav tm="100000">
                                          <p:val>
                                            <p:strVal val="#ppt_h"/>
                                          </p:val>
                                        </p:tav>
                                      </p:tavLst>
                                    </p:anim>
                                    <p:animEffect transition="in" filter="fade">
                                      <p:cBhvr>
                                        <p:cTn id="30" dur="1000"/>
                                        <p:tgtEl>
                                          <p:spTgt spid="5840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box(in)">
                                      <p:cBhvr>
                                        <p:cTn id="35" dur="500"/>
                                        <p:tgtEl>
                                          <p:spTgt spid="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58392"/>
                                        </p:tgtEl>
                                        <p:attrNameLst>
                                          <p:attrName>style.visibility</p:attrName>
                                        </p:attrNameLst>
                                      </p:cBhvr>
                                      <p:to>
                                        <p:strVal val="visible"/>
                                      </p:to>
                                    </p:set>
                                    <p:animEffect transition="in" filter="box(in)">
                                      <p:cBhvr>
                                        <p:cTn id="40" dur="500"/>
                                        <p:tgtEl>
                                          <p:spTgt spid="5839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58406"/>
                                        </p:tgtEl>
                                        <p:attrNameLst>
                                          <p:attrName>style.visibility</p:attrName>
                                        </p:attrNameLst>
                                      </p:cBhvr>
                                      <p:to>
                                        <p:strVal val="visible"/>
                                      </p:to>
                                    </p:set>
                                    <p:animEffect transition="in" filter="box(in)">
                                      <p:cBhvr>
                                        <p:cTn id="45" dur="500"/>
                                        <p:tgtEl>
                                          <p:spTgt spid="58406"/>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box(in)">
                                      <p:cBhvr>
                                        <p:cTn id="5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87" grpId="0"/>
      <p:bldP spid="58385" grpId="0"/>
      <p:bldP spid="58405" grpId="0"/>
      <p:bldP spid="58406" grpId="0"/>
      <p:bldP spid="58388" grpId="0"/>
      <p:bldP spid="5839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4"/>
          <p:cNvSpPr txBox="1">
            <a:spLocks noChangeArrowheads="1"/>
          </p:cNvSpPr>
          <p:nvPr/>
        </p:nvSpPr>
        <p:spPr bwMode="auto">
          <a:xfrm>
            <a:off x="304800" y="2286000"/>
            <a:ext cx="4084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b. Graph the solutions.</a:t>
            </a:r>
          </a:p>
        </p:txBody>
      </p:sp>
      <p:sp>
        <p:nvSpPr>
          <p:cNvPr id="37891" name="Text Box 1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59398" name="Text Box 6"/>
          <p:cNvSpPr txBox="1">
            <a:spLocks noChangeArrowheads="1"/>
          </p:cNvSpPr>
          <p:nvPr/>
        </p:nvSpPr>
        <p:spPr bwMode="auto">
          <a:xfrm>
            <a:off x="685800" y="2819400"/>
            <a:ext cx="42449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Step 1 </a:t>
            </a:r>
            <a:r>
              <a:rPr lang="en-US" altLang="en-US" sz="2400"/>
              <a:t>Since Dirk cannot buy negative amounts of olive, the system is graphed only in Quadrant I. Graph the boundary line for </a:t>
            </a:r>
            <a:r>
              <a:rPr lang="en-US" altLang="en-US" sz="2400" i="1"/>
              <a:t>y = </a:t>
            </a:r>
            <a:r>
              <a:rPr lang="en-US" altLang="en-US" sz="2400"/>
              <a:t>–0.80</a:t>
            </a:r>
            <a:r>
              <a:rPr lang="en-US" altLang="en-US" sz="2400" i="1"/>
              <a:t>x + </a:t>
            </a:r>
            <a:r>
              <a:rPr lang="en-US" altLang="en-US" sz="2400"/>
              <a:t>2.4</a:t>
            </a:r>
            <a:r>
              <a:rPr lang="en-US" altLang="en-US" sz="2400" i="1"/>
              <a:t>.</a:t>
            </a:r>
            <a:r>
              <a:rPr lang="en-US" altLang="en-US" sz="2400"/>
              <a:t> Use a solid line for≤.                   </a:t>
            </a:r>
            <a:r>
              <a:rPr lang="en-US" altLang="en-US" sz="2400" i="1"/>
              <a:t> </a:t>
            </a:r>
            <a:r>
              <a:rPr lang="en-US" altLang="en-US" sz="2400"/>
              <a:t>    </a:t>
            </a:r>
          </a:p>
        </p:txBody>
      </p:sp>
      <p:sp>
        <p:nvSpPr>
          <p:cNvPr id="37893" name="Text Box 15"/>
          <p:cNvSpPr txBox="1">
            <a:spLocks noChangeArrowheads="1"/>
          </p:cNvSpPr>
          <p:nvPr/>
        </p:nvSpPr>
        <p:spPr bwMode="auto">
          <a:xfrm>
            <a:off x="914400" y="16764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t>y </a:t>
            </a:r>
            <a:r>
              <a:rPr lang="en-US" altLang="en-US" sz="2400"/>
              <a:t>≤ –0.80</a:t>
            </a:r>
            <a:r>
              <a:rPr lang="en-US" altLang="en-US" sz="2400" i="1"/>
              <a:t>x</a:t>
            </a:r>
            <a:r>
              <a:rPr lang="en-US" altLang="en-US" sz="2400"/>
              <a:t> + 2.4</a:t>
            </a:r>
            <a:endParaRPr lang="en-US" altLang="en-US" sz="2400" i="1"/>
          </a:p>
        </p:txBody>
      </p:sp>
      <p:grpSp>
        <p:nvGrpSpPr>
          <p:cNvPr id="2" name="Group 22"/>
          <p:cNvGrpSpPr>
            <a:grpSpLocks/>
          </p:cNvGrpSpPr>
          <p:nvPr/>
        </p:nvGrpSpPr>
        <p:grpSpPr bwMode="auto">
          <a:xfrm>
            <a:off x="5372100" y="2133600"/>
            <a:ext cx="3771900" cy="3841750"/>
            <a:chOff x="3384" y="1344"/>
            <a:chExt cx="2376" cy="2420"/>
          </a:xfrm>
        </p:grpSpPr>
        <p:pic>
          <p:nvPicPr>
            <p:cNvPr id="37895" name="Picture 1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4" y="1344"/>
              <a:ext cx="2376" cy="2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6" name="Rectangle 17"/>
            <p:cNvSpPr>
              <a:spLocks noChangeArrowheads="1"/>
            </p:cNvSpPr>
            <p:nvPr/>
          </p:nvSpPr>
          <p:spPr bwMode="auto">
            <a:xfrm>
              <a:off x="4056" y="3593"/>
              <a:ext cx="1008" cy="14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endParaRPr lang="en-US" altLang="en-US"/>
            </a:p>
          </p:txBody>
        </p:sp>
        <p:sp>
          <p:nvSpPr>
            <p:cNvPr id="37897" name="Rectangle 18"/>
            <p:cNvSpPr>
              <a:spLocks noChangeArrowheads="1"/>
            </p:cNvSpPr>
            <p:nvPr/>
          </p:nvSpPr>
          <p:spPr bwMode="auto">
            <a:xfrm rot="-5400000">
              <a:off x="2952" y="2448"/>
              <a:ext cx="1008" cy="14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endParaRPr lang="en-US" altLang="en-US"/>
            </a:p>
          </p:txBody>
        </p:sp>
        <p:sp>
          <p:nvSpPr>
            <p:cNvPr id="37898" name="Text Box 19"/>
            <p:cNvSpPr txBox="1">
              <a:spLocks noChangeArrowheads="1"/>
            </p:cNvSpPr>
            <p:nvPr/>
          </p:nvSpPr>
          <p:spPr bwMode="auto">
            <a:xfrm>
              <a:off x="4200" y="3552"/>
              <a:ext cx="14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1600"/>
                <a:t>Green Olives</a:t>
              </a:r>
            </a:p>
          </p:txBody>
        </p:sp>
        <p:sp>
          <p:nvSpPr>
            <p:cNvPr id="37899" name="Text Box 20"/>
            <p:cNvSpPr txBox="1">
              <a:spLocks noChangeArrowheads="1"/>
            </p:cNvSpPr>
            <p:nvPr/>
          </p:nvSpPr>
          <p:spPr bwMode="auto">
            <a:xfrm rot="-5400000">
              <a:off x="2746" y="2126"/>
              <a:ext cx="14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1600"/>
                <a:t>Black Olives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9398"/>
                                        </p:tgtEl>
                                        <p:attrNameLst>
                                          <p:attrName>style.visibility</p:attrName>
                                        </p:attrNameLst>
                                      </p:cBhvr>
                                      <p:to>
                                        <p:strVal val="visible"/>
                                      </p:to>
                                    </p:set>
                                    <p:anim calcmode="lin" valueType="num">
                                      <p:cBhvr>
                                        <p:cTn id="7" dur="1000" fill="hold"/>
                                        <p:tgtEl>
                                          <p:spTgt spid="59398"/>
                                        </p:tgtEl>
                                        <p:attrNameLst>
                                          <p:attrName>ppt_w</p:attrName>
                                        </p:attrNameLst>
                                      </p:cBhvr>
                                      <p:tavLst>
                                        <p:tav tm="0">
                                          <p:val>
                                            <p:strVal val="#ppt_w+.3"/>
                                          </p:val>
                                        </p:tav>
                                        <p:tav tm="100000">
                                          <p:val>
                                            <p:strVal val="#ppt_w"/>
                                          </p:val>
                                        </p:tav>
                                      </p:tavLst>
                                    </p:anim>
                                    <p:anim calcmode="lin" valueType="num">
                                      <p:cBhvr>
                                        <p:cTn id="8" dur="1000" fill="hold"/>
                                        <p:tgtEl>
                                          <p:spTgt spid="59398"/>
                                        </p:tgtEl>
                                        <p:attrNameLst>
                                          <p:attrName>ppt_h</p:attrName>
                                        </p:attrNameLst>
                                      </p:cBhvr>
                                      <p:tavLst>
                                        <p:tav tm="0">
                                          <p:val>
                                            <p:strVal val="#ppt_h"/>
                                          </p:val>
                                        </p:tav>
                                        <p:tav tm="100000">
                                          <p:val>
                                            <p:strVal val="#ppt_h"/>
                                          </p:val>
                                        </p:tav>
                                      </p:tavLst>
                                    </p:anim>
                                    <p:animEffect transition="in" filter="fade">
                                      <p:cBhvr>
                                        <p:cTn id="9" dur="1000"/>
                                        <p:tgtEl>
                                          <p:spTgt spid="5939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ox(i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209800"/>
            <a:ext cx="3810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Rectangle 5"/>
          <p:cNvSpPr>
            <a:spLocks noChangeArrowheads="1"/>
          </p:cNvSpPr>
          <p:nvPr/>
        </p:nvSpPr>
        <p:spPr bwMode="auto">
          <a:xfrm>
            <a:off x="76200" y="1524000"/>
            <a:ext cx="533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0050" indent="-40005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c. Give two combinations of olives that Dirk could buy.</a:t>
            </a:r>
          </a:p>
        </p:txBody>
      </p:sp>
      <p:sp>
        <p:nvSpPr>
          <p:cNvPr id="38916"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60423" name="Text Box 7"/>
          <p:cNvSpPr txBox="1">
            <a:spLocks noChangeArrowheads="1"/>
          </p:cNvSpPr>
          <p:nvPr/>
        </p:nvSpPr>
        <p:spPr bwMode="auto">
          <a:xfrm>
            <a:off x="457200" y="2438400"/>
            <a:ext cx="44958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Two different combinations of olives that Dirk could purchase with $6 could be 1 pound of green olives and 1 pound of black olives or 0.5 pound of green olives and 2 pounds of black olives.    </a:t>
            </a:r>
          </a:p>
        </p:txBody>
      </p:sp>
      <p:grpSp>
        <p:nvGrpSpPr>
          <p:cNvPr id="2" name="Group 13"/>
          <p:cNvGrpSpPr>
            <a:grpSpLocks/>
          </p:cNvGrpSpPr>
          <p:nvPr/>
        </p:nvGrpSpPr>
        <p:grpSpPr bwMode="auto">
          <a:xfrm>
            <a:off x="5729288" y="4267200"/>
            <a:ext cx="1281112" cy="1127125"/>
            <a:chOff x="3609" y="2688"/>
            <a:chExt cx="807" cy="710"/>
          </a:xfrm>
        </p:grpSpPr>
        <p:sp>
          <p:nvSpPr>
            <p:cNvPr id="38923" name="Text Box 8"/>
            <p:cNvSpPr txBox="1">
              <a:spLocks noChangeArrowheads="1"/>
            </p:cNvSpPr>
            <p:nvPr/>
          </p:nvSpPr>
          <p:spPr bwMode="auto">
            <a:xfrm>
              <a:off x="3785" y="3110"/>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solidFill>
                    <a:srgbClr val="FF3300"/>
                  </a:solidFill>
                  <a:latin typeface="Arial" charset="0"/>
                  <a:cs typeface="Arial" charset="0"/>
                  <a:sym typeface="Symbol" pitchFamily="18" charset="2"/>
                </a:rPr>
                <a:t></a:t>
              </a:r>
            </a:p>
          </p:txBody>
        </p:sp>
        <p:sp>
          <p:nvSpPr>
            <p:cNvPr id="38924" name="Text Box 9"/>
            <p:cNvSpPr txBox="1">
              <a:spLocks noChangeArrowheads="1"/>
            </p:cNvSpPr>
            <p:nvPr/>
          </p:nvSpPr>
          <p:spPr bwMode="auto">
            <a:xfrm>
              <a:off x="3609" y="2781"/>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solidFill>
                    <a:srgbClr val="FF3300"/>
                  </a:solidFill>
                  <a:latin typeface="Arial" charset="0"/>
                  <a:cs typeface="Arial" charset="0"/>
                  <a:sym typeface="Symbol" pitchFamily="18" charset="2"/>
                </a:rPr>
                <a:t></a:t>
              </a:r>
              <a:endParaRPr lang="en-US" altLang="en-US" sz="2400" b="1">
                <a:solidFill>
                  <a:srgbClr val="FF3300"/>
                </a:solidFill>
                <a:latin typeface="Arial" charset="0"/>
                <a:cs typeface="Arial" charset="0"/>
              </a:endParaRPr>
            </a:p>
          </p:txBody>
        </p:sp>
        <p:sp>
          <p:nvSpPr>
            <p:cNvPr id="38925" name="Text Box 10"/>
            <p:cNvSpPr txBox="1">
              <a:spLocks noChangeArrowheads="1"/>
            </p:cNvSpPr>
            <p:nvPr/>
          </p:nvSpPr>
          <p:spPr bwMode="auto">
            <a:xfrm>
              <a:off x="3928" y="3014"/>
              <a:ext cx="4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000" b="1">
                  <a:latin typeface="Arial" charset="0"/>
                </a:rPr>
                <a:t>(1, 1)</a:t>
              </a:r>
            </a:p>
          </p:txBody>
        </p:sp>
        <p:sp>
          <p:nvSpPr>
            <p:cNvPr id="38926" name="Text Box 11"/>
            <p:cNvSpPr txBox="1">
              <a:spLocks noChangeArrowheads="1"/>
            </p:cNvSpPr>
            <p:nvPr/>
          </p:nvSpPr>
          <p:spPr bwMode="auto">
            <a:xfrm>
              <a:off x="3747" y="2688"/>
              <a:ext cx="62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000" b="1">
                  <a:latin typeface="Arial" charset="0"/>
                </a:rPr>
                <a:t>(0.5, 2)</a:t>
              </a:r>
            </a:p>
          </p:txBody>
        </p:sp>
      </p:grpSp>
      <p:sp>
        <p:nvSpPr>
          <p:cNvPr id="38919" name="Rectangle 14"/>
          <p:cNvSpPr>
            <a:spLocks noChangeArrowheads="1"/>
          </p:cNvSpPr>
          <p:nvPr/>
        </p:nvSpPr>
        <p:spPr bwMode="auto">
          <a:xfrm>
            <a:off x="6438900" y="5824538"/>
            <a:ext cx="1600200" cy="228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endParaRPr lang="en-US" altLang="en-US"/>
          </a:p>
        </p:txBody>
      </p:sp>
      <p:sp>
        <p:nvSpPr>
          <p:cNvPr id="38920" name="Rectangle 15"/>
          <p:cNvSpPr>
            <a:spLocks noChangeArrowheads="1"/>
          </p:cNvSpPr>
          <p:nvPr/>
        </p:nvSpPr>
        <p:spPr bwMode="auto">
          <a:xfrm rot="-5400000">
            <a:off x="4540250" y="3886200"/>
            <a:ext cx="1600200" cy="228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endParaRPr lang="en-US" altLang="en-US"/>
          </a:p>
        </p:txBody>
      </p:sp>
      <p:sp>
        <p:nvSpPr>
          <p:cNvPr id="38921" name="Text Box 16"/>
          <p:cNvSpPr txBox="1">
            <a:spLocks noChangeArrowheads="1"/>
          </p:cNvSpPr>
          <p:nvPr/>
        </p:nvSpPr>
        <p:spPr bwMode="auto">
          <a:xfrm rot="-5400000">
            <a:off x="4213225" y="3375025"/>
            <a:ext cx="2362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1600"/>
              <a:t>Black Olives</a:t>
            </a:r>
          </a:p>
        </p:txBody>
      </p:sp>
      <p:sp>
        <p:nvSpPr>
          <p:cNvPr id="38922" name="Text Box 17"/>
          <p:cNvSpPr txBox="1">
            <a:spLocks noChangeArrowheads="1"/>
          </p:cNvSpPr>
          <p:nvPr/>
        </p:nvSpPr>
        <p:spPr bwMode="auto">
          <a:xfrm>
            <a:off x="6667500" y="5759450"/>
            <a:ext cx="2362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1600"/>
              <a:t>Green Olives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0423"/>
                                        </p:tgtEl>
                                        <p:attrNameLst>
                                          <p:attrName>style.visibility</p:attrName>
                                        </p:attrNameLst>
                                      </p:cBhvr>
                                      <p:to>
                                        <p:strVal val="visible"/>
                                      </p:to>
                                    </p:set>
                                    <p:animEffect transition="in" filter="dissolve">
                                      <p:cBhvr>
                                        <p:cTn id="7" dur="500"/>
                                        <p:tgtEl>
                                          <p:spTgt spid="604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
          <p:cNvSpPr txBox="1">
            <a:spLocks noChangeArrowheads="1"/>
          </p:cNvSpPr>
          <p:nvPr/>
        </p:nvSpPr>
        <p:spPr bwMode="auto">
          <a:xfrm>
            <a:off x="449263" y="1752600"/>
            <a:ext cx="82375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Write an inequality to represent the graph.</a:t>
            </a:r>
            <a:endParaRPr lang="en-US" altLang="en-US" sz="2400">
              <a:latin typeface="Times" pitchFamily="18" charset="0"/>
            </a:endParaRPr>
          </a:p>
        </p:txBody>
      </p:sp>
      <p:sp>
        <p:nvSpPr>
          <p:cNvPr id="39939"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4A: Writing an Inequality from a Graph</a:t>
            </a:r>
            <a:endParaRPr lang="en-US" altLang="en-US" sz="2600">
              <a:solidFill>
                <a:schemeClr val="accent2"/>
              </a:solidFill>
              <a:latin typeface="Arial MT Bl" charset="0"/>
            </a:endParaRPr>
          </a:p>
        </p:txBody>
      </p:sp>
      <p:grpSp>
        <p:nvGrpSpPr>
          <p:cNvPr id="2" name="Group 24"/>
          <p:cNvGrpSpPr>
            <a:grpSpLocks/>
          </p:cNvGrpSpPr>
          <p:nvPr/>
        </p:nvGrpSpPr>
        <p:grpSpPr bwMode="auto">
          <a:xfrm>
            <a:off x="4327525" y="2390775"/>
            <a:ext cx="3721100" cy="695325"/>
            <a:chOff x="2726" y="1506"/>
            <a:chExt cx="2344" cy="438"/>
          </a:xfrm>
        </p:grpSpPr>
        <p:sp>
          <p:nvSpPr>
            <p:cNvPr id="39948" name="Text Box 12"/>
            <p:cNvSpPr txBox="1">
              <a:spLocks noChangeArrowheads="1"/>
            </p:cNvSpPr>
            <p:nvPr/>
          </p:nvSpPr>
          <p:spPr bwMode="auto">
            <a:xfrm>
              <a:off x="2726" y="1556"/>
              <a:ext cx="21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-intercept: 1; slope:</a:t>
              </a:r>
              <a:endParaRPr lang="en-US" altLang="en-US" sz="2400" i="1"/>
            </a:p>
          </p:txBody>
        </p:sp>
        <p:pic>
          <p:nvPicPr>
            <p:cNvPr id="39949"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0" y="1506"/>
              <a:ext cx="150"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1455" name="Text Box 15"/>
          <p:cNvSpPr txBox="1">
            <a:spLocks noChangeArrowheads="1"/>
          </p:cNvSpPr>
          <p:nvPr/>
        </p:nvSpPr>
        <p:spPr bwMode="auto">
          <a:xfrm>
            <a:off x="4403725" y="3155950"/>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Write an equation in slope-intercept form.</a:t>
            </a:r>
          </a:p>
        </p:txBody>
      </p:sp>
      <p:pic>
        <p:nvPicPr>
          <p:cNvPr id="61459" name="Picture 1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4850" y="4029075"/>
            <a:ext cx="356235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0" name="Text Box 20"/>
          <p:cNvSpPr txBox="1">
            <a:spLocks noChangeArrowheads="1"/>
          </p:cNvSpPr>
          <p:nvPr/>
        </p:nvSpPr>
        <p:spPr bwMode="auto">
          <a:xfrm>
            <a:off x="4495800" y="4800600"/>
            <a:ext cx="4648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The graph is shaded </a:t>
            </a:r>
            <a:r>
              <a:rPr lang="en-US" altLang="en-US" sz="2400" i="1"/>
              <a:t>above</a:t>
            </a:r>
            <a:r>
              <a:rPr lang="en-US" altLang="en-US" sz="2400"/>
              <a:t> a </a:t>
            </a:r>
            <a:r>
              <a:rPr lang="en-US" altLang="en-US" sz="2400" i="1"/>
              <a:t>dashed</a:t>
            </a:r>
            <a:r>
              <a:rPr lang="en-US" altLang="en-US" sz="2400"/>
              <a:t> boundary line.  </a:t>
            </a:r>
          </a:p>
        </p:txBody>
      </p:sp>
      <p:grpSp>
        <p:nvGrpSpPr>
          <p:cNvPr id="3" name="Group 25"/>
          <p:cNvGrpSpPr>
            <a:grpSpLocks/>
          </p:cNvGrpSpPr>
          <p:nvPr/>
        </p:nvGrpSpPr>
        <p:grpSpPr bwMode="auto">
          <a:xfrm>
            <a:off x="381000" y="5791200"/>
            <a:ext cx="7962900" cy="695325"/>
            <a:chOff x="240" y="3648"/>
            <a:chExt cx="5016" cy="438"/>
          </a:xfrm>
        </p:grpSpPr>
        <p:sp>
          <p:nvSpPr>
            <p:cNvPr id="39946" name="Text Box 21"/>
            <p:cNvSpPr txBox="1">
              <a:spLocks noChangeArrowheads="1"/>
            </p:cNvSpPr>
            <p:nvPr/>
          </p:nvSpPr>
          <p:spPr bwMode="auto">
            <a:xfrm>
              <a:off x="240" y="3696"/>
              <a:ext cx="40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Replace = with &gt; to write the inequality</a:t>
              </a:r>
            </a:p>
          </p:txBody>
        </p:sp>
        <p:pic>
          <p:nvPicPr>
            <p:cNvPr id="39947" name="Picture 23"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4" y="3648"/>
              <a:ext cx="1032"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9945"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438400"/>
            <a:ext cx="3186113"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61455"/>
                                        </p:tgtEl>
                                        <p:attrNameLst>
                                          <p:attrName>style.visibility</p:attrName>
                                        </p:attrNameLst>
                                      </p:cBhvr>
                                      <p:to>
                                        <p:strVal val="visible"/>
                                      </p:to>
                                    </p:set>
                                    <p:anim calcmode="lin" valueType="num">
                                      <p:cBhvr>
                                        <p:cTn id="14" dur="1000" fill="hold"/>
                                        <p:tgtEl>
                                          <p:spTgt spid="61455"/>
                                        </p:tgtEl>
                                        <p:attrNameLst>
                                          <p:attrName>ppt_x</p:attrName>
                                        </p:attrNameLst>
                                      </p:cBhvr>
                                      <p:tavLst>
                                        <p:tav tm="0">
                                          <p:val>
                                            <p:strVal val="#ppt_x-.2"/>
                                          </p:val>
                                        </p:tav>
                                        <p:tav tm="100000">
                                          <p:val>
                                            <p:strVal val="#ppt_x"/>
                                          </p:val>
                                        </p:tav>
                                      </p:tavLst>
                                    </p:anim>
                                    <p:anim calcmode="lin" valueType="num">
                                      <p:cBhvr>
                                        <p:cTn id="15" dur="1000" fill="hold"/>
                                        <p:tgtEl>
                                          <p:spTgt spid="6145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6145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61459"/>
                                        </p:tgtEl>
                                        <p:attrNameLst>
                                          <p:attrName>style.visibility</p:attrName>
                                        </p:attrNameLst>
                                      </p:cBhvr>
                                      <p:to>
                                        <p:strVal val="visible"/>
                                      </p:to>
                                    </p:set>
                                    <p:anim calcmode="lin" valueType="num">
                                      <p:cBhvr>
                                        <p:cTn id="21" dur="1000" fill="hold"/>
                                        <p:tgtEl>
                                          <p:spTgt spid="61459"/>
                                        </p:tgtEl>
                                        <p:attrNameLst>
                                          <p:attrName>ppt_x</p:attrName>
                                        </p:attrNameLst>
                                      </p:cBhvr>
                                      <p:tavLst>
                                        <p:tav tm="0">
                                          <p:val>
                                            <p:strVal val="#ppt_x-.2"/>
                                          </p:val>
                                        </p:tav>
                                        <p:tav tm="100000">
                                          <p:val>
                                            <p:strVal val="#ppt_x"/>
                                          </p:val>
                                        </p:tav>
                                      </p:tavLst>
                                    </p:anim>
                                    <p:anim calcmode="lin" valueType="num">
                                      <p:cBhvr>
                                        <p:cTn id="22" dur="1000" fill="hold"/>
                                        <p:tgtEl>
                                          <p:spTgt spid="61459"/>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145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61460"/>
                                        </p:tgtEl>
                                        <p:attrNameLst>
                                          <p:attrName>style.visibility</p:attrName>
                                        </p:attrNameLst>
                                      </p:cBhvr>
                                      <p:to>
                                        <p:strVal val="visible"/>
                                      </p:to>
                                    </p:set>
                                    <p:anim calcmode="lin" valueType="num">
                                      <p:cBhvr>
                                        <p:cTn id="28" dur="1000" fill="hold"/>
                                        <p:tgtEl>
                                          <p:spTgt spid="61460"/>
                                        </p:tgtEl>
                                        <p:attrNameLst>
                                          <p:attrName>ppt_x</p:attrName>
                                        </p:attrNameLst>
                                      </p:cBhvr>
                                      <p:tavLst>
                                        <p:tav tm="0">
                                          <p:val>
                                            <p:strVal val="#ppt_x-.2"/>
                                          </p:val>
                                        </p:tav>
                                        <p:tav tm="100000">
                                          <p:val>
                                            <p:strVal val="#ppt_x"/>
                                          </p:val>
                                        </p:tav>
                                      </p:tavLst>
                                    </p:anim>
                                    <p:anim calcmode="lin" valueType="num">
                                      <p:cBhvr>
                                        <p:cTn id="29" dur="1000" fill="hold"/>
                                        <p:tgtEl>
                                          <p:spTgt spid="61460"/>
                                        </p:tgtEl>
                                        <p:attrNameLst>
                                          <p:attrName>ppt_y</p:attrName>
                                        </p:attrNameLst>
                                      </p:cBhvr>
                                      <p:tavLst>
                                        <p:tav tm="0">
                                          <p:val>
                                            <p:strVal val="#ppt_y"/>
                                          </p:val>
                                        </p:tav>
                                        <p:tav tm="100000">
                                          <p:val>
                                            <p:strVal val="#ppt_y"/>
                                          </p:val>
                                        </p:tav>
                                      </p:tavLst>
                                    </p:anim>
                                    <p:animEffect transition="in" filter="wipe(right)" prLst="gradientSize: 0.1">
                                      <p:cBhvr>
                                        <p:cTn id="30" dur="1000"/>
                                        <p:tgtEl>
                                          <p:spTgt spid="6146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dissolve">
                                      <p:cBhvr>
                                        <p:cTn id="35"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5" grpId="0"/>
      <p:bldP spid="6146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4"/>
          <p:cNvSpPr txBox="1">
            <a:spLocks noChangeArrowheads="1"/>
          </p:cNvSpPr>
          <p:nvPr/>
        </p:nvSpPr>
        <p:spPr bwMode="auto">
          <a:xfrm>
            <a:off x="304800" y="1828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Write an inequality to represent the graph.</a:t>
            </a:r>
            <a:endParaRPr lang="en-US" altLang="en-US" sz="2400">
              <a:latin typeface="Times" pitchFamily="18" charset="0"/>
            </a:endParaRPr>
          </a:p>
        </p:txBody>
      </p:sp>
      <p:sp>
        <p:nvSpPr>
          <p:cNvPr id="40963"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4B: Writing an Inequality from a Graph</a:t>
            </a:r>
            <a:endParaRPr lang="en-US" altLang="en-US" sz="2600">
              <a:solidFill>
                <a:schemeClr val="accent2"/>
              </a:solidFill>
              <a:latin typeface="Arial MT Bl" charset="0"/>
            </a:endParaRPr>
          </a:p>
        </p:txBody>
      </p:sp>
      <p:grpSp>
        <p:nvGrpSpPr>
          <p:cNvPr id="2" name="Group 19"/>
          <p:cNvGrpSpPr>
            <a:grpSpLocks/>
          </p:cNvGrpSpPr>
          <p:nvPr/>
        </p:nvGrpSpPr>
        <p:grpSpPr bwMode="auto">
          <a:xfrm>
            <a:off x="4343400" y="2362200"/>
            <a:ext cx="4011613" cy="695325"/>
            <a:chOff x="2726" y="1488"/>
            <a:chExt cx="2527" cy="438"/>
          </a:xfrm>
        </p:grpSpPr>
        <p:sp>
          <p:nvSpPr>
            <p:cNvPr id="40972" name="Text Box 7"/>
            <p:cNvSpPr txBox="1">
              <a:spLocks noChangeArrowheads="1"/>
            </p:cNvSpPr>
            <p:nvPr/>
          </p:nvSpPr>
          <p:spPr bwMode="auto">
            <a:xfrm>
              <a:off x="2726" y="1556"/>
              <a:ext cx="223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-intercept: –5 slope:</a:t>
              </a:r>
              <a:endParaRPr lang="en-US" altLang="en-US" sz="2400" i="1"/>
            </a:p>
          </p:txBody>
        </p:sp>
        <p:pic>
          <p:nvPicPr>
            <p:cNvPr id="40973"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5" y="1488"/>
              <a:ext cx="288"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2475" name="Text Box 11"/>
          <p:cNvSpPr txBox="1">
            <a:spLocks noChangeArrowheads="1"/>
          </p:cNvSpPr>
          <p:nvPr/>
        </p:nvSpPr>
        <p:spPr bwMode="auto">
          <a:xfrm>
            <a:off x="4403725" y="3140075"/>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Write an equation in slope-intercept form.</a:t>
            </a:r>
          </a:p>
        </p:txBody>
      </p:sp>
      <p:pic>
        <p:nvPicPr>
          <p:cNvPr id="62476" name="Picture 1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4114800"/>
            <a:ext cx="38100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77" name="Text Box 13"/>
          <p:cNvSpPr txBox="1">
            <a:spLocks noChangeArrowheads="1"/>
          </p:cNvSpPr>
          <p:nvPr/>
        </p:nvSpPr>
        <p:spPr bwMode="auto">
          <a:xfrm>
            <a:off x="4495800" y="4800600"/>
            <a:ext cx="4648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The graph is shaded </a:t>
            </a:r>
            <a:r>
              <a:rPr lang="en-US" altLang="en-US" sz="2400" i="1"/>
              <a:t>below</a:t>
            </a:r>
            <a:r>
              <a:rPr lang="en-US" altLang="en-US" sz="2400"/>
              <a:t> a </a:t>
            </a:r>
            <a:r>
              <a:rPr lang="en-US" altLang="en-US" sz="2400" i="1"/>
              <a:t>solid</a:t>
            </a:r>
            <a:r>
              <a:rPr lang="en-US" altLang="en-US" sz="2400"/>
              <a:t> boundary line.  </a:t>
            </a:r>
          </a:p>
        </p:txBody>
      </p:sp>
      <p:grpSp>
        <p:nvGrpSpPr>
          <p:cNvPr id="3" name="Group 20"/>
          <p:cNvGrpSpPr>
            <a:grpSpLocks/>
          </p:cNvGrpSpPr>
          <p:nvPr/>
        </p:nvGrpSpPr>
        <p:grpSpPr bwMode="auto">
          <a:xfrm>
            <a:off x="381000" y="5781675"/>
            <a:ext cx="8153400" cy="695325"/>
            <a:chOff x="240" y="3642"/>
            <a:chExt cx="5136" cy="438"/>
          </a:xfrm>
        </p:grpSpPr>
        <p:sp>
          <p:nvSpPr>
            <p:cNvPr id="40970" name="Text Box 15"/>
            <p:cNvSpPr txBox="1">
              <a:spLocks noChangeArrowheads="1"/>
            </p:cNvSpPr>
            <p:nvPr/>
          </p:nvSpPr>
          <p:spPr bwMode="auto">
            <a:xfrm>
              <a:off x="240" y="3696"/>
              <a:ext cx="40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Replace = with ≤ to write the inequality</a:t>
              </a:r>
            </a:p>
          </p:txBody>
        </p:sp>
        <p:pic>
          <p:nvPicPr>
            <p:cNvPr id="40971" name="Picture 18"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2" y="3642"/>
              <a:ext cx="116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0969"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438400"/>
            <a:ext cx="3179763"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62475"/>
                                        </p:tgtEl>
                                        <p:attrNameLst>
                                          <p:attrName>style.visibility</p:attrName>
                                        </p:attrNameLst>
                                      </p:cBhvr>
                                      <p:to>
                                        <p:strVal val="visible"/>
                                      </p:to>
                                    </p:set>
                                    <p:anim calcmode="lin" valueType="num">
                                      <p:cBhvr>
                                        <p:cTn id="14" dur="1000" fill="hold"/>
                                        <p:tgtEl>
                                          <p:spTgt spid="62475"/>
                                        </p:tgtEl>
                                        <p:attrNameLst>
                                          <p:attrName>ppt_x</p:attrName>
                                        </p:attrNameLst>
                                      </p:cBhvr>
                                      <p:tavLst>
                                        <p:tav tm="0">
                                          <p:val>
                                            <p:strVal val="#ppt_x-.2"/>
                                          </p:val>
                                        </p:tav>
                                        <p:tav tm="100000">
                                          <p:val>
                                            <p:strVal val="#ppt_x"/>
                                          </p:val>
                                        </p:tav>
                                      </p:tavLst>
                                    </p:anim>
                                    <p:anim calcmode="lin" valueType="num">
                                      <p:cBhvr>
                                        <p:cTn id="15" dur="1000" fill="hold"/>
                                        <p:tgtEl>
                                          <p:spTgt spid="6247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6247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62476"/>
                                        </p:tgtEl>
                                        <p:attrNameLst>
                                          <p:attrName>style.visibility</p:attrName>
                                        </p:attrNameLst>
                                      </p:cBhvr>
                                      <p:to>
                                        <p:strVal val="visible"/>
                                      </p:to>
                                    </p:set>
                                    <p:anim calcmode="lin" valueType="num">
                                      <p:cBhvr>
                                        <p:cTn id="21" dur="1000" fill="hold"/>
                                        <p:tgtEl>
                                          <p:spTgt spid="62476"/>
                                        </p:tgtEl>
                                        <p:attrNameLst>
                                          <p:attrName>ppt_x</p:attrName>
                                        </p:attrNameLst>
                                      </p:cBhvr>
                                      <p:tavLst>
                                        <p:tav tm="0">
                                          <p:val>
                                            <p:strVal val="#ppt_x-.2"/>
                                          </p:val>
                                        </p:tav>
                                        <p:tav tm="100000">
                                          <p:val>
                                            <p:strVal val="#ppt_x"/>
                                          </p:val>
                                        </p:tav>
                                      </p:tavLst>
                                    </p:anim>
                                    <p:anim calcmode="lin" valueType="num">
                                      <p:cBhvr>
                                        <p:cTn id="22" dur="1000" fill="hold"/>
                                        <p:tgtEl>
                                          <p:spTgt spid="6247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247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62477"/>
                                        </p:tgtEl>
                                        <p:attrNameLst>
                                          <p:attrName>style.visibility</p:attrName>
                                        </p:attrNameLst>
                                      </p:cBhvr>
                                      <p:to>
                                        <p:strVal val="visible"/>
                                      </p:to>
                                    </p:set>
                                    <p:anim calcmode="lin" valueType="num">
                                      <p:cBhvr>
                                        <p:cTn id="28" dur="1000" fill="hold"/>
                                        <p:tgtEl>
                                          <p:spTgt spid="62477"/>
                                        </p:tgtEl>
                                        <p:attrNameLst>
                                          <p:attrName>ppt_x</p:attrName>
                                        </p:attrNameLst>
                                      </p:cBhvr>
                                      <p:tavLst>
                                        <p:tav tm="0">
                                          <p:val>
                                            <p:strVal val="#ppt_x-.2"/>
                                          </p:val>
                                        </p:tav>
                                        <p:tav tm="100000">
                                          <p:val>
                                            <p:strVal val="#ppt_x"/>
                                          </p:val>
                                        </p:tav>
                                      </p:tavLst>
                                    </p:anim>
                                    <p:anim calcmode="lin" valueType="num">
                                      <p:cBhvr>
                                        <p:cTn id="29" dur="1000" fill="hold"/>
                                        <p:tgtEl>
                                          <p:spTgt spid="62477"/>
                                        </p:tgtEl>
                                        <p:attrNameLst>
                                          <p:attrName>ppt_y</p:attrName>
                                        </p:attrNameLst>
                                      </p:cBhvr>
                                      <p:tavLst>
                                        <p:tav tm="0">
                                          <p:val>
                                            <p:strVal val="#ppt_y"/>
                                          </p:val>
                                        </p:tav>
                                        <p:tav tm="100000">
                                          <p:val>
                                            <p:strVal val="#ppt_y"/>
                                          </p:val>
                                        </p:tav>
                                      </p:tavLst>
                                    </p:anim>
                                    <p:animEffect transition="in" filter="wipe(right)" prLst="gradientSize: 0.1">
                                      <p:cBhvr>
                                        <p:cTn id="30" dur="1000"/>
                                        <p:tgtEl>
                                          <p:spTgt spid="6247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p:cTn id="35" dur="1000" fill="hold"/>
                                        <p:tgtEl>
                                          <p:spTgt spid="3"/>
                                        </p:tgtEl>
                                        <p:attrNameLst>
                                          <p:attrName>ppt_w</p:attrName>
                                        </p:attrNameLst>
                                      </p:cBhvr>
                                      <p:tavLst>
                                        <p:tav tm="0">
                                          <p:val>
                                            <p:strVal val="#ppt_w*0.70"/>
                                          </p:val>
                                        </p:tav>
                                        <p:tav tm="100000">
                                          <p:val>
                                            <p:strVal val="#ppt_w"/>
                                          </p:val>
                                        </p:tav>
                                      </p:tavLst>
                                    </p:anim>
                                    <p:anim calcmode="lin" valueType="num">
                                      <p:cBhvr>
                                        <p:cTn id="36" dur="1000" fill="hold"/>
                                        <p:tgtEl>
                                          <p:spTgt spid="3"/>
                                        </p:tgtEl>
                                        <p:attrNameLst>
                                          <p:attrName>ppt_h</p:attrName>
                                        </p:attrNameLst>
                                      </p:cBhvr>
                                      <p:tavLst>
                                        <p:tav tm="0">
                                          <p:val>
                                            <p:strVal val="#ppt_h"/>
                                          </p:val>
                                        </p:tav>
                                        <p:tav tm="100000">
                                          <p:val>
                                            <p:strVal val="#ppt_h"/>
                                          </p:val>
                                        </p:tav>
                                      </p:tavLst>
                                    </p:anim>
                                    <p:animEffect transition="in" filter="fade">
                                      <p:cBhvr>
                                        <p:cTn id="3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5" grpId="0"/>
      <p:bldP spid="6247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1295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20000"/>
              </a:spcBef>
            </a:pPr>
            <a:r>
              <a:rPr lang="en-US" altLang="en-US" sz="3200"/>
              <a:t>linear inequality</a:t>
            </a:r>
          </a:p>
          <a:p>
            <a:pPr eaLnBrk="1" hangingPunct="1">
              <a:spcBef>
                <a:spcPct val="20000"/>
              </a:spcBef>
            </a:pPr>
            <a:r>
              <a:rPr lang="en-US" altLang="en-US" sz="3200"/>
              <a:t>solution of a linear inequality</a:t>
            </a:r>
          </a:p>
          <a:p>
            <a:pPr eaLnBrk="1" hangingPunct="1">
              <a:spcBef>
                <a:spcPct val="20000"/>
              </a:spcBef>
            </a:pPr>
            <a:endParaRPr lang="en-US" altLang="en-US" sz="3200">
              <a:latin typeface="Arial" charset="0"/>
            </a:endParaRPr>
          </a:p>
        </p:txBody>
      </p:sp>
      <p:sp>
        <p:nvSpPr>
          <p:cNvPr id="5123" name="Rectangle 16"/>
          <p:cNvSpPr>
            <a:spLocks noChangeArrowheads="1"/>
          </p:cNvSpPr>
          <p:nvPr/>
        </p:nvSpPr>
        <p:spPr bwMode="auto">
          <a:xfrm>
            <a:off x="0" y="1295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9471">
                                            <p:txEl>
                                              <p:pRg st="1" end="1"/>
                                            </p:txEl>
                                          </p:spTgt>
                                        </p:tgtEl>
                                        <p:attrNameLst>
                                          <p:attrName>style.visibility</p:attrName>
                                        </p:attrNameLst>
                                      </p:cBhvr>
                                      <p:to>
                                        <p:strVal val="visible"/>
                                      </p:to>
                                    </p:set>
                                    <p:anim calcmode="lin" valueType="num">
                                      <p:cBhvr>
                                        <p:cTn id="14" dur="500" fill="hold"/>
                                        <p:tgtEl>
                                          <p:spTgt spid="19471">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9471">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9471">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9471">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4a </a:t>
            </a:r>
            <a:endParaRPr lang="en-US" altLang="en-US" sz="2600">
              <a:solidFill>
                <a:schemeClr val="accent2"/>
              </a:solidFill>
              <a:latin typeface="Arial MT Bl" charset="0"/>
            </a:endParaRPr>
          </a:p>
        </p:txBody>
      </p:sp>
      <p:sp>
        <p:nvSpPr>
          <p:cNvPr id="41987" name="Text Box 5"/>
          <p:cNvSpPr txBox="1">
            <a:spLocks noChangeArrowheads="1"/>
          </p:cNvSpPr>
          <p:nvPr/>
        </p:nvSpPr>
        <p:spPr bwMode="auto">
          <a:xfrm>
            <a:off x="373063" y="1828800"/>
            <a:ext cx="82375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Write an inequality to represent the graph.</a:t>
            </a:r>
            <a:endParaRPr lang="en-US" altLang="en-US" sz="2400">
              <a:latin typeface="Times" pitchFamily="18" charset="0"/>
            </a:endParaRPr>
          </a:p>
        </p:txBody>
      </p:sp>
      <p:sp>
        <p:nvSpPr>
          <p:cNvPr id="63497" name="Text Box 9"/>
          <p:cNvSpPr txBox="1">
            <a:spLocks noChangeArrowheads="1"/>
          </p:cNvSpPr>
          <p:nvPr/>
        </p:nvSpPr>
        <p:spPr bwMode="auto">
          <a:xfrm>
            <a:off x="4343400" y="2470150"/>
            <a:ext cx="384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-intercept: 0 slope: </a:t>
            </a:r>
            <a:r>
              <a:rPr lang="en-US" altLang="en-US" sz="2400">
                <a:solidFill>
                  <a:srgbClr val="FF3300"/>
                </a:solidFill>
              </a:rPr>
              <a:t>–1</a:t>
            </a:r>
            <a:endParaRPr lang="en-US" altLang="en-US" sz="2400" i="1">
              <a:solidFill>
                <a:srgbClr val="FF3300"/>
              </a:solidFill>
            </a:endParaRPr>
          </a:p>
        </p:txBody>
      </p:sp>
      <p:sp>
        <p:nvSpPr>
          <p:cNvPr id="63499" name="Text Box 11"/>
          <p:cNvSpPr txBox="1">
            <a:spLocks noChangeArrowheads="1"/>
          </p:cNvSpPr>
          <p:nvPr/>
        </p:nvSpPr>
        <p:spPr bwMode="auto">
          <a:xfrm>
            <a:off x="4360863" y="3140075"/>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Write an equation in slope-intercept form.</a:t>
            </a:r>
          </a:p>
        </p:txBody>
      </p:sp>
      <p:grpSp>
        <p:nvGrpSpPr>
          <p:cNvPr id="2" name="Group 15"/>
          <p:cNvGrpSpPr>
            <a:grpSpLocks/>
          </p:cNvGrpSpPr>
          <p:nvPr/>
        </p:nvGrpSpPr>
        <p:grpSpPr bwMode="auto">
          <a:xfrm>
            <a:off x="4389438" y="4114800"/>
            <a:ext cx="3635375" cy="457200"/>
            <a:chOff x="2846" y="2779"/>
            <a:chExt cx="2290" cy="288"/>
          </a:xfrm>
        </p:grpSpPr>
        <p:sp>
          <p:nvSpPr>
            <p:cNvPr id="41994" name="Text Box 12"/>
            <p:cNvSpPr txBox="1">
              <a:spLocks noChangeArrowheads="1"/>
            </p:cNvSpPr>
            <p:nvPr/>
          </p:nvSpPr>
          <p:spPr bwMode="auto">
            <a:xfrm>
              <a:off x="2846" y="2779"/>
              <a:ext cx="22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t>y = </a:t>
              </a:r>
              <a:r>
                <a:rPr lang="en-US" altLang="en-US" sz="2400" i="1">
                  <a:solidFill>
                    <a:srgbClr val="FF3300"/>
                  </a:solidFill>
                </a:rPr>
                <a:t>m</a:t>
              </a:r>
              <a:r>
                <a:rPr lang="en-US" altLang="en-US" sz="2400" i="1"/>
                <a:t>x + b    y = </a:t>
              </a:r>
              <a:r>
                <a:rPr lang="en-US" altLang="en-US" sz="2400">
                  <a:solidFill>
                    <a:srgbClr val="FF3300"/>
                  </a:solidFill>
                </a:rPr>
                <a:t>–1</a:t>
              </a:r>
              <a:r>
                <a:rPr lang="en-US" altLang="en-US" sz="2400" i="1"/>
                <a:t>x</a:t>
              </a:r>
            </a:p>
          </p:txBody>
        </p:sp>
        <p:sp>
          <p:nvSpPr>
            <p:cNvPr id="41995" name="Line 13"/>
            <p:cNvSpPr>
              <a:spLocks noChangeShapeType="1"/>
            </p:cNvSpPr>
            <p:nvPr/>
          </p:nvSpPr>
          <p:spPr bwMode="auto">
            <a:xfrm>
              <a:off x="4047" y="2928"/>
              <a:ext cx="1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3502" name="Text Box 14"/>
          <p:cNvSpPr txBox="1">
            <a:spLocks noChangeArrowheads="1"/>
          </p:cNvSpPr>
          <p:nvPr/>
        </p:nvSpPr>
        <p:spPr bwMode="auto">
          <a:xfrm>
            <a:off x="4395788" y="4724400"/>
            <a:ext cx="4648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The graph is shaded </a:t>
            </a:r>
            <a:r>
              <a:rPr lang="en-US" altLang="en-US" sz="2400" i="1"/>
              <a:t>below</a:t>
            </a:r>
            <a:r>
              <a:rPr lang="en-US" altLang="en-US" sz="2400"/>
              <a:t> a </a:t>
            </a:r>
            <a:r>
              <a:rPr lang="en-US" altLang="en-US" sz="2400" i="1"/>
              <a:t>dashed</a:t>
            </a:r>
            <a:r>
              <a:rPr lang="en-US" altLang="en-US" sz="2400"/>
              <a:t> boundary line.  </a:t>
            </a:r>
          </a:p>
        </p:txBody>
      </p:sp>
      <p:sp>
        <p:nvSpPr>
          <p:cNvPr id="63505" name="Text Box 17"/>
          <p:cNvSpPr txBox="1">
            <a:spLocks noChangeArrowheads="1"/>
          </p:cNvSpPr>
          <p:nvPr/>
        </p:nvSpPr>
        <p:spPr bwMode="auto">
          <a:xfrm>
            <a:off x="361950" y="586740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Replace = with &lt; to write the inequality </a:t>
            </a:r>
            <a:r>
              <a:rPr lang="en-US" altLang="en-US" sz="2400" i="1"/>
              <a:t>y &lt; </a:t>
            </a:r>
            <a:r>
              <a:rPr lang="en-US" altLang="en-US" sz="2400"/>
              <a:t>–</a:t>
            </a:r>
            <a:r>
              <a:rPr lang="en-US" altLang="en-US" sz="2400" i="1"/>
              <a:t>x</a:t>
            </a:r>
            <a:r>
              <a:rPr lang="en-US" altLang="en-US" sz="2400"/>
              <a:t>.</a:t>
            </a:r>
          </a:p>
        </p:txBody>
      </p:sp>
      <p:pic>
        <p:nvPicPr>
          <p:cNvPr id="41993"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276475"/>
            <a:ext cx="3157538"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63497"/>
                                        </p:tgtEl>
                                        <p:attrNameLst>
                                          <p:attrName>style.visibility</p:attrName>
                                        </p:attrNameLst>
                                      </p:cBhvr>
                                      <p:to>
                                        <p:strVal val="visible"/>
                                      </p:to>
                                    </p:set>
                                    <p:anim calcmode="lin" valueType="num">
                                      <p:cBhvr>
                                        <p:cTn id="7" dur="1000" fill="hold"/>
                                        <p:tgtEl>
                                          <p:spTgt spid="63497"/>
                                        </p:tgtEl>
                                        <p:attrNameLst>
                                          <p:attrName>ppt_w</p:attrName>
                                        </p:attrNameLst>
                                      </p:cBhvr>
                                      <p:tavLst>
                                        <p:tav tm="0">
                                          <p:val>
                                            <p:strVal val="#ppt_w+.3"/>
                                          </p:val>
                                        </p:tav>
                                        <p:tav tm="100000">
                                          <p:val>
                                            <p:strVal val="#ppt_w"/>
                                          </p:val>
                                        </p:tav>
                                      </p:tavLst>
                                    </p:anim>
                                    <p:anim calcmode="lin" valueType="num">
                                      <p:cBhvr>
                                        <p:cTn id="8" dur="1000" fill="hold"/>
                                        <p:tgtEl>
                                          <p:spTgt spid="63497"/>
                                        </p:tgtEl>
                                        <p:attrNameLst>
                                          <p:attrName>ppt_h</p:attrName>
                                        </p:attrNameLst>
                                      </p:cBhvr>
                                      <p:tavLst>
                                        <p:tav tm="0">
                                          <p:val>
                                            <p:strVal val="#ppt_h"/>
                                          </p:val>
                                        </p:tav>
                                        <p:tav tm="100000">
                                          <p:val>
                                            <p:strVal val="#ppt_h"/>
                                          </p:val>
                                        </p:tav>
                                      </p:tavLst>
                                    </p:anim>
                                    <p:animEffect transition="in" filter="fade">
                                      <p:cBhvr>
                                        <p:cTn id="9" dur="1000"/>
                                        <p:tgtEl>
                                          <p:spTgt spid="6349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63499"/>
                                        </p:tgtEl>
                                        <p:attrNameLst>
                                          <p:attrName>style.visibility</p:attrName>
                                        </p:attrNameLst>
                                      </p:cBhvr>
                                      <p:to>
                                        <p:strVal val="visible"/>
                                      </p:to>
                                    </p:set>
                                    <p:anim calcmode="lin" valueType="num">
                                      <p:cBhvr>
                                        <p:cTn id="14" dur="1000" fill="hold"/>
                                        <p:tgtEl>
                                          <p:spTgt spid="63499"/>
                                        </p:tgtEl>
                                        <p:attrNameLst>
                                          <p:attrName>ppt_x</p:attrName>
                                        </p:attrNameLst>
                                      </p:cBhvr>
                                      <p:tavLst>
                                        <p:tav tm="0">
                                          <p:val>
                                            <p:strVal val="#ppt_x-.2"/>
                                          </p:val>
                                        </p:tav>
                                        <p:tav tm="100000">
                                          <p:val>
                                            <p:strVal val="#ppt_x"/>
                                          </p:val>
                                        </p:tav>
                                      </p:tavLst>
                                    </p:anim>
                                    <p:anim calcmode="lin" valueType="num">
                                      <p:cBhvr>
                                        <p:cTn id="15" dur="1000" fill="hold"/>
                                        <p:tgtEl>
                                          <p:spTgt spid="63499"/>
                                        </p:tgtEl>
                                        <p:attrNameLst>
                                          <p:attrName>ppt_y</p:attrName>
                                        </p:attrNameLst>
                                      </p:cBhvr>
                                      <p:tavLst>
                                        <p:tav tm="0">
                                          <p:val>
                                            <p:strVal val="#ppt_y"/>
                                          </p:val>
                                        </p:tav>
                                        <p:tav tm="100000">
                                          <p:val>
                                            <p:strVal val="#ppt_y"/>
                                          </p:val>
                                        </p:tav>
                                      </p:tavLst>
                                    </p:anim>
                                    <p:animEffect transition="in" filter="wipe(right)" prLst="gradientSize: 0.1">
                                      <p:cBhvr>
                                        <p:cTn id="16" dur="1000"/>
                                        <p:tgtEl>
                                          <p:spTgt spid="6349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dissolve">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63502"/>
                                        </p:tgtEl>
                                        <p:attrNameLst>
                                          <p:attrName>style.visibility</p:attrName>
                                        </p:attrNameLst>
                                      </p:cBhvr>
                                      <p:to>
                                        <p:strVal val="visible"/>
                                      </p:to>
                                    </p:set>
                                    <p:anim calcmode="lin" valueType="num">
                                      <p:cBhvr>
                                        <p:cTn id="26" dur="1000" fill="hold"/>
                                        <p:tgtEl>
                                          <p:spTgt spid="63502"/>
                                        </p:tgtEl>
                                        <p:attrNameLst>
                                          <p:attrName>ppt_x</p:attrName>
                                        </p:attrNameLst>
                                      </p:cBhvr>
                                      <p:tavLst>
                                        <p:tav tm="0">
                                          <p:val>
                                            <p:strVal val="#ppt_x-.2"/>
                                          </p:val>
                                        </p:tav>
                                        <p:tav tm="100000">
                                          <p:val>
                                            <p:strVal val="#ppt_x"/>
                                          </p:val>
                                        </p:tav>
                                      </p:tavLst>
                                    </p:anim>
                                    <p:anim calcmode="lin" valueType="num">
                                      <p:cBhvr>
                                        <p:cTn id="27" dur="1000" fill="hold"/>
                                        <p:tgtEl>
                                          <p:spTgt spid="63502"/>
                                        </p:tgtEl>
                                        <p:attrNameLst>
                                          <p:attrName>ppt_y</p:attrName>
                                        </p:attrNameLst>
                                      </p:cBhvr>
                                      <p:tavLst>
                                        <p:tav tm="0">
                                          <p:val>
                                            <p:strVal val="#ppt_y"/>
                                          </p:val>
                                        </p:tav>
                                        <p:tav tm="100000">
                                          <p:val>
                                            <p:strVal val="#ppt_y"/>
                                          </p:val>
                                        </p:tav>
                                      </p:tavLst>
                                    </p:anim>
                                    <p:animEffect transition="in" filter="wipe(right)" prLst="gradientSize: 0.1">
                                      <p:cBhvr>
                                        <p:cTn id="28" dur="1000"/>
                                        <p:tgtEl>
                                          <p:spTgt spid="63502"/>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63505"/>
                                        </p:tgtEl>
                                        <p:attrNameLst>
                                          <p:attrName>style.visibility</p:attrName>
                                        </p:attrNameLst>
                                      </p:cBhvr>
                                      <p:to>
                                        <p:strVal val="visible"/>
                                      </p:to>
                                    </p:set>
                                    <p:animEffect transition="in" filter="dissolve">
                                      <p:cBhvr>
                                        <p:cTn id="33" dur="2000"/>
                                        <p:tgtEl>
                                          <p:spTgt spid="63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7" grpId="0"/>
      <p:bldP spid="63499" grpId="0"/>
      <p:bldP spid="63502" grpId="0"/>
      <p:bldP spid="6350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4b </a:t>
            </a:r>
            <a:endParaRPr lang="en-US" altLang="en-US" sz="2600">
              <a:solidFill>
                <a:schemeClr val="accent2"/>
              </a:solidFill>
              <a:latin typeface="Arial MT Bl" charset="0"/>
            </a:endParaRPr>
          </a:p>
        </p:txBody>
      </p:sp>
      <p:sp>
        <p:nvSpPr>
          <p:cNvPr id="43011" name="Text Box 5"/>
          <p:cNvSpPr txBox="1">
            <a:spLocks noChangeArrowheads="1"/>
          </p:cNvSpPr>
          <p:nvPr/>
        </p:nvSpPr>
        <p:spPr bwMode="auto">
          <a:xfrm>
            <a:off x="373063" y="1828800"/>
            <a:ext cx="82375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Write an inequality to represent the graph.</a:t>
            </a:r>
            <a:endParaRPr lang="en-US" altLang="en-US" sz="2400">
              <a:latin typeface="Times" pitchFamily="18" charset="0"/>
            </a:endParaRPr>
          </a:p>
        </p:txBody>
      </p:sp>
      <p:pic>
        <p:nvPicPr>
          <p:cNvPr id="4301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0"/>
            <a:ext cx="3302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20" name="Text Box 8"/>
          <p:cNvSpPr txBox="1">
            <a:spLocks noChangeArrowheads="1"/>
          </p:cNvSpPr>
          <p:nvPr/>
        </p:nvSpPr>
        <p:spPr bwMode="auto">
          <a:xfrm>
            <a:off x="4360863" y="3140075"/>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Write an equation in slope-intercept form.</a:t>
            </a:r>
          </a:p>
        </p:txBody>
      </p:sp>
      <p:grpSp>
        <p:nvGrpSpPr>
          <p:cNvPr id="2" name="Group 15"/>
          <p:cNvGrpSpPr>
            <a:grpSpLocks/>
          </p:cNvGrpSpPr>
          <p:nvPr/>
        </p:nvGrpSpPr>
        <p:grpSpPr bwMode="auto">
          <a:xfrm>
            <a:off x="4389438" y="4114800"/>
            <a:ext cx="4754562" cy="457200"/>
            <a:chOff x="2765" y="2592"/>
            <a:chExt cx="2995" cy="288"/>
          </a:xfrm>
        </p:grpSpPr>
        <p:sp>
          <p:nvSpPr>
            <p:cNvPr id="43018" name="Text Box 10"/>
            <p:cNvSpPr txBox="1">
              <a:spLocks noChangeArrowheads="1"/>
            </p:cNvSpPr>
            <p:nvPr/>
          </p:nvSpPr>
          <p:spPr bwMode="auto">
            <a:xfrm>
              <a:off x="2765" y="2592"/>
              <a:ext cx="29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i="1"/>
                <a:t>y = </a:t>
              </a:r>
              <a:r>
                <a:rPr lang="en-US" altLang="en-US" sz="2400" i="1">
                  <a:solidFill>
                    <a:srgbClr val="FF3300"/>
                  </a:solidFill>
                </a:rPr>
                <a:t>m</a:t>
              </a:r>
              <a:r>
                <a:rPr lang="en-US" altLang="en-US" sz="2400" i="1"/>
                <a:t>x + b     y =</a:t>
              </a:r>
              <a:r>
                <a:rPr lang="en-US" altLang="en-US" sz="2400" i="1">
                  <a:solidFill>
                    <a:srgbClr val="FF3300"/>
                  </a:solidFill>
                </a:rPr>
                <a:t> </a:t>
              </a:r>
              <a:r>
                <a:rPr lang="en-US" altLang="en-US" sz="2400">
                  <a:solidFill>
                    <a:srgbClr val="FF3300"/>
                  </a:solidFill>
                </a:rPr>
                <a:t>–2</a:t>
              </a:r>
              <a:r>
                <a:rPr lang="en-US" altLang="en-US" sz="2400" i="1"/>
                <a:t>x </a:t>
              </a:r>
              <a:r>
                <a:rPr lang="en-US" altLang="en-US" sz="2400"/>
                <a:t>– 3</a:t>
              </a:r>
              <a:r>
                <a:rPr lang="en-US" altLang="en-US" sz="2400" i="1"/>
                <a:t> </a:t>
              </a:r>
            </a:p>
          </p:txBody>
        </p:sp>
        <p:sp>
          <p:nvSpPr>
            <p:cNvPr id="43019" name="Line 11"/>
            <p:cNvSpPr>
              <a:spLocks noChangeShapeType="1"/>
            </p:cNvSpPr>
            <p:nvPr/>
          </p:nvSpPr>
          <p:spPr bwMode="auto">
            <a:xfrm>
              <a:off x="3985" y="2741"/>
              <a:ext cx="239"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4524" name="Text Box 12"/>
          <p:cNvSpPr txBox="1">
            <a:spLocks noChangeArrowheads="1"/>
          </p:cNvSpPr>
          <p:nvPr/>
        </p:nvSpPr>
        <p:spPr bwMode="auto">
          <a:xfrm>
            <a:off x="4395788" y="4724400"/>
            <a:ext cx="4648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The graph is shaded </a:t>
            </a:r>
            <a:r>
              <a:rPr lang="en-US" altLang="en-US" sz="2400" i="1"/>
              <a:t>above</a:t>
            </a:r>
            <a:r>
              <a:rPr lang="en-US" altLang="en-US" sz="2400"/>
              <a:t> a </a:t>
            </a:r>
            <a:r>
              <a:rPr lang="en-US" altLang="en-US" sz="2400" i="1"/>
              <a:t>solid</a:t>
            </a:r>
            <a:r>
              <a:rPr lang="en-US" altLang="en-US" sz="2400"/>
              <a:t> boundary line.  </a:t>
            </a:r>
          </a:p>
        </p:txBody>
      </p:sp>
      <p:sp>
        <p:nvSpPr>
          <p:cNvPr id="64525" name="Text Box 13"/>
          <p:cNvSpPr txBox="1">
            <a:spLocks noChangeArrowheads="1"/>
          </p:cNvSpPr>
          <p:nvPr/>
        </p:nvSpPr>
        <p:spPr bwMode="auto">
          <a:xfrm>
            <a:off x="4343400" y="2470150"/>
            <a:ext cx="4037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-intercept: –3 slope: </a:t>
            </a:r>
            <a:r>
              <a:rPr lang="en-US" altLang="en-US" sz="2400">
                <a:solidFill>
                  <a:srgbClr val="FF3300"/>
                </a:solidFill>
              </a:rPr>
              <a:t>–2</a:t>
            </a:r>
            <a:endParaRPr lang="en-US" altLang="en-US" sz="2400" i="1">
              <a:solidFill>
                <a:srgbClr val="FF3300"/>
              </a:solidFill>
            </a:endParaRPr>
          </a:p>
        </p:txBody>
      </p:sp>
      <p:sp>
        <p:nvSpPr>
          <p:cNvPr id="64526" name="Text Box 14"/>
          <p:cNvSpPr txBox="1">
            <a:spLocks noChangeArrowheads="1"/>
          </p:cNvSpPr>
          <p:nvPr/>
        </p:nvSpPr>
        <p:spPr bwMode="auto">
          <a:xfrm>
            <a:off x="361950" y="586740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Replace = with ≥ to write the inequality </a:t>
            </a:r>
            <a:r>
              <a:rPr lang="en-US" altLang="en-US" sz="2400" i="1"/>
              <a:t>y ≥ </a:t>
            </a:r>
            <a:r>
              <a:rPr lang="en-US" altLang="en-US" sz="2400"/>
              <a:t>–2</a:t>
            </a:r>
            <a:r>
              <a:rPr lang="en-US" altLang="en-US" sz="2400" i="1"/>
              <a:t>x </a:t>
            </a:r>
            <a:r>
              <a:rPr lang="en-US" altLang="en-US" sz="2400"/>
              <a:t>–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64525"/>
                                        </p:tgtEl>
                                        <p:attrNameLst>
                                          <p:attrName>style.visibility</p:attrName>
                                        </p:attrNameLst>
                                      </p:cBhvr>
                                      <p:to>
                                        <p:strVal val="visible"/>
                                      </p:to>
                                    </p:set>
                                    <p:anim calcmode="lin" valueType="num">
                                      <p:cBhvr>
                                        <p:cTn id="7" dur="1000" fill="hold"/>
                                        <p:tgtEl>
                                          <p:spTgt spid="64525"/>
                                        </p:tgtEl>
                                        <p:attrNameLst>
                                          <p:attrName>ppt_w</p:attrName>
                                        </p:attrNameLst>
                                      </p:cBhvr>
                                      <p:tavLst>
                                        <p:tav tm="0">
                                          <p:val>
                                            <p:strVal val="#ppt_w+.3"/>
                                          </p:val>
                                        </p:tav>
                                        <p:tav tm="100000">
                                          <p:val>
                                            <p:strVal val="#ppt_w"/>
                                          </p:val>
                                        </p:tav>
                                      </p:tavLst>
                                    </p:anim>
                                    <p:anim calcmode="lin" valueType="num">
                                      <p:cBhvr>
                                        <p:cTn id="8" dur="1000" fill="hold"/>
                                        <p:tgtEl>
                                          <p:spTgt spid="64525"/>
                                        </p:tgtEl>
                                        <p:attrNameLst>
                                          <p:attrName>ppt_h</p:attrName>
                                        </p:attrNameLst>
                                      </p:cBhvr>
                                      <p:tavLst>
                                        <p:tav tm="0">
                                          <p:val>
                                            <p:strVal val="#ppt_h"/>
                                          </p:val>
                                        </p:tav>
                                        <p:tav tm="100000">
                                          <p:val>
                                            <p:strVal val="#ppt_h"/>
                                          </p:val>
                                        </p:tav>
                                      </p:tavLst>
                                    </p:anim>
                                    <p:animEffect transition="in" filter="fade">
                                      <p:cBhvr>
                                        <p:cTn id="9" dur="1000"/>
                                        <p:tgtEl>
                                          <p:spTgt spid="6452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64520"/>
                                        </p:tgtEl>
                                        <p:attrNameLst>
                                          <p:attrName>style.visibility</p:attrName>
                                        </p:attrNameLst>
                                      </p:cBhvr>
                                      <p:to>
                                        <p:strVal val="visible"/>
                                      </p:to>
                                    </p:set>
                                    <p:anim calcmode="lin" valueType="num">
                                      <p:cBhvr>
                                        <p:cTn id="14" dur="1000" fill="hold"/>
                                        <p:tgtEl>
                                          <p:spTgt spid="64520"/>
                                        </p:tgtEl>
                                        <p:attrNameLst>
                                          <p:attrName>ppt_x</p:attrName>
                                        </p:attrNameLst>
                                      </p:cBhvr>
                                      <p:tavLst>
                                        <p:tav tm="0">
                                          <p:val>
                                            <p:strVal val="#ppt_x-.2"/>
                                          </p:val>
                                        </p:tav>
                                        <p:tav tm="100000">
                                          <p:val>
                                            <p:strVal val="#ppt_x"/>
                                          </p:val>
                                        </p:tav>
                                      </p:tavLst>
                                    </p:anim>
                                    <p:anim calcmode="lin" valueType="num">
                                      <p:cBhvr>
                                        <p:cTn id="15" dur="1000" fill="hold"/>
                                        <p:tgtEl>
                                          <p:spTgt spid="64520"/>
                                        </p:tgtEl>
                                        <p:attrNameLst>
                                          <p:attrName>ppt_y</p:attrName>
                                        </p:attrNameLst>
                                      </p:cBhvr>
                                      <p:tavLst>
                                        <p:tav tm="0">
                                          <p:val>
                                            <p:strVal val="#ppt_y"/>
                                          </p:val>
                                        </p:tav>
                                        <p:tav tm="100000">
                                          <p:val>
                                            <p:strVal val="#ppt_y"/>
                                          </p:val>
                                        </p:tav>
                                      </p:tavLst>
                                    </p:anim>
                                    <p:animEffect transition="in" filter="wipe(right)" prLst="gradientSize: 0.1">
                                      <p:cBhvr>
                                        <p:cTn id="16" dur="1000"/>
                                        <p:tgtEl>
                                          <p:spTgt spid="6452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dissolve">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64524"/>
                                        </p:tgtEl>
                                        <p:attrNameLst>
                                          <p:attrName>style.visibility</p:attrName>
                                        </p:attrNameLst>
                                      </p:cBhvr>
                                      <p:to>
                                        <p:strVal val="visible"/>
                                      </p:to>
                                    </p:set>
                                    <p:anim calcmode="lin" valueType="num">
                                      <p:cBhvr>
                                        <p:cTn id="26" dur="1000" fill="hold"/>
                                        <p:tgtEl>
                                          <p:spTgt spid="64524"/>
                                        </p:tgtEl>
                                        <p:attrNameLst>
                                          <p:attrName>ppt_x</p:attrName>
                                        </p:attrNameLst>
                                      </p:cBhvr>
                                      <p:tavLst>
                                        <p:tav tm="0">
                                          <p:val>
                                            <p:strVal val="#ppt_x-.2"/>
                                          </p:val>
                                        </p:tav>
                                        <p:tav tm="100000">
                                          <p:val>
                                            <p:strVal val="#ppt_x"/>
                                          </p:val>
                                        </p:tav>
                                      </p:tavLst>
                                    </p:anim>
                                    <p:anim calcmode="lin" valueType="num">
                                      <p:cBhvr>
                                        <p:cTn id="27" dur="1000" fill="hold"/>
                                        <p:tgtEl>
                                          <p:spTgt spid="64524"/>
                                        </p:tgtEl>
                                        <p:attrNameLst>
                                          <p:attrName>ppt_y</p:attrName>
                                        </p:attrNameLst>
                                      </p:cBhvr>
                                      <p:tavLst>
                                        <p:tav tm="0">
                                          <p:val>
                                            <p:strVal val="#ppt_y"/>
                                          </p:val>
                                        </p:tav>
                                        <p:tav tm="100000">
                                          <p:val>
                                            <p:strVal val="#ppt_y"/>
                                          </p:val>
                                        </p:tav>
                                      </p:tavLst>
                                    </p:anim>
                                    <p:animEffect transition="in" filter="wipe(right)" prLst="gradientSize: 0.1">
                                      <p:cBhvr>
                                        <p:cTn id="28" dur="1000"/>
                                        <p:tgtEl>
                                          <p:spTgt spid="6452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64526"/>
                                        </p:tgtEl>
                                        <p:attrNameLst>
                                          <p:attrName>style.visibility</p:attrName>
                                        </p:attrNameLst>
                                      </p:cBhvr>
                                      <p:to>
                                        <p:strVal val="visible"/>
                                      </p:to>
                                    </p:set>
                                    <p:animEffect transition="in" filter="dissolve">
                                      <p:cBhvr>
                                        <p:cTn id="33" dur="2000"/>
                                        <p:tgtEl>
                                          <p:spTgt spid="645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20" grpId="0"/>
      <p:bldP spid="64524" grpId="0"/>
      <p:bldP spid="64525" grpId="0"/>
      <p:bldP spid="6452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Lesson Quiz: Part I</a:t>
            </a:r>
          </a:p>
        </p:txBody>
      </p:sp>
      <p:sp>
        <p:nvSpPr>
          <p:cNvPr id="44035" name="Text Box 5"/>
          <p:cNvSpPr txBox="1">
            <a:spLocks noChangeArrowheads="1"/>
          </p:cNvSpPr>
          <p:nvPr/>
        </p:nvSpPr>
        <p:spPr bwMode="auto">
          <a:xfrm>
            <a:off x="228600" y="1524000"/>
            <a:ext cx="53340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0050" indent="-400050"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1.</a:t>
            </a:r>
            <a:r>
              <a:rPr lang="en-US" altLang="en-US" sz="2400"/>
              <a:t> You can spend at most $12.00 for drinks at a picnic. Iced tea costs $1.50 a gallon, and lemonade costs $2.00 per gallon. Write an inequality to describe the situation. Graph the solutions, describe reasonable solutions, and then give two possible combinations of drinks you could buy. </a:t>
            </a:r>
          </a:p>
        </p:txBody>
      </p:sp>
      <p:sp>
        <p:nvSpPr>
          <p:cNvPr id="65542" name="Text Box 6"/>
          <p:cNvSpPr txBox="1">
            <a:spLocks noChangeArrowheads="1"/>
          </p:cNvSpPr>
          <p:nvPr/>
        </p:nvSpPr>
        <p:spPr bwMode="auto">
          <a:xfrm>
            <a:off x="685800" y="5715000"/>
            <a:ext cx="3746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1.50</a:t>
            </a:r>
            <a:r>
              <a:rPr lang="en-US" altLang="en-US" sz="2400" i="1">
                <a:solidFill>
                  <a:srgbClr val="FF3300"/>
                </a:solidFill>
              </a:rPr>
              <a:t>x</a:t>
            </a:r>
            <a:r>
              <a:rPr lang="en-US" altLang="en-US" sz="2400">
                <a:solidFill>
                  <a:srgbClr val="FF3300"/>
                </a:solidFill>
              </a:rPr>
              <a:t> + 2.00</a:t>
            </a:r>
            <a:r>
              <a:rPr lang="en-US" altLang="en-US" sz="2400" i="1">
                <a:solidFill>
                  <a:srgbClr val="FF3300"/>
                </a:solidFill>
              </a:rPr>
              <a:t>y</a:t>
            </a:r>
            <a:r>
              <a:rPr lang="en-US" altLang="en-US" sz="2400">
                <a:solidFill>
                  <a:srgbClr val="FF3300"/>
                </a:solidFill>
              </a:rPr>
              <a:t> ≤ 12.00</a:t>
            </a:r>
          </a:p>
        </p:txBody>
      </p:sp>
      <p:pic>
        <p:nvPicPr>
          <p:cNvPr id="65545"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1524000"/>
            <a:ext cx="3505200" cy="382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5545"/>
                                        </p:tgtEl>
                                        <p:attrNameLst>
                                          <p:attrName>style.visibility</p:attrName>
                                        </p:attrNameLst>
                                      </p:cBhvr>
                                      <p:to>
                                        <p:strVal val="visible"/>
                                      </p:to>
                                    </p:set>
                                    <p:animEffect transition="in" filter="box(in)">
                                      <p:cBhvr>
                                        <p:cTn id="7" dur="500"/>
                                        <p:tgtEl>
                                          <p:spTgt spid="65545"/>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5542"/>
                                        </p:tgtEl>
                                        <p:attrNameLst>
                                          <p:attrName>style.visibility</p:attrName>
                                        </p:attrNameLst>
                                      </p:cBhvr>
                                      <p:to>
                                        <p:strVal val="visible"/>
                                      </p:to>
                                    </p:set>
                                    <p:animEffect transition="in" filter="dissolve">
                                      <p:cBhvr>
                                        <p:cTn id="11" dur="500"/>
                                        <p:tgtEl>
                                          <p:spTgt spid="655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Lesson Quiz: Part I</a:t>
            </a:r>
          </a:p>
        </p:txBody>
      </p:sp>
      <p:sp>
        <p:nvSpPr>
          <p:cNvPr id="45059" name="Text Box 4"/>
          <p:cNvSpPr txBox="1">
            <a:spLocks noChangeArrowheads="1"/>
          </p:cNvSpPr>
          <p:nvPr/>
        </p:nvSpPr>
        <p:spPr bwMode="auto">
          <a:xfrm>
            <a:off x="228600" y="1828800"/>
            <a:ext cx="3746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1.50</a:t>
            </a:r>
            <a:r>
              <a:rPr lang="en-US" altLang="en-US" sz="2400" i="1">
                <a:solidFill>
                  <a:srgbClr val="FF3300"/>
                </a:solidFill>
              </a:rPr>
              <a:t>x</a:t>
            </a:r>
            <a:r>
              <a:rPr lang="en-US" altLang="en-US" sz="2400">
                <a:solidFill>
                  <a:srgbClr val="FF3300"/>
                </a:solidFill>
              </a:rPr>
              <a:t> + 2.00</a:t>
            </a:r>
            <a:r>
              <a:rPr lang="en-US" altLang="en-US" sz="2400" i="1">
                <a:solidFill>
                  <a:srgbClr val="FF3300"/>
                </a:solidFill>
              </a:rPr>
              <a:t>y</a:t>
            </a:r>
            <a:r>
              <a:rPr lang="en-US" altLang="en-US" sz="2400">
                <a:solidFill>
                  <a:srgbClr val="FF3300"/>
                </a:solidFill>
              </a:rPr>
              <a:t> ≤ 12.00</a:t>
            </a:r>
          </a:p>
        </p:txBody>
      </p:sp>
      <p:sp>
        <p:nvSpPr>
          <p:cNvPr id="72709" name="Text Box 5"/>
          <p:cNvSpPr txBox="1">
            <a:spLocks noChangeArrowheads="1"/>
          </p:cNvSpPr>
          <p:nvPr/>
        </p:nvSpPr>
        <p:spPr bwMode="auto">
          <a:xfrm>
            <a:off x="0" y="2667000"/>
            <a:ext cx="55626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solidFill>
                  <a:srgbClr val="FF3300"/>
                </a:solidFill>
              </a:rPr>
              <a:t>Only whole number solutions are reasonable. Possible answer: </a:t>
            </a:r>
          </a:p>
          <a:p>
            <a:pPr eaLnBrk="1" hangingPunct="1"/>
            <a:r>
              <a:rPr lang="en-US" altLang="en-US" sz="2400">
                <a:solidFill>
                  <a:srgbClr val="FF3300"/>
                </a:solidFill>
              </a:rPr>
              <a:t>(2 gal tea, 3 gal lemonade) and </a:t>
            </a:r>
          </a:p>
          <a:p>
            <a:pPr eaLnBrk="1" hangingPunct="1"/>
            <a:r>
              <a:rPr lang="en-US" altLang="en-US" sz="2400">
                <a:solidFill>
                  <a:srgbClr val="FF3300"/>
                </a:solidFill>
              </a:rPr>
              <a:t>(4 gal tea, 1 gal lemonde) </a:t>
            </a:r>
          </a:p>
        </p:txBody>
      </p:sp>
      <p:pic>
        <p:nvPicPr>
          <p:cNvPr id="4506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1752600"/>
            <a:ext cx="3505200" cy="382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2709"/>
                                        </p:tgtEl>
                                        <p:attrNameLst>
                                          <p:attrName>style.visibility</p:attrName>
                                        </p:attrNameLst>
                                      </p:cBhvr>
                                      <p:to>
                                        <p:strVal val="visible"/>
                                      </p:to>
                                    </p:set>
                                    <p:animEffect transition="in" filter="dissolve">
                                      <p:cBhvr>
                                        <p:cTn id="7" dur="500"/>
                                        <p:tgtEl>
                                          <p:spTgt spid="727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Lesson Quiz: Part II</a:t>
            </a:r>
          </a:p>
        </p:txBody>
      </p:sp>
      <p:sp>
        <p:nvSpPr>
          <p:cNvPr id="46083" name="Text Box 5"/>
          <p:cNvSpPr txBox="1">
            <a:spLocks noChangeArrowheads="1"/>
          </p:cNvSpPr>
          <p:nvPr/>
        </p:nvSpPr>
        <p:spPr bwMode="auto">
          <a:xfrm>
            <a:off x="533400" y="1752600"/>
            <a:ext cx="7219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b="1"/>
              <a:t>2. </a:t>
            </a:r>
            <a:r>
              <a:rPr lang="en-US" altLang="en-US" sz="2400"/>
              <a:t>Write an inequality to represent the graph.</a:t>
            </a:r>
          </a:p>
        </p:txBody>
      </p:sp>
      <p:pic>
        <p:nvPicPr>
          <p:cNvPr id="66568" name="Picture 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971800"/>
            <a:ext cx="177165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286000"/>
            <a:ext cx="3581400" cy="362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6568"/>
                                        </p:tgtEl>
                                        <p:attrNameLst>
                                          <p:attrName>style.visibility</p:attrName>
                                        </p:attrNameLst>
                                      </p:cBhvr>
                                      <p:to>
                                        <p:strVal val="visible"/>
                                      </p:to>
                                    </p:set>
                                    <p:animEffect transition="in" filter="dissolve">
                                      <p:cBhvr>
                                        <p:cTn id="7" dur="500"/>
                                        <p:tgtEl>
                                          <p:spTgt spid="665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685800" y="2133600"/>
            <a:ext cx="8169275"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800"/>
              <a:t>A </a:t>
            </a:r>
            <a:r>
              <a:rPr lang="en-US" altLang="en-US" sz="2800" b="1" u="sng"/>
              <a:t>linear inequality</a:t>
            </a:r>
            <a:r>
              <a:rPr lang="en-US" altLang="en-US" sz="2800"/>
              <a:t> is similar to a linear equation, but the equal sign is replaced with an inequality symbol. A </a:t>
            </a:r>
            <a:r>
              <a:rPr lang="en-US" altLang="en-US" sz="2800" b="1" u="sng"/>
              <a:t>solution of a linear inequality</a:t>
            </a:r>
            <a:r>
              <a:rPr lang="en-US" altLang="en-US" sz="2800"/>
              <a:t> is any ordered pair that makes the inequality true.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304800" y="1676400"/>
            <a:ext cx="82375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Tell whether the ordered pair is a solution of the inequality.</a:t>
            </a:r>
            <a:endParaRPr lang="en-US" altLang="en-US" sz="2400">
              <a:latin typeface="Times" pitchFamily="18" charset="0"/>
            </a:endParaRPr>
          </a:p>
        </p:txBody>
      </p:sp>
      <p:sp>
        <p:nvSpPr>
          <p:cNvPr id="7171"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1A: Identifying Solutions of Inequalities</a:t>
            </a:r>
            <a:endParaRPr lang="en-US" altLang="en-US" sz="2600">
              <a:solidFill>
                <a:schemeClr val="accent2"/>
              </a:solidFill>
              <a:latin typeface="Arial MT Bl" charset="0"/>
            </a:endParaRPr>
          </a:p>
        </p:txBody>
      </p:sp>
      <p:sp>
        <p:nvSpPr>
          <p:cNvPr id="7172" name="Text Box 6"/>
          <p:cNvSpPr txBox="1">
            <a:spLocks noChangeArrowheads="1"/>
          </p:cNvSpPr>
          <p:nvPr/>
        </p:nvSpPr>
        <p:spPr bwMode="auto">
          <a:xfrm>
            <a:off x="304800" y="2590800"/>
            <a:ext cx="419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   (–2, 4); </a:t>
            </a:r>
            <a:r>
              <a:rPr lang="en-US" altLang="en-US" sz="2400" b="1" i="1"/>
              <a:t>y</a:t>
            </a:r>
            <a:r>
              <a:rPr lang="en-US" altLang="en-US" sz="2400" b="1"/>
              <a:t> &lt; 2</a:t>
            </a:r>
            <a:r>
              <a:rPr lang="en-US" altLang="en-US" sz="2400" b="1" i="1"/>
              <a:t>x + </a:t>
            </a:r>
            <a:r>
              <a:rPr lang="en-US" altLang="en-US" sz="2400" b="1"/>
              <a:t>1 </a:t>
            </a:r>
          </a:p>
        </p:txBody>
      </p:sp>
      <p:sp>
        <p:nvSpPr>
          <p:cNvPr id="33800" name="Text Box 8"/>
          <p:cNvSpPr txBox="1">
            <a:spLocks noChangeArrowheads="1"/>
          </p:cNvSpPr>
          <p:nvPr/>
        </p:nvSpPr>
        <p:spPr bwMode="auto">
          <a:xfrm>
            <a:off x="4724400" y="3810000"/>
            <a:ext cx="419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i="1">
                <a:solidFill>
                  <a:srgbClr val="3333FF"/>
                </a:solidFill>
                <a:latin typeface="Arial" charset="0"/>
              </a:rPr>
              <a:t>Substitute (</a:t>
            </a:r>
            <a:r>
              <a:rPr lang="en-US" altLang="en-US" sz="2400" i="1">
                <a:solidFill>
                  <a:srgbClr val="3333FF"/>
                </a:solidFill>
                <a:latin typeface="Arial" charset="0"/>
                <a:cs typeface="Arial" charset="0"/>
              </a:rPr>
              <a:t>–2, 4) for (x, y)</a:t>
            </a:r>
            <a:r>
              <a:rPr lang="en-US" altLang="en-US" sz="2400" i="1">
                <a:solidFill>
                  <a:srgbClr val="3333FF"/>
                </a:solidFill>
                <a:latin typeface="Arial" charset="0"/>
              </a:rPr>
              <a:t>.</a:t>
            </a:r>
            <a:endParaRPr lang="en-US" altLang="en-US" sz="2400" i="1">
              <a:latin typeface="Arial" charset="0"/>
              <a:sym typeface="Symbol" pitchFamily="18" charset="2"/>
            </a:endParaRPr>
          </a:p>
        </p:txBody>
      </p:sp>
      <p:grpSp>
        <p:nvGrpSpPr>
          <p:cNvPr id="2" name="Group 22"/>
          <p:cNvGrpSpPr>
            <a:grpSpLocks/>
          </p:cNvGrpSpPr>
          <p:nvPr/>
        </p:nvGrpSpPr>
        <p:grpSpPr bwMode="auto">
          <a:xfrm>
            <a:off x="1538288" y="3352800"/>
            <a:ext cx="2825750" cy="1752600"/>
            <a:chOff x="969" y="2112"/>
            <a:chExt cx="1780" cy="1104"/>
          </a:xfrm>
        </p:grpSpPr>
        <p:sp>
          <p:nvSpPr>
            <p:cNvPr id="7176" name="Rectangle 9"/>
            <p:cNvSpPr>
              <a:spLocks noChangeArrowheads="1"/>
            </p:cNvSpPr>
            <p:nvPr/>
          </p:nvSpPr>
          <p:spPr bwMode="auto">
            <a:xfrm>
              <a:off x="969" y="2112"/>
              <a:ext cx="117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 &lt; 2</a:t>
              </a:r>
              <a:r>
                <a:rPr lang="en-US" altLang="en-US" sz="2400" i="1"/>
                <a:t>x + </a:t>
              </a:r>
              <a:r>
                <a:rPr lang="en-US" altLang="en-US" sz="2400"/>
                <a:t>1</a:t>
              </a:r>
            </a:p>
          </p:txBody>
        </p:sp>
        <p:sp>
          <p:nvSpPr>
            <p:cNvPr id="7177" name="Line 10"/>
            <p:cNvSpPr>
              <a:spLocks noChangeShapeType="1"/>
            </p:cNvSpPr>
            <p:nvPr/>
          </p:nvSpPr>
          <p:spPr bwMode="auto">
            <a:xfrm>
              <a:off x="969" y="2400"/>
              <a:ext cx="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8" name="Text Box 11"/>
            <p:cNvSpPr txBox="1">
              <a:spLocks noChangeArrowheads="1"/>
            </p:cNvSpPr>
            <p:nvPr/>
          </p:nvSpPr>
          <p:spPr bwMode="auto">
            <a:xfrm>
              <a:off x="987" y="2400"/>
              <a:ext cx="17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3333FF"/>
                  </a:solidFill>
                </a:rPr>
                <a:t>4</a:t>
              </a:r>
              <a:r>
                <a:rPr lang="en-US" altLang="en-US" sz="2400"/>
                <a:t>    2(</a:t>
              </a:r>
              <a:r>
                <a:rPr lang="en-US" altLang="en-US" sz="2400">
                  <a:solidFill>
                    <a:srgbClr val="FF0000"/>
                  </a:solidFill>
                </a:rPr>
                <a:t>–2</a:t>
              </a:r>
              <a:r>
                <a:rPr lang="en-US" altLang="en-US" sz="2400"/>
                <a:t>) + 1</a:t>
              </a:r>
            </a:p>
          </p:txBody>
        </p:sp>
        <p:sp>
          <p:nvSpPr>
            <p:cNvPr id="7179" name="Text Box 12"/>
            <p:cNvSpPr txBox="1">
              <a:spLocks noChangeArrowheads="1"/>
            </p:cNvSpPr>
            <p:nvPr/>
          </p:nvSpPr>
          <p:spPr bwMode="auto">
            <a:xfrm>
              <a:off x="978" y="2697"/>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4    –4 + 1</a:t>
              </a:r>
            </a:p>
          </p:txBody>
        </p:sp>
        <p:sp>
          <p:nvSpPr>
            <p:cNvPr id="7180" name="Text Box 13"/>
            <p:cNvSpPr txBox="1">
              <a:spLocks noChangeArrowheads="1"/>
            </p:cNvSpPr>
            <p:nvPr/>
          </p:nvSpPr>
          <p:spPr bwMode="auto">
            <a:xfrm>
              <a:off x="987" y="2928"/>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4    –3</a:t>
              </a:r>
            </a:p>
          </p:txBody>
        </p:sp>
        <p:sp>
          <p:nvSpPr>
            <p:cNvPr id="7181" name="Line 14"/>
            <p:cNvSpPr>
              <a:spLocks noChangeShapeType="1"/>
            </p:cNvSpPr>
            <p:nvPr/>
          </p:nvSpPr>
          <p:spPr bwMode="auto">
            <a:xfrm>
              <a:off x="1179" y="2400"/>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2" name="Line 15"/>
            <p:cNvSpPr>
              <a:spLocks noChangeShapeType="1"/>
            </p:cNvSpPr>
            <p:nvPr/>
          </p:nvSpPr>
          <p:spPr bwMode="auto">
            <a:xfrm>
              <a:off x="1401" y="2400"/>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3" name="Text Box 16"/>
            <p:cNvSpPr txBox="1">
              <a:spLocks noChangeArrowheads="1"/>
            </p:cNvSpPr>
            <p:nvPr/>
          </p:nvSpPr>
          <p:spPr bwMode="auto">
            <a:xfrm>
              <a:off x="1152" y="2928"/>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&lt;</a:t>
              </a:r>
            </a:p>
          </p:txBody>
        </p:sp>
        <p:sp>
          <p:nvSpPr>
            <p:cNvPr id="7184" name="Rectangle 17"/>
            <p:cNvSpPr>
              <a:spLocks noChangeArrowheads="1"/>
            </p:cNvSpPr>
            <p:nvPr/>
          </p:nvSpPr>
          <p:spPr bwMode="auto">
            <a:xfrm>
              <a:off x="1632" y="2850"/>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eaLnBrk="1" hangingPunct="1"/>
              <a:r>
                <a:rPr lang="en-US" altLang="en-US" sz="3200">
                  <a:solidFill>
                    <a:srgbClr val="FF0000"/>
                  </a:solidFill>
                  <a:sym typeface="Wingdings" pitchFamily="2" charset="2"/>
                </a:rPr>
                <a:t></a:t>
              </a:r>
              <a:endParaRPr lang="en-US" altLang="en-US" sz="1800">
                <a:latin typeface="Arial" charset="0"/>
              </a:endParaRPr>
            </a:p>
          </p:txBody>
        </p:sp>
      </p:grpSp>
      <p:sp>
        <p:nvSpPr>
          <p:cNvPr id="33810" name="Rectangle 18"/>
          <p:cNvSpPr>
            <a:spLocks noChangeArrowheads="1"/>
          </p:cNvSpPr>
          <p:nvPr/>
        </p:nvSpPr>
        <p:spPr bwMode="auto">
          <a:xfrm>
            <a:off x="685800" y="5334000"/>
            <a:ext cx="3935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(–2, 4) is not a 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800"/>
                                        </p:tgtEl>
                                        <p:attrNameLst>
                                          <p:attrName>style.visibility</p:attrName>
                                        </p:attrNameLst>
                                      </p:cBhvr>
                                      <p:to>
                                        <p:strVal val="visible"/>
                                      </p:to>
                                    </p:set>
                                    <p:anim calcmode="lin" valueType="num">
                                      <p:cBhvr>
                                        <p:cTn id="7" dur="1000" fill="hold"/>
                                        <p:tgtEl>
                                          <p:spTgt spid="33800"/>
                                        </p:tgtEl>
                                        <p:attrNameLst>
                                          <p:attrName>ppt_x</p:attrName>
                                        </p:attrNameLst>
                                      </p:cBhvr>
                                      <p:tavLst>
                                        <p:tav tm="0">
                                          <p:val>
                                            <p:strVal val="#ppt_x-.2"/>
                                          </p:val>
                                        </p:tav>
                                        <p:tav tm="100000">
                                          <p:val>
                                            <p:strVal val="#ppt_x"/>
                                          </p:val>
                                        </p:tav>
                                      </p:tavLst>
                                    </p:anim>
                                    <p:anim calcmode="lin" valueType="num">
                                      <p:cBhvr>
                                        <p:cTn id="8" dur="1000" fill="hold"/>
                                        <p:tgtEl>
                                          <p:spTgt spid="33800"/>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80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up)">
                                      <p:cBhvr>
                                        <p:cTn id="14" dur="2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33810"/>
                                        </p:tgtEl>
                                        <p:attrNameLst>
                                          <p:attrName>style.visibility</p:attrName>
                                        </p:attrNameLst>
                                      </p:cBhvr>
                                      <p:to>
                                        <p:strVal val="visible"/>
                                      </p:to>
                                    </p:set>
                                    <p:anim calcmode="lin" valueType="num">
                                      <p:cBhvr>
                                        <p:cTn id="19" dur="1000" fill="hold"/>
                                        <p:tgtEl>
                                          <p:spTgt spid="33810"/>
                                        </p:tgtEl>
                                        <p:attrNameLst>
                                          <p:attrName>ppt_w</p:attrName>
                                        </p:attrNameLst>
                                      </p:cBhvr>
                                      <p:tavLst>
                                        <p:tav tm="0">
                                          <p:val>
                                            <p:fltVal val="0"/>
                                          </p:val>
                                        </p:tav>
                                        <p:tav tm="100000">
                                          <p:val>
                                            <p:strVal val="#ppt_w"/>
                                          </p:val>
                                        </p:tav>
                                      </p:tavLst>
                                    </p:anim>
                                    <p:anim calcmode="lin" valueType="num">
                                      <p:cBhvr>
                                        <p:cTn id="20" dur="1000" fill="hold"/>
                                        <p:tgtEl>
                                          <p:spTgt spid="33810"/>
                                        </p:tgtEl>
                                        <p:attrNameLst>
                                          <p:attrName>ppt_h</p:attrName>
                                        </p:attrNameLst>
                                      </p:cBhvr>
                                      <p:tavLst>
                                        <p:tav tm="0">
                                          <p:val>
                                            <p:fltVal val="0"/>
                                          </p:val>
                                        </p:tav>
                                        <p:tav tm="100000">
                                          <p:val>
                                            <p:strVal val="#ppt_h"/>
                                          </p:val>
                                        </p:tav>
                                      </p:tavLst>
                                    </p:anim>
                                    <p:anim calcmode="lin" valueType="num">
                                      <p:cBhvr>
                                        <p:cTn id="21" dur="1000" fill="hold"/>
                                        <p:tgtEl>
                                          <p:spTgt spid="33810"/>
                                        </p:tgtEl>
                                        <p:attrNameLst>
                                          <p:attrName>style.rotation</p:attrName>
                                        </p:attrNameLst>
                                      </p:cBhvr>
                                      <p:tavLst>
                                        <p:tav tm="0">
                                          <p:val>
                                            <p:fltVal val="90"/>
                                          </p:val>
                                        </p:tav>
                                        <p:tav tm="100000">
                                          <p:val>
                                            <p:fltVal val="0"/>
                                          </p:val>
                                        </p:tav>
                                      </p:tavLst>
                                    </p:anim>
                                    <p:animEffect transition="in" filter="fade">
                                      <p:cBhvr>
                                        <p:cTn id="22" dur="1000"/>
                                        <p:tgtEl>
                                          <p:spTgt spid="338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0" grpId="0"/>
      <p:bldP spid="338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304800" y="1752600"/>
            <a:ext cx="82375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Tell whether the ordered pair is a solution of the inequality.</a:t>
            </a:r>
            <a:endParaRPr lang="en-US" altLang="en-US" sz="2400">
              <a:latin typeface="Times" pitchFamily="18" charset="0"/>
            </a:endParaRPr>
          </a:p>
        </p:txBody>
      </p:sp>
      <p:sp>
        <p:nvSpPr>
          <p:cNvPr id="8195"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1B: Identifying Solutions of Inequalities</a:t>
            </a:r>
            <a:endParaRPr lang="en-US" altLang="en-US" sz="2600">
              <a:solidFill>
                <a:schemeClr val="accent2"/>
              </a:solidFill>
              <a:latin typeface="Arial MT Bl" charset="0"/>
            </a:endParaRPr>
          </a:p>
        </p:txBody>
      </p:sp>
      <p:sp>
        <p:nvSpPr>
          <p:cNvPr id="8196" name="Text Box 6"/>
          <p:cNvSpPr txBox="1">
            <a:spLocks noChangeArrowheads="1"/>
          </p:cNvSpPr>
          <p:nvPr/>
        </p:nvSpPr>
        <p:spPr bwMode="auto">
          <a:xfrm>
            <a:off x="304800" y="25146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   (3, 1); </a:t>
            </a:r>
            <a:r>
              <a:rPr lang="en-US" altLang="en-US" sz="2400" b="1" i="1"/>
              <a:t>y</a:t>
            </a:r>
            <a:r>
              <a:rPr lang="en-US" altLang="en-US" sz="2400" b="1"/>
              <a:t> &gt; </a:t>
            </a:r>
            <a:r>
              <a:rPr lang="en-US" altLang="en-US" sz="2400" b="1" i="1"/>
              <a:t>x </a:t>
            </a:r>
            <a:r>
              <a:rPr lang="en-US" altLang="en-US" sz="2400" b="1"/>
              <a:t>–</a:t>
            </a:r>
            <a:r>
              <a:rPr lang="en-US" altLang="en-US" sz="2400" b="1" i="1"/>
              <a:t> </a:t>
            </a:r>
            <a:r>
              <a:rPr lang="en-US" altLang="en-US" sz="2400" b="1"/>
              <a:t>4</a:t>
            </a:r>
            <a:r>
              <a:rPr lang="en-US" altLang="en-US" sz="2400" b="1" i="1"/>
              <a:t> </a:t>
            </a:r>
            <a:r>
              <a:rPr lang="en-US" altLang="en-US" sz="2400" b="1"/>
              <a:t> </a:t>
            </a:r>
          </a:p>
        </p:txBody>
      </p:sp>
      <p:sp>
        <p:nvSpPr>
          <p:cNvPr id="34823" name="Text Box 7"/>
          <p:cNvSpPr txBox="1">
            <a:spLocks noChangeArrowheads="1"/>
          </p:cNvSpPr>
          <p:nvPr/>
        </p:nvSpPr>
        <p:spPr bwMode="auto">
          <a:xfrm>
            <a:off x="4724400" y="3733800"/>
            <a:ext cx="419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i="1">
                <a:solidFill>
                  <a:srgbClr val="3333FF"/>
                </a:solidFill>
                <a:latin typeface="Arial" charset="0"/>
              </a:rPr>
              <a:t>Substitute (</a:t>
            </a:r>
            <a:r>
              <a:rPr lang="en-US" altLang="en-US" sz="2400" i="1">
                <a:solidFill>
                  <a:srgbClr val="3333FF"/>
                </a:solidFill>
                <a:latin typeface="Arial" charset="0"/>
                <a:cs typeface="Arial" charset="0"/>
              </a:rPr>
              <a:t>3, 1) for (x, y)</a:t>
            </a:r>
            <a:r>
              <a:rPr lang="en-US" altLang="en-US" sz="2400" i="1">
                <a:solidFill>
                  <a:srgbClr val="3333FF"/>
                </a:solidFill>
                <a:latin typeface="Arial" charset="0"/>
              </a:rPr>
              <a:t>.</a:t>
            </a:r>
            <a:endParaRPr lang="en-US" altLang="en-US" sz="2400" i="1">
              <a:latin typeface="Arial" charset="0"/>
              <a:sym typeface="Symbol" pitchFamily="18" charset="2"/>
            </a:endParaRPr>
          </a:p>
        </p:txBody>
      </p:sp>
      <p:sp>
        <p:nvSpPr>
          <p:cNvPr id="8198" name="Text Box 11"/>
          <p:cNvSpPr txBox="1">
            <a:spLocks noChangeArrowheads="1"/>
          </p:cNvSpPr>
          <p:nvPr/>
        </p:nvSpPr>
        <p:spPr bwMode="auto">
          <a:xfrm>
            <a:off x="1543050" y="4191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 </a:t>
            </a:r>
          </a:p>
        </p:txBody>
      </p:sp>
      <p:grpSp>
        <p:nvGrpSpPr>
          <p:cNvPr id="2" name="Group 21"/>
          <p:cNvGrpSpPr>
            <a:grpSpLocks/>
          </p:cNvGrpSpPr>
          <p:nvPr/>
        </p:nvGrpSpPr>
        <p:grpSpPr bwMode="auto">
          <a:xfrm>
            <a:off x="1546225" y="3276600"/>
            <a:ext cx="2306638" cy="1524000"/>
            <a:chOff x="974" y="2112"/>
            <a:chExt cx="1453" cy="960"/>
          </a:xfrm>
        </p:grpSpPr>
        <p:sp>
          <p:nvSpPr>
            <p:cNvPr id="8202" name="Rectangle 8"/>
            <p:cNvSpPr>
              <a:spLocks noChangeArrowheads="1"/>
            </p:cNvSpPr>
            <p:nvPr/>
          </p:nvSpPr>
          <p:spPr bwMode="auto">
            <a:xfrm>
              <a:off x="1008" y="2112"/>
              <a:ext cx="10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a:t>
              </a:r>
              <a:r>
                <a:rPr lang="en-US" altLang="en-US" sz="2400"/>
                <a:t> &gt; </a:t>
              </a:r>
              <a:r>
                <a:rPr lang="en-US" altLang="en-US" sz="2400" i="1"/>
                <a:t>x − </a:t>
              </a:r>
              <a:r>
                <a:rPr lang="en-US" altLang="en-US" sz="2400"/>
                <a:t>4</a:t>
              </a:r>
            </a:p>
          </p:txBody>
        </p:sp>
        <p:sp>
          <p:nvSpPr>
            <p:cNvPr id="8203" name="Line 9"/>
            <p:cNvSpPr>
              <a:spLocks noChangeShapeType="1"/>
            </p:cNvSpPr>
            <p:nvPr/>
          </p:nvSpPr>
          <p:spPr bwMode="auto">
            <a:xfrm>
              <a:off x="1008" y="2400"/>
              <a:ext cx="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4" name="Text Box 10"/>
            <p:cNvSpPr txBox="1">
              <a:spLocks noChangeArrowheads="1"/>
            </p:cNvSpPr>
            <p:nvPr/>
          </p:nvSpPr>
          <p:spPr bwMode="auto">
            <a:xfrm>
              <a:off x="974" y="2400"/>
              <a:ext cx="13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3333FF"/>
                  </a:solidFill>
                </a:rPr>
                <a:t>1 </a:t>
              </a:r>
              <a:r>
                <a:rPr lang="en-US" altLang="en-US" sz="2400"/>
                <a:t>    </a:t>
              </a:r>
              <a:r>
                <a:rPr lang="en-US" altLang="en-US" sz="2400">
                  <a:solidFill>
                    <a:srgbClr val="FF0000"/>
                  </a:solidFill>
                </a:rPr>
                <a:t>3</a:t>
              </a:r>
              <a:r>
                <a:rPr lang="en-US" altLang="en-US" sz="2400"/>
                <a:t> – 4</a:t>
              </a:r>
            </a:p>
          </p:txBody>
        </p:sp>
        <p:sp>
          <p:nvSpPr>
            <p:cNvPr id="8205" name="Text Box 12"/>
            <p:cNvSpPr txBox="1">
              <a:spLocks noChangeArrowheads="1"/>
            </p:cNvSpPr>
            <p:nvPr/>
          </p:nvSpPr>
          <p:spPr bwMode="auto">
            <a:xfrm>
              <a:off x="987" y="2736"/>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1     – 1</a:t>
              </a:r>
            </a:p>
          </p:txBody>
        </p:sp>
        <p:sp>
          <p:nvSpPr>
            <p:cNvPr id="8206" name="Line 13"/>
            <p:cNvSpPr>
              <a:spLocks noChangeShapeType="1"/>
            </p:cNvSpPr>
            <p:nvPr/>
          </p:nvSpPr>
          <p:spPr bwMode="auto">
            <a:xfrm>
              <a:off x="1200" y="2400"/>
              <a:ext cx="0" cy="6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7" name="Line 14"/>
            <p:cNvSpPr>
              <a:spLocks noChangeShapeType="1"/>
            </p:cNvSpPr>
            <p:nvPr/>
          </p:nvSpPr>
          <p:spPr bwMode="auto">
            <a:xfrm>
              <a:off x="1440" y="2400"/>
              <a:ext cx="0" cy="6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8" name="Text Box 15"/>
            <p:cNvSpPr txBox="1">
              <a:spLocks noChangeArrowheads="1"/>
            </p:cNvSpPr>
            <p:nvPr/>
          </p:nvSpPr>
          <p:spPr bwMode="auto">
            <a:xfrm>
              <a:off x="1182" y="2730"/>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&gt;</a:t>
              </a:r>
            </a:p>
          </p:txBody>
        </p:sp>
      </p:grpSp>
      <p:sp>
        <p:nvSpPr>
          <p:cNvPr id="34833" name="Rectangle 17"/>
          <p:cNvSpPr>
            <a:spLocks noChangeArrowheads="1"/>
          </p:cNvSpPr>
          <p:nvPr/>
        </p:nvSpPr>
        <p:spPr bwMode="auto">
          <a:xfrm>
            <a:off x="685800" y="5334000"/>
            <a:ext cx="313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(3, 1) is a solution.</a:t>
            </a:r>
          </a:p>
        </p:txBody>
      </p:sp>
      <p:sp>
        <p:nvSpPr>
          <p:cNvPr id="34835" name="Text Box 19"/>
          <p:cNvSpPr txBox="1">
            <a:spLocks noChangeArrowheads="1"/>
          </p:cNvSpPr>
          <p:nvPr/>
        </p:nvSpPr>
        <p:spPr bwMode="auto">
          <a:xfrm>
            <a:off x="3124200" y="41910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3200">
                <a:solidFill>
                  <a:srgbClr val="FF0000"/>
                </a:solidFill>
                <a:sym typeface="Wingdings" pitchFamily="2" charset="2"/>
              </a:rPr>
              <a:t></a:t>
            </a:r>
            <a:endParaRPr lang="en-US" alt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4823"/>
                                        </p:tgtEl>
                                        <p:attrNameLst>
                                          <p:attrName>style.visibility</p:attrName>
                                        </p:attrNameLst>
                                      </p:cBhvr>
                                      <p:to>
                                        <p:strVal val="visible"/>
                                      </p:to>
                                    </p:set>
                                    <p:anim calcmode="lin" valueType="num">
                                      <p:cBhvr>
                                        <p:cTn id="7" dur="1000" fill="hold"/>
                                        <p:tgtEl>
                                          <p:spTgt spid="34823"/>
                                        </p:tgtEl>
                                        <p:attrNameLst>
                                          <p:attrName>ppt_x</p:attrName>
                                        </p:attrNameLst>
                                      </p:cBhvr>
                                      <p:tavLst>
                                        <p:tav tm="0">
                                          <p:val>
                                            <p:strVal val="#ppt_x-.2"/>
                                          </p:val>
                                        </p:tav>
                                        <p:tav tm="100000">
                                          <p:val>
                                            <p:strVal val="#ppt_x"/>
                                          </p:val>
                                        </p:tav>
                                      </p:tavLst>
                                    </p:anim>
                                    <p:anim calcmode="lin" valueType="num">
                                      <p:cBhvr>
                                        <p:cTn id="8" dur="1000" fill="hold"/>
                                        <p:tgtEl>
                                          <p:spTgt spid="3482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82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ox(in)">
                                      <p:cBhvr>
                                        <p:cTn id="14" dur="500"/>
                                        <p:tgtEl>
                                          <p:spTgt spid="2"/>
                                        </p:tgtEl>
                                      </p:cBhvr>
                                    </p:animEffect>
                                  </p:childTnLst>
                                </p:cTn>
                              </p:par>
                            </p:childTnLst>
                          </p:cTn>
                        </p:par>
                        <p:par>
                          <p:cTn id="15" fill="hold" nodeType="afterGroup">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34835"/>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31" presetClass="entr" presetSubtype="0" fill="hold" grpId="0" nodeType="clickEffect">
                                  <p:stCondLst>
                                    <p:cond delay="0"/>
                                  </p:stCondLst>
                                  <p:iterate type="lt">
                                    <p:tmPct val="5000"/>
                                  </p:iterate>
                                  <p:childTnLst>
                                    <p:set>
                                      <p:cBhvr>
                                        <p:cTn id="21" dur="1" fill="hold">
                                          <p:stCondLst>
                                            <p:cond delay="0"/>
                                          </p:stCondLst>
                                        </p:cTn>
                                        <p:tgtEl>
                                          <p:spTgt spid="34833"/>
                                        </p:tgtEl>
                                        <p:attrNameLst>
                                          <p:attrName>style.visibility</p:attrName>
                                        </p:attrNameLst>
                                      </p:cBhvr>
                                      <p:to>
                                        <p:strVal val="visible"/>
                                      </p:to>
                                    </p:set>
                                    <p:anim calcmode="lin" valueType="num">
                                      <p:cBhvr>
                                        <p:cTn id="22" dur="1000" fill="hold"/>
                                        <p:tgtEl>
                                          <p:spTgt spid="34833"/>
                                        </p:tgtEl>
                                        <p:attrNameLst>
                                          <p:attrName>ppt_w</p:attrName>
                                        </p:attrNameLst>
                                      </p:cBhvr>
                                      <p:tavLst>
                                        <p:tav tm="0">
                                          <p:val>
                                            <p:fltVal val="0"/>
                                          </p:val>
                                        </p:tav>
                                        <p:tav tm="100000">
                                          <p:val>
                                            <p:strVal val="#ppt_w"/>
                                          </p:val>
                                        </p:tav>
                                      </p:tavLst>
                                    </p:anim>
                                    <p:anim calcmode="lin" valueType="num">
                                      <p:cBhvr>
                                        <p:cTn id="23" dur="1000" fill="hold"/>
                                        <p:tgtEl>
                                          <p:spTgt spid="34833"/>
                                        </p:tgtEl>
                                        <p:attrNameLst>
                                          <p:attrName>ppt_h</p:attrName>
                                        </p:attrNameLst>
                                      </p:cBhvr>
                                      <p:tavLst>
                                        <p:tav tm="0">
                                          <p:val>
                                            <p:fltVal val="0"/>
                                          </p:val>
                                        </p:tav>
                                        <p:tav tm="100000">
                                          <p:val>
                                            <p:strVal val="#ppt_h"/>
                                          </p:val>
                                        </p:tav>
                                      </p:tavLst>
                                    </p:anim>
                                    <p:anim calcmode="lin" valueType="num">
                                      <p:cBhvr>
                                        <p:cTn id="24" dur="1000" fill="hold"/>
                                        <p:tgtEl>
                                          <p:spTgt spid="34833"/>
                                        </p:tgtEl>
                                        <p:attrNameLst>
                                          <p:attrName>style.rotation</p:attrName>
                                        </p:attrNameLst>
                                      </p:cBhvr>
                                      <p:tavLst>
                                        <p:tav tm="0">
                                          <p:val>
                                            <p:fltVal val="90"/>
                                          </p:val>
                                        </p:tav>
                                        <p:tav tm="100000">
                                          <p:val>
                                            <p:fltVal val="0"/>
                                          </p:val>
                                        </p:tav>
                                      </p:tavLst>
                                    </p:anim>
                                    <p:animEffect transition="in" filter="fade">
                                      <p:cBhvr>
                                        <p:cTn id="25" dur="1000"/>
                                        <p:tgtEl>
                                          <p:spTgt spid="348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3" grpId="0"/>
      <p:bldP spid="34833" grpId="0"/>
      <p:bldP spid="3483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1</a:t>
            </a:r>
            <a:endParaRPr lang="en-US" altLang="en-US" sz="2600">
              <a:solidFill>
                <a:schemeClr val="accent2"/>
              </a:solidFill>
              <a:latin typeface="Arial MT Bl" charset="0"/>
            </a:endParaRPr>
          </a:p>
        </p:txBody>
      </p:sp>
      <p:sp>
        <p:nvSpPr>
          <p:cNvPr id="9219" name="Text Box 5"/>
          <p:cNvSpPr txBox="1">
            <a:spLocks noChangeArrowheads="1"/>
          </p:cNvSpPr>
          <p:nvPr/>
        </p:nvSpPr>
        <p:spPr bwMode="auto">
          <a:xfrm>
            <a:off x="533400" y="23622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a. (4, 5); </a:t>
            </a:r>
            <a:r>
              <a:rPr lang="en-US" altLang="en-US" sz="2400" b="1" i="1"/>
              <a:t>y &lt; x</a:t>
            </a:r>
            <a:r>
              <a:rPr lang="en-US" altLang="en-US" sz="2400" b="1"/>
              <a:t> + 1 </a:t>
            </a:r>
          </a:p>
        </p:txBody>
      </p:sp>
      <p:sp>
        <p:nvSpPr>
          <p:cNvPr id="9220" name="Text Box 7"/>
          <p:cNvSpPr txBox="1">
            <a:spLocks noChangeArrowheads="1"/>
          </p:cNvSpPr>
          <p:nvPr/>
        </p:nvSpPr>
        <p:spPr bwMode="auto">
          <a:xfrm>
            <a:off x="304800" y="1524000"/>
            <a:ext cx="82375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a:spcBef>
                <a:spcPct val="50000"/>
              </a:spcBef>
            </a:pPr>
            <a:r>
              <a:rPr lang="en-US" altLang="en-US" sz="2400" b="1"/>
              <a:t>Tell whether the ordered pair is a solution of the inequality.</a:t>
            </a:r>
            <a:endParaRPr lang="en-US" altLang="en-US" sz="2400">
              <a:latin typeface="Times" pitchFamily="18" charset="0"/>
            </a:endParaRPr>
          </a:p>
        </p:txBody>
      </p:sp>
      <p:sp>
        <p:nvSpPr>
          <p:cNvPr id="46089" name="Rectangle 9"/>
          <p:cNvSpPr>
            <a:spLocks noChangeArrowheads="1"/>
          </p:cNvSpPr>
          <p:nvPr/>
        </p:nvSpPr>
        <p:spPr bwMode="auto">
          <a:xfrm>
            <a:off x="581025" y="3200400"/>
            <a:ext cx="1668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t>y &lt; x</a:t>
            </a:r>
            <a:r>
              <a:rPr lang="en-US" altLang="en-US" sz="2400"/>
              <a:t> + 1</a:t>
            </a:r>
          </a:p>
        </p:txBody>
      </p:sp>
      <p:sp>
        <p:nvSpPr>
          <p:cNvPr id="46090" name="Text Box 10"/>
          <p:cNvSpPr txBox="1">
            <a:spLocks noChangeArrowheads="1"/>
          </p:cNvSpPr>
          <p:nvPr/>
        </p:nvSpPr>
        <p:spPr bwMode="auto">
          <a:xfrm>
            <a:off x="2438400" y="3200400"/>
            <a:ext cx="2454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Substitute (4, 5) for (x, y).</a:t>
            </a:r>
          </a:p>
        </p:txBody>
      </p:sp>
      <p:sp>
        <p:nvSpPr>
          <p:cNvPr id="46091" name="Text Box 11"/>
          <p:cNvSpPr txBox="1">
            <a:spLocks noChangeArrowheads="1"/>
          </p:cNvSpPr>
          <p:nvPr/>
        </p:nvSpPr>
        <p:spPr bwMode="auto">
          <a:xfrm>
            <a:off x="6842125" y="3200400"/>
            <a:ext cx="2454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i="1">
                <a:solidFill>
                  <a:srgbClr val="3333FF"/>
                </a:solidFill>
                <a:latin typeface="Arial" charset="0"/>
              </a:rPr>
              <a:t>Substitute (1, 1) for (x, y).</a:t>
            </a:r>
          </a:p>
        </p:txBody>
      </p:sp>
      <p:sp>
        <p:nvSpPr>
          <p:cNvPr id="9224" name="Text Box 12"/>
          <p:cNvSpPr txBox="1">
            <a:spLocks noChangeArrowheads="1"/>
          </p:cNvSpPr>
          <p:nvPr/>
        </p:nvSpPr>
        <p:spPr bwMode="auto">
          <a:xfrm>
            <a:off x="5005388" y="2362200"/>
            <a:ext cx="3910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b="1"/>
              <a:t>b. (1, 1); y &gt; x – 7</a:t>
            </a:r>
          </a:p>
        </p:txBody>
      </p:sp>
      <p:sp>
        <p:nvSpPr>
          <p:cNvPr id="9225" name="Line 15"/>
          <p:cNvSpPr>
            <a:spLocks noChangeShapeType="1"/>
          </p:cNvSpPr>
          <p:nvPr/>
        </p:nvSpPr>
        <p:spPr bwMode="auto">
          <a:xfrm flipH="1">
            <a:off x="4800600" y="2438400"/>
            <a:ext cx="14288" cy="3352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098" name="Rectangle 18"/>
          <p:cNvSpPr>
            <a:spLocks noChangeArrowheads="1"/>
          </p:cNvSpPr>
          <p:nvPr/>
        </p:nvSpPr>
        <p:spPr bwMode="auto">
          <a:xfrm>
            <a:off x="5002213" y="3200400"/>
            <a:ext cx="16144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y &gt; </a:t>
            </a:r>
            <a:r>
              <a:rPr lang="en-US" altLang="en-US" sz="2400" i="1"/>
              <a:t>x</a:t>
            </a:r>
            <a:r>
              <a:rPr lang="en-US" altLang="en-US" sz="2400"/>
              <a:t> – 7</a:t>
            </a:r>
          </a:p>
        </p:txBody>
      </p:sp>
      <p:grpSp>
        <p:nvGrpSpPr>
          <p:cNvPr id="2" name="Group 32"/>
          <p:cNvGrpSpPr>
            <a:grpSpLocks/>
          </p:cNvGrpSpPr>
          <p:nvPr/>
        </p:nvGrpSpPr>
        <p:grpSpPr bwMode="auto">
          <a:xfrm>
            <a:off x="533400" y="3657600"/>
            <a:ext cx="1882775" cy="990600"/>
            <a:chOff x="336" y="2304"/>
            <a:chExt cx="1186" cy="624"/>
          </a:xfrm>
        </p:grpSpPr>
        <p:sp>
          <p:nvSpPr>
            <p:cNvPr id="9239" name="Line 14"/>
            <p:cNvSpPr>
              <a:spLocks noChangeShapeType="1"/>
            </p:cNvSpPr>
            <p:nvPr/>
          </p:nvSpPr>
          <p:spPr bwMode="auto">
            <a:xfrm>
              <a:off x="432" y="2304"/>
              <a:ext cx="9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0" name="Text Box 16"/>
            <p:cNvSpPr txBox="1">
              <a:spLocks noChangeArrowheads="1"/>
            </p:cNvSpPr>
            <p:nvPr/>
          </p:nvSpPr>
          <p:spPr bwMode="auto">
            <a:xfrm>
              <a:off x="336" y="2322"/>
              <a:ext cx="11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3333FF"/>
                  </a:solidFill>
                </a:rPr>
                <a:t>5     </a:t>
              </a:r>
              <a:r>
                <a:rPr lang="en-US" altLang="en-US" sz="2400">
                  <a:solidFill>
                    <a:srgbClr val="FF3300"/>
                  </a:solidFill>
                </a:rPr>
                <a:t>4</a:t>
              </a:r>
              <a:r>
                <a:rPr lang="en-US" altLang="en-US" sz="2400"/>
                <a:t> + 1</a:t>
              </a:r>
              <a:endParaRPr lang="en-US" altLang="en-US" sz="2400">
                <a:solidFill>
                  <a:srgbClr val="3333FF"/>
                </a:solidFill>
              </a:endParaRPr>
            </a:p>
          </p:txBody>
        </p:sp>
        <p:sp>
          <p:nvSpPr>
            <p:cNvPr id="9241" name="Text Box 21"/>
            <p:cNvSpPr txBox="1">
              <a:spLocks noChangeArrowheads="1"/>
            </p:cNvSpPr>
            <p:nvPr/>
          </p:nvSpPr>
          <p:spPr bwMode="auto">
            <a:xfrm>
              <a:off x="336" y="2592"/>
              <a:ext cx="11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5</a:t>
              </a:r>
              <a:r>
                <a:rPr lang="en-US" altLang="en-US" sz="2400">
                  <a:solidFill>
                    <a:srgbClr val="3333FF"/>
                  </a:solidFill>
                </a:rPr>
                <a:t>     </a:t>
              </a:r>
              <a:r>
                <a:rPr lang="en-US" altLang="en-US" sz="2400"/>
                <a:t>5 </a:t>
              </a:r>
              <a:endParaRPr lang="en-US" altLang="en-US" sz="2400">
                <a:solidFill>
                  <a:srgbClr val="3333FF"/>
                </a:solidFill>
              </a:endParaRPr>
            </a:p>
          </p:txBody>
        </p:sp>
        <p:sp>
          <p:nvSpPr>
            <p:cNvPr id="9242" name="Line 22"/>
            <p:cNvSpPr>
              <a:spLocks noChangeShapeType="1"/>
            </p:cNvSpPr>
            <p:nvPr/>
          </p:nvSpPr>
          <p:spPr bwMode="auto">
            <a:xfrm>
              <a:off x="576" y="2304"/>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3" name="Line 23"/>
            <p:cNvSpPr>
              <a:spLocks noChangeShapeType="1"/>
            </p:cNvSpPr>
            <p:nvPr/>
          </p:nvSpPr>
          <p:spPr bwMode="auto">
            <a:xfrm>
              <a:off x="816" y="2304"/>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4" name="Text Box 26"/>
            <p:cNvSpPr txBox="1">
              <a:spLocks noChangeArrowheads="1"/>
            </p:cNvSpPr>
            <p:nvPr/>
          </p:nvSpPr>
          <p:spPr bwMode="auto">
            <a:xfrm>
              <a:off x="543" y="2592"/>
              <a:ext cx="27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&lt;</a:t>
              </a:r>
            </a:p>
          </p:txBody>
        </p:sp>
      </p:grpSp>
      <p:grpSp>
        <p:nvGrpSpPr>
          <p:cNvPr id="3" name="Group 33"/>
          <p:cNvGrpSpPr>
            <a:grpSpLocks/>
          </p:cNvGrpSpPr>
          <p:nvPr/>
        </p:nvGrpSpPr>
        <p:grpSpPr bwMode="auto">
          <a:xfrm>
            <a:off x="4953000" y="3657600"/>
            <a:ext cx="1882775" cy="990600"/>
            <a:chOff x="3120" y="2304"/>
            <a:chExt cx="1186" cy="624"/>
          </a:xfrm>
        </p:grpSpPr>
        <p:sp>
          <p:nvSpPr>
            <p:cNvPr id="9233" name="Text Box 17"/>
            <p:cNvSpPr txBox="1">
              <a:spLocks noChangeArrowheads="1"/>
            </p:cNvSpPr>
            <p:nvPr/>
          </p:nvSpPr>
          <p:spPr bwMode="auto">
            <a:xfrm>
              <a:off x="3120" y="2304"/>
              <a:ext cx="11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solidFill>
                    <a:srgbClr val="3333FF"/>
                  </a:solidFill>
                </a:rPr>
                <a:t>1     </a:t>
              </a:r>
              <a:r>
                <a:rPr lang="en-US" altLang="en-US" sz="2400">
                  <a:solidFill>
                    <a:srgbClr val="FF3300"/>
                  </a:solidFill>
                </a:rPr>
                <a:t>1</a:t>
              </a:r>
              <a:r>
                <a:rPr lang="en-US" altLang="en-US" sz="2400"/>
                <a:t> – 7</a:t>
              </a:r>
            </a:p>
          </p:txBody>
        </p:sp>
        <p:sp>
          <p:nvSpPr>
            <p:cNvPr id="9234" name="Line 19"/>
            <p:cNvSpPr>
              <a:spLocks noChangeShapeType="1"/>
            </p:cNvSpPr>
            <p:nvPr/>
          </p:nvSpPr>
          <p:spPr bwMode="auto">
            <a:xfrm>
              <a:off x="3168" y="2304"/>
              <a:ext cx="9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5" name="Line 24"/>
            <p:cNvSpPr>
              <a:spLocks noChangeShapeType="1"/>
            </p:cNvSpPr>
            <p:nvPr/>
          </p:nvSpPr>
          <p:spPr bwMode="auto">
            <a:xfrm>
              <a:off x="3339" y="2304"/>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6" name="Line 25"/>
            <p:cNvSpPr>
              <a:spLocks noChangeShapeType="1"/>
            </p:cNvSpPr>
            <p:nvPr/>
          </p:nvSpPr>
          <p:spPr bwMode="auto">
            <a:xfrm>
              <a:off x="3600" y="2304"/>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7" name="Text Box 27"/>
            <p:cNvSpPr txBox="1">
              <a:spLocks noChangeArrowheads="1"/>
            </p:cNvSpPr>
            <p:nvPr/>
          </p:nvSpPr>
          <p:spPr bwMode="auto">
            <a:xfrm>
              <a:off x="3312" y="2592"/>
              <a:ext cx="27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2400"/>
                <a:t>&gt;</a:t>
              </a:r>
            </a:p>
          </p:txBody>
        </p:sp>
        <p:sp>
          <p:nvSpPr>
            <p:cNvPr id="9238" name="Text Box 28"/>
            <p:cNvSpPr txBox="1">
              <a:spLocks noChangeArrowheads="1"/>
            </p:cNvSpPr>
            <p:nvPr/>
          </p:nvSpPr>
          <p:spPr bwMode="auto">
            <a:xfrm>
              <a:off x="3120" y="2592"/>
              <a:ext cx="11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1</a:t>
              </a:r>
              <a:r>
                <a:rPr lang="en-US" altLang="en-US" sz="2400">
                  <a:solidFill>
                    <a:srgbClr val="3333FF"/>
                  </a:solidFill>
                </a:rPr>
                <a:t>     </a:t>
              </a:r>
              <a:r>
                <a:rPr lang="en-US" altLang="en-US" sz="2400"/>
                <a:t>–6</a:t>
              </a:r>
            </a:p>
          </p:txBody>
        </p:sp>
      </p:grpSp>
      <p:sp>
        <p:nvSpPr>
          <p:cNvPr id="46109" name="Text Box 29"/>
          <p:cNvSpPr txBox="1">
            <a:spLocks noChangeArrowheads="1"/>
          </p:cNvSpPr>
          <p:nvPr/>
        </p:nvSpPr>
        <p:spPr bwMode="auto">
          <a:xfrm>
            <a:off x="533400" y="4876800"/>
            <a:ext cx="3940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(4, 5) is not a solution.</a:t>
            </a:r>
          </a:p>
        </p:txBody>
      </p:sp>
      <p:sp>
        <p:nvSpPr>
          <p:cNvPr id="46110" name="Text Box 30"/>
          <p:cNvSpPr txBox="1">
            <a:spLocks noChangeArrowheads="1"/>
          </p:cNvSpPr>
          <p:nvPr/>
        </p:nvSpPr>
        <p:spPr bwMode="auto">
          <a:xfrm>
            <a:off x="4981575" y="4872038"/>
            <a:ext cx="3171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(1, 1) is a solution.</a:t>
            </a:r>
          </a:p>
        </p:txBody>
      </p:sp>
      <p:sp>
        <p:nvSpPr>
          <p:cNvPr id="46114" name="Text Box 34"/>
          <p:cNvSpPr txBox="1">
            <a:spLocks noChangeArrowheads="1"/>
          </p:cNvSpPr>
          <p:nvPr/>
        </p:nvSpPr>
        <p:spPr bwMode="auto">
          <a:xfrm>
            <a:off x="1524000" y="4038600"/>
            <a:ext cx="533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3200">
                <a:solidFill>
                  <a:srgbClr val="FF0000"/>
                </a:solidFill>
                <a:sym typeface="Wingdings" pitchFamily="2" charset="2"/>
              </a:rPr>
              <a:t></a:t>
            </a:r>
          </a:p>
        </p:txBody>
      </p:sp>
      <p:sp>
        <p:nvSpPr>
          <p:cNvPr id="46115" name="Text Box 35"/>
          <p:cNvSpPr txBox="1">
            <a:spLocks noChangeArrowheads="1"/>
          </p:cNvSpPr>
          <p:nvPr/>
        </p:nvSpPr>
        <p:spPr bwMode="auto">
          <a:xfrm>
            <a:off x="6172200" y="41148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r>
              <a:rPr lang="en-US" altLang="en-US" sz="3200">
                <a:solidFill>
                  <a:srgbClr val="FF0000"/>
                </a:solidFill>
                <a:sym typeface="Wingdings" pitchFamily="2" charset="2"/>
              </a:rPr>
              <a:t></a:t>
            </a:r>
            <a:endParaRPr lang="en-US" alt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089"/>
                                        </p:tgtEl>
                                        <p:attrNameLst>
                                          <p:attrName>style.visibility</p:attrName>
                                        </p:attrNameLst>
                                      </p:cBhvr>
                                      <p:to>
                                        <p:strVal val="visible"/>
                                      </p:to>
                                    </p:set>
                                    <p:animEffect transition="in" filter="dissolve">
                                      <p:cBhvr>
                                        <p:cTn id="7" dur="500"/>
                                        <p:tgtEl>
                                          <p:spTgt spid="460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6090"/>
                                        </p:tgtEl>
                                        <p:attrNameLst>
                                          <p:attrName>style.visibility</p:attrName>
                                        </p:attrNameLst>
                                      </p:cBhvr>
                                      <p:to>
                                        <p:strVal val="visible"/>
                                      </p:to>
                                    </p:set>
                                    <p:animEffect transition="in" filter="dissolve">
                                      <p:cBhvr>
                                        <p:cTn id="12" dur="500"/>
                                        <p:tgtEl>
                                          <p:spTgt spid="460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3000"/>
                                        <p:tgtEl>
                                          <p:spTgt spid="2"/>
                                        </p:tgtEl>
                                      </p:cBhvr>
                                    </p:animEffect>
                                  </p:childTnLst>
                                </p:cTn>
                              </p:par>
                            </p:childTnLst>
                          </p:cTn>
                        </p:par>
                        <p:par>
                          <p:cTn id="18" fill="hold" nodeType="afterGroup">
                            <p:stCondLst>
                              <p:cond delay="3000"/>
                            </p:stCondLst>
                            <p:childTnLst>
                              <p:par>
                                <p:cTn id="19" presetID="9" presetClass="entr" presetSubtype="0" fill="hold" grpId="0" nodeType="afterEffect">
                                  <p:stCondLst>
                                    <p:cond delay="0"/>
                                  </p:stCondLst>
                                  <p:childTnLst>
                                    <p:set>
                                      <p:cBhvr>
                                        <p:cTn id="20" dur="1" fill="hold">
                                          <p:stCondLst>
                                            <p:cond delay="0"/>
                                          </p:stCondLst>
                                        </p:cTn>
                                        <p:tgtEl>
                                          <p:spTgt spid="46114"/>
                                        </p:tgtEl>
                                        <p:attrNameLst>
                                          <p:attrName>style.visibility</p:attrName>
                                        </p:attrNameLst>
                                      </p:cBhvr>
                                      <p:to>
                                        <p:strVal val="visible"/>
                                      </p:to>
                                    </p:set>
                                    <p:animEffect transition="in" filter="dissolve">
                                      <p:cBhvr>
                                        <p:cTn id="21" dur="500"/>
                                        <p:tgtEl>
                                          <p:spTgt spid="4611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7" presetClass="entr" presetSubtype="10" fill="hold" grpId="0" nodeType="clickEffect">
                                  <p:stCondLst>
                                    <p:cond delay="0"/>
                                  </p:stCondLst>
                                  <p:childTnLst>
                                    <p:set>
                                      <p:cBhvr>
                                        <p:cTn id="25" dur="1" fill="hold">
                                          <p:stCondLst>
                                            <p:cond delay="0"/>
                                          </p:stCondLst>
                                        </p:cTn>
                                        <p:tgtEl>
                                          <p:spTgt spid="46109"/>
                                        </p:tgtEl>
                                        <p:attrNameLst>
                                          <p:attrName>style.visibility</p:attrName>
                                        </p:attrNameLst>
                                      </p:cBhvr>
                                      <p:to>
                                        <p:strVal val="visible"/>
                                      </p:to>
                                    </p:set>
                                    <p:anim calcmode="lin" valueType="num">
                                      <p:cBhvr>
                                        <p:cTn id="26" dur="1000" fill="hold"/>
                                        <p:tgtEl>
                                          <p:spTgt spid="46109"/>
                                        </p:tgtEl>
                                        <p:attrNameLst>
                                          <p:attrName>ppt_w</p:attrName>
                                        </p:attrNameLst>
                                      </p:cBhvr>
                                      <p:tavLst>
                                        <p:tav tm="0">
                                          <p:val>
                                            <p:fltVal val="0"/>
                                          </p:val>
                                        </p:tav>
                                        <p:tav tm="100000">
                                          <p:val>
                                            <p:strVal val="#ppt_w"/>
                                          </p:val>
                                        </p:tav>
                                      </p:tavLst>
                                    </p:anim>
                                    <p:anim calcmode="lin" valueType="num">
                                      <p:cBhvr>
                                        <p:cTn id="27" dur="1000" fill="hold"/>
                                        <p:tgtEl>
                                          <p:spTgt spid="46109"/>
                                        </p:tgtEl>
                                        <p:attrNameLst>
                                          <p:attrName>ppt_h</p:attrName>
                                        </p:attrNameLst>
                                      </p:cBhvr>
                                      <p:tavLst>
                                        <p:tav tm="0">
                                          <p:val>
                                            <p:strVal val="#ppt_h"/>
                                          </p:val>
                                        </p:tav>
                                        <p:tav tm="100000">
                                          <p:val>
                                            <p:strVal val="#ppt_h"/>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6098"/>
                                        </p:tgtEl>
                                        <p:attrNameLst>
                                          <p:attrName>style.visibility</p:attrName>
                                        </p:attrNameLst>
                                      </p:cBhvr>
                                      <p:to>
                                        <p:strVal val="visible"/>
                                      </p:to>
                                    </p:set>
                                    <p:animEffect transition="in" filter="dissolve">
                                      <p:cBhvr>
                                        <p:cTn id="32" dur="500"/>
                                        <p:tgtEl>
                                          <p:spTgt spid="4609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6091"/>
                                        </p:tgtEl>
                                        <p:attrNameLst>
                                          <p:attrName>style.visibility</p:attrName>
                                        </p:attrNameLst>
                                      </p:cBhvr>
                                      <p:to>
                                        <p:strVal val="visible"/>
                                      </p:to>
                                    </p:set>
                                    <p:animEffect transition="in" filter="dissolve">
                                      <p:cBhvr>
                                        <p:cTn id="37" dur="500"/>
                                        <p:tgtEl>
                                          <p:spTgt spid="4609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wipe(up)">
                                      <p:cBhvr>
                                        <p:cTn id="42" dur="3000"/>
                                        <p:tgtEl>
                                          <p:spTgt spid="3"/>
                                        </p:tgtEl>
                                      </p:cBhvr>
                                    </p:animEffect>
                                  </p:childTnLst>
                                </p:cTn>
                              </p:par>
                            </p:childTnLst>
                          </p:cTn>
                        </p:par>
                        <p:par>
                          <p:cTn id="43" fill="hold" nodeType="afterGroup">
                            <p:stCondLst>
                              <p:cond delay="3000"/>
                            </p:stCondLst>
                            <p:childTnLst>
                              <p:par>
                                <p:cTn id="44" presetID="1" presetClass="entr" presetSubtype="0" fill="hold" grpId="0" nodeType="afterEffect">
                                  <p:stCondLst>
                                    <p:cond delay="0"/>
                                  </p:stCondLst>
                                  <p:childTnLst>
                                    <p:set>
                                      <p:cBhvr>
                                        <p:cTn id="45" dur="1" fill="hold">
                                          <p:stCondLst>
                                            <p:cond delay="499"/>
                                          </p:stCondLst>
                                        </p:cTn>
                                        <p:tgtEl>
                                          <p:spTgt spid="46115"/>
                                        </p:tgtEl>
                                        <p:attrNameLst>
                                          <p:attrName>style.visibility</p:attrName>
                                        </p:attrNameLst>
                                      </p:cBhvr>
                                      <p:to>
                                        <p:strVal val="visible"/>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17" presetClass="entr" presetSubtype="10" fill="hold" grpId="0" nodeType="clickEffect">
                                  <p:stCondLst>
                                    <p:cond delay="0"/>
                                  </p:stCondLst>
                                  <p:childTnLst>
                                    <p:set>
                                      <p:cBhvr>
                                        <p:cTn id="49" dur="1" fill="hold">
                                          <p:stCondLst>
                                            <p:cond delay="0"/>
                                          </p:stCondLst>
                                        </p:cTn>
                                        <p:tgtEl>
                                          <p:spTgt spid="46110"/>
                                        </p:tgtEl>
                                        <p:attrNameLst>
                                          <p:attrName>style.visibility</p:attrName>
                                        </p:attrNameLst>
                                      </p:cBhvr>
                                      <p:to>
                                        <p:strVal val="visible"/>
                                      </p:to>
                                    </p:set>
                                    <p:anim calcmode="lin" valueType="num">
                                      <p:cBhvr>
                                        <p:cTn id="50" dur="500" fill="hold"/>
                                        <p:tgtEl>
                                          <p:spTgt spid="46110"/>
                                        </p:tgtEl>
                                        <p:attrNameLst>
                                          <p:attrName>ppt_w</p:attrName>
                                        </p:attrNameLst>
                                      </p:cBhvr>
                                      <p:tavLst>
                                        <p:tav tm="0">
                                          <p:val>
                                            <p:fltVal val="0"/>
                                          </p:val>
                                        </p:tav>
                                        <p:tav tm="100000">
                                          <p:val>
                                            <p:strVal val="#ppt_w"/>
                                          </p:val>
                                        </p:tav>
                                      </p:tavLst>
                                    </p:anim>
                                    <p:anim calcmode="lin" valueType="num">
                                      <p:cBhvr>
                                        <p:cTn id="51" dur="500" fill="hold"/>
                                        <p:tgtEl>
                                          <p:spTgt spid="461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9" grpId="0"/>
      <p:bldP spid="46090" grpId="0"/>
      <p:bldP spid="46091" grpId="0"/>
      <p:bldP spid="46098" grpId="0"/>
      <p:bldP spid="46109" grpId="0"/>
      <p:bldP spid="46110" grpId="0"/>
      <p:bldP spid="46114" grpId="0"/>
      <p:bldP spid="4611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174625" y="2133600"/>
            <a:ext cx="89693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900">
                <a:solidFill>
                  <a:schemeClr val="tx1"/>
                </a:solidFill>
                <a:latin typeface="Verdana" pitchFamily="34" charset="0"/>
              </a:defRPr>
            </a:lvl1pPr>
            <a:lvl2pPr marL="742950" indent="-285750" eaLnBrk="0" hangingPunct="0">
              <a:defRPr sz="900">
                <a:solidFill>
                  <a:schemeClr val="tx1"/>
                </a:solidFill>
                <a:latin typeface="Verdana" pitchFamily="34" charset="0"/>
              </a:defRPr>
            </a:lvl2pPr>
            <a:lvl3pPr marL="1143000" indent="-228600" eaLnBrk="0" hangingPunct="0">
              <a:defRPr sz="900">
                <a:solidFill>
                  <a:schemeClr val="tx1"/>
                </a:solidFill>
                <a:latin typeface="Verdana" pitchFamily="34" charset="0"/>
              </a:defRPr>
            </a:lvl3pPr>
            <a:lvl4pPr marL="1600200" indent="-228600" eaLnBrk="0" hangingPunct="0">
              <a:defRPr sz="900">
                <a:solidFill>
                  <a:schemeClr val="tx1"/>
                </a:solidFill>
                <a:latin typeface="Verdana" pitchFamily="34" charset="0"/>
              </a:defRPr>
            </a:lvl4pPr>
            <a:lvl5pPr marL="2057400" indent="-228600" eaLnBrk="0" hangingPunct="0">
              <a:defRPr sz="900">
                <a:solidFill>
                  <a:schemeClr val="tx1"/>
                </a:solidFill>
                <a:latin typeface="Verdana" pitchFamily="34" charset="0"/>
              </a:defRPr>
            </a:lvl5pPr>
            <a:lvl6pPr marL="2514600" indent="-228600" eaLnBrk="0" fontAlgn="base" hangingPunct="0">
              <a:spcBef>
                <a:spcPct val="0"/>
              </a:spcBef>
              <a:spcAft>
                <a:spcPct val="0"/>
              </a:spcAft>
              <a:defRPr sz="900">
                <a:solidFill>
                  <a:schemeClr val="tx1"/>
                </a:solidFill>
                <a:latin typeface="Verdana" pitchFamily="34" charset="0"/>
              </a:defRPr>
            </a:lvl6pPr>
            <a:lvl7pPr marL="2971800" indent="-228600" eaLnBrk="0" fontAlgn="base" hangingPunct="0">
              <a:spcBef>
                <a:spcPct val="0"/>
              </a:spcBef>
              <a:spcAft>
                <a:spcPct val="0"/>
              </a:spcAft>
              <a:defRPr sz="900">
                <a:solidFill>
                  <a:schemeClr val="tx1"/>
                </a:solidFill>
                <a:latin typeface="Verdana" pitchFamily="34" charset="0"/>
              </a:defRPr>
            </a:lvl7pPr>
            <a:lvl8pPr marL="3429000" indent="-228600" eaLnBrk="0" fontAlgn="base" hangingPunct="0">
              <a:spcBef>
                <a:spcPct val="0"/>
              </a:spcBef>
              <a:spcAft>
                <a:spcPct val="0"/>
              </a:spcAft>
              <a:defRPr sz="900">
                <a:solidFill>
                  <a:schemeClr val="tx1"/>
                </a:solidFill>
                <a:latin typeface="Verdana" pitchFamily="34" charset="0"/>
              </a:defRPr>
            </a:lvl8pPr>
            <a:lvl9pPr marL="3886200" indent="-228600" eaLnBrk="0" fontAlgn="base" hangingPunct="0">
              <a:spcBef>
                <a:spcPct val="0"/>
              </a:spcBef>
              <a:spcAft>
                <a:spcPct val="0"/>
              </a:spcAft>
              <a:defRPr sz="900">
                <a:solidFill>
                  <a:schemeClr val="tx1"/>
                </a:solidFill>
                <a:latin typeface="Verdana" pitchFamily="34" charset="0"/>
              </a:defRPr>
            </a:lvl9pPr>
          </a:lstStyle>
          <a:p>
            <a:pPr eaLnBrk="1" hangingPunct="1">
              <a:spcBef>
                <a:spcPct val="50000"/>
              </a:spcBef>
            </a:pPr>
            <a:r>
              <a:rPr lang="en-US" altLang="en-US" sz="2400"/>
              <a:t>A linear inequality describes a region of a coordinate plane called a </a:t>
            </a:r>
            <a:r>
              <a:rPr lang="en-US" altLang="en-US" sz="2400" i="1"/>
              <a:t>half-plane</a:t>
            </a:r>
            <a:r>
              <a:rPr lang="en-US" altLang="en-US" sz="2400"/>
              <a:t>. All points in the region are solutions of the linear inequality. The boundary line of the region is the graph of the related equation.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FFFF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2452</TotalTime>
  <Words>2373</Words>
  <Application>Microsoft Office PowerPoint</Application>
  <PresentationFormat>On-screen Show (4:3)</PresentationFormat>
  <Paragraphs>328</Paragraphs>
  <Slides>44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Verdana</vt:lpstr>
      <vt:lpstr>Arial</vt:lpstr>
      <vt:lpstr>Arial Black</vt:lpstr>
      <vt:lpstr>Symbol</vt:lpstr>
      <vt:lpstr>Times</vt:lpstr>
      <vt:lpstr>Arial MT Bl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67</cp:revision>
  <dcterms:created xsi:type="dcterms:W3CDTF">2002-10-14T18:20:28Z</dcterms:created>
  <dcterms:modified xsi:type="dcterms:W3CDTF">2014-02-21T12:30:50Z</dcterms:modified>
</cp:coreProperties>
</file>