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7" r:id="rId2"/>
    <p:sldId id="260" r:id="rId3"/>
    <p:sldId id="309" r:id="rId4"/>
    <p:sldId id="262" r:id="rId5"/>
    <p:sldId id="269" r:id="rId6"/>
    <p:sldId id="275" r:id="rId7"/>
    <p:sldId id="308"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304" r:id="rId23"/>
    <p:sldId id="305" r:id="rId24"/>
    <p:sldId id="290" r:id="rId25"/>
    <p:sldId id="306" r:id="rId26"/>
    <p:sldId id="307" r:id="rId27"/>
    <p:sldId id="291" r:id="rId28"/>
    <p:sldId id="292" r:id="rId29"/>
    <p:sldId id="293" r:id="rId30"/>
    <p:sldId id="297" r:id="rId31"/>
    <p:sldId id="294" r:id="rId32"/>
    <p:sldId id="298" r:id="rId33"/>
    <p:sldId id="299" r:id="rId34"/>
    <p:sldId id="303" r:id="rId35"/>
    <p:sldId id="301" r:id="rId36"/>
    <p:sldId id="295" r:id="rId37"/>
    <p:sldId id="296" r:id="rId38"/>
    <p:sldId id="302" r:id="rId39"/>
  </p:sldIdLst>
  <p:sldSz cx="9144000" cy="6858000" type="screen4x3"/>
  <p:notesSz cx="6858000" cy="9144000"/>
  <p:defaultTextStyle>
    <a:defPPr>
      <a:defRPr lang="en-US"/>
    </a:defPPr>
    <a:lvl1pPr algn="l" rtl="0" fontAlgn="base">
      <a:spcBef>
        <a:spcPct val="0"/>
      </a:spcBef>
      <a:spcAft>
        <a:spcPct val="0"/>
      </a:spcAft>
      <a:defRPr i="1" kern="1200">
        <a:solidFill>
          <a:schemeClr val="tx1"/>
        </a:solidFill>
        <a:latin typeface="Arial" charset="0"/>
        <a:ea typeface="+mn-ea"/>
        <a:cs typeface="+mn-cs"/>
      </a:defRPr>
    </a:lvl1pPr>
    <a:lvl2pPr marL="457200" algn="l" rtl="0" fontAlgn="base">
      <a:spcBef>
        <a:spcPct val="0"/>
      </a:spcBef>
      <a:spcAft>
        <a:spcPct val="0"/>
      </a:spcAft>
      <a:defRPr i="1" kern="1200">
        <a:solidFill>
          <a:schemeClr val="tx1"/>
        </a:solidFill>
        <a:latin typeface="Arial" charset="0"/>
        <a:ea typeface="+mn-ea"/>
        <a:cs typeface="+mn-cs"/>
      </a:defRPr>
    </a:lvl2pPr>
    <a:lvl3pPr marL="914400" algn="l" rtl="0" fontAlgn="base">
      <a:spcBef>
        <a:spcPct val="0"/>
      </a:spcBef>
      <a:spcAft>
        <a:spcPct val="0"/>
      </a:spcAft>
      <a:defRPr i="1" kern="1200">
        <a:solidFill>
          <a:schemeClr val="tx1"/>
        </a:solidFill>
        <a:latin typeface="Arial" charset="0"/>
        <a:ea typeface="+mn-ea"/>
        <a:cs typeface="+mn-cs"/>
      </a:defRPr>
    </a:lvl3pPr>
    <a:lvl4pPr marL="1371600" algn="l" rtl="0" fontAlgn="base">
      <a:spcBef>
        <a:spcPct val="0"/>
      </a:spcBef>
      <a:spcAft>
        <a:spcPct val="0"/>
      </a:spcAft>
      <a:defRPr i="1" kern="1200">
        <a:solidFill>
          <a:schemeClr val="tx1"/>
        </a:solidFill>
        <a:latin typeface="Arial" charset="0"/>
        <a:ea typeface="+mn-ea"/>
        <a:cs typeface="+mn-cs"/>
      </a:defRPr>
    </a:lvl4pPr>
    <a:lvl5pPr marL="1828800" algn="l" rtl="0" fontAlgn="base">
      <a:spcBef>
        <a:spcPct val="0"/>
      </a:spcBef>
      <a:spcAft>
        <a:spcPct val="0"/>
      </a:spcAft>
      <a:defRPr i="1" kern="1200">
        <a:solidFill>
          <a:schemeClr val="tx1"/>
        </a:solidFill>
        <a:latin typeface="Arial" charset="0"/>
        <a:ea typeface="+mn-ea"/>
        <a:cs typeface="+mn-cs"/>
      </a:defRPr>
    </a:lvl5pPr>
    <a:lvl6pPr marL="2286000" algn="l" defTabSz="914400" rtl="0" eaLnBrk="1" latinLnBrk="0" hangingPunct="1">
      <a:defRPr i="1" kern="1200">
        <a:solidFill>
          <a:schemeClr val="tx1"/>
        </a:solidFill>
        <a:latin typeface="Arial" charset="0"/>
        <a:ea typeface="+mn-ea"/>
        <a:cs typeface="+mn-cs"/>
      </a:defRPr>
    </a:lvl6pPr>
    <a:lvl7pPr marL="2743200" algn="l" defTabSz="914400" rtl="0" eaLnBrk="1" latinLnBrk="0" hangingPunct="1">
      <a:defRPr i="1" kern="1200">
        <a:solidFill>
          <a:schemeClr val="tx1"/>
        </a:solidFill>
        <a:latin typeface="Arial" charset="0"/>
        <a:ea typeface="+mn-ea"/>
        <a:cs typeface="+mn-cs"/>
      </a:defRPr>
    </a:lvl7pPr>
    <a:lvl8pPr marL="3200400" algn="l" defTabSz="914400" rtl="0" eaLnBrk="1" latinLnBrk="0" hangingPunct="1">
      <a:defRPr i="1" kern="1200">
        <a:solidFill>
          <a:schemeClr val="tx1"/>
        </a:solidFill>
        <a:latin typeface="Arial" charset="0"/>
        <a:ea typeface="+mn-ea"/>
        <a:cs typeface="+mn-cs"/>
      </a:defRPr>
    </a:lvl8pPr>
    <a:lvl9pPr marL="3657600" algn="l" defTabSz="914400" rtl="0" eaLnBrk="1" latinLnBrk="0" hangingPunct="1">
      <a:defRPr i="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F00"/>
    <a:srgbClr val="333399"/>
    <a:srgbClr val="00CC00"/>
    <a:srgbClr val="FFFF00"/>
    <a:srgbClr val="BBE0E3"/>
    <a:srgbClr val="FF33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6" autoAdjust="0"/>
    <p:restoredTop sz="93497" autoAdjust="0"/>
  </p:normalViewPr>
  <p:slideViewPr>
    <p:cSldViewPr>
      <p:cViewPr varScale="1">
        <p:scale>
          <a:sx n="102" d="100"/>
          <a:sy n="102" d="100"/>
        </p:scale>
        <p:origin x="-108" y="-96"/>
      </p:cViewPr>
      <p:guideLst>
        <p:guide orient="horz" pos="2160"/>
        <p:guide orient="horz" pos="624"/>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i="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i="0">
                <a:latin typeface="Arial"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i="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i="0">
                <a:latin typeface="Arial" charset="0"/>
              </a:defRPr>
            </a:lvl1pPr>
          </a:lstStyle>
          <a:p>
            <a:pPr>
              <a:defRPr/>
            </a:pPr>
            <a:fld id="{852357AC-F79A-476D-A008-A5761F83F6B3}" type="slidenum">
              <a:rPr lang="en-US"/>
              <a:pPr>
                <a:defRPr/>
              </a:pPr>
              <a:t>‹#›</a:t>
            </a:fld>
            <a:endParaRPr lang="en-US"/>
          </a:p>
        </p:txBody>
      </p:sp>
    </p:spTree>
    <p:extLst>
      <p:ext uri="{BB962C8B-B14F-4D97-AF65-F5344CB8AC3E}">
        <p14:creationId xmlns:p14="http://schemas.microsoft.com/office/powerpoint/2010/main" val="27291309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48B7B92-5DC2-48B1-897C-C1E9ED5702B6}" type="slidenum">
              <a:rPr lang="en-US"/>
              <a:pPr>
                <a:defRPr/>
              </a:pPr>
              <a:t>‹#›</a:t>
            </a:fld>
            <a:endParaRPr lang="en-US"/>
          </a:p>
        </p:txBody>
      </p:sp>
    </p:spTree>
    <p:extLst>
      <p:ext uri="{BB962C8B-B14F-4D97-AF65-F5344CB8AC3E}">
        <p14:creationId xmlns:p14="http://schemas.microsoft.com/office/powerpoint/2010/main" val="2022663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3E0319-C564-49BB-93F5-A7416DED7421}" type="slidenum">
              <a:rPr lang="en-US"/>
              <a:pPr>
                <a:defRPr/>
              </a:pPr>
              <a:t>‹#›</a:t>
            </a:fld>
            <a:endParaRPr lang="en-US"/>
          </a:p>
        </p:txBody>
      </p:sp>
    </p:spTree>
    <p:extLst>
      <p:ext uri="{BB962C8B-B14F-4D97-AF65-F5344CB8AC3E}">
        <p14:creationId xmlns:p14="http://schemas.microsoft.com/office/powerpoint/2010/main" val="2306556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FA02DB-A9CB-4C61-BD0A-879E9C74DB37}" type="slidenum">
              <a:rPr lang="en-US"/>
              <a:pPr>
                <a:defRPr/>
              </a:pPr>
              <a:t>‹#›</a:t>
            </a:fld>
            <a:endParaRPr lang="en-US"/>
          </a:p>
        </p:txBody>
      </p:sp>
    </p:spTree>
    <p:extLst>
      <p:ext uri="{BB962C8B-B14F-4D97-AF65-F5344CB8AC3E}">
        <p14:creationId xmlns:p14="http://schemas.microsoft.com/office/powerpoint/2010/main" val="1664996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DFC050-8D19-4D0D-8003-80CAF1EA7000}" type="slidenum">
              <a:rPr lang="en-US"/>
              <a:pPr>
                <a:defRPr/>
              </a:pPr>
              <a:t>‹#›</a:t>
            </a:fld>
            <a:endParaRPr lang="en-US"/>
          </a:p>
        </p:txBody>
      </p:sp>
    </p:spTree>
    <p:extLst>
      <p:ext uri="{BB962C8B-B14F-4D97-AF65-F5344CB8AC3E}">
        <p14:creationId xmlns:p14="http://schemas.microsoft.com/office/powerpoint/2010/main" val="3795264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B30708-14DD-43CC-9A65-718B9F2ED01B}" type="slidenum">
              <a:rPr lang="en-US"/>
              <a:pPr>
                <a:defRPr/>
              </a:pPr>
              <a:t>‹#›</a:t>
            </a:fld>
            <a:endParaRPr lang="en-US"/>
          </a:p>
        </p:txBody>
      </p:sp>
    </p:spTree>
    <p:extLst>
      <p:ext uri="{BB962C8B-B14F-4D97-AF65-F5344CB8AC3E}">
        <p14:creationId xmlns:p14="http://schemas.microsoft.com/office/powerpoint/2010/main" val="2677564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9723574-AD73-4FD5-AF9B-88887503A7F2}" type="slidenum">
              <a:rPr lang="en-US"/>
              <a:pPr>
                <a:defRPr/>
              </a:pPr>
              <a:t>‹#›</a:t>
            </a:fld>
            <a:endParaRPr lang="en-US"/>
          </a:p>
        </p:txBody>
      </p:sp>
    </p:spTree>
    <p:extLst>
      <p:ext uri="{BB962C8B-B14F-4D97-AF65-F5344CB8AC3E}">
        <p14:creationId xmlns:p14="http://schemas.microsoft.com/office/powerpoint/2010/main" val="125444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A0643CD-DA1A-48B5-BE0D-5F1906FB97DC}" type="slidenum">
              <a:rPr lang="en-US"/>
              <a:pPr>
                <a:defRPr/>
              </a:pPr>
              <a:t>‹#›</a:t>
            </a:fld>
            <a:endParaRPr lang="en-US"/>
          </a:p>
        </p:txBody>
      </p:sp>
    </p:spTree>
    <p:extLst>
      <p:ext uri="{BB962C8B-B14F-4D97-AF65-F5344CB8AC3E}">
        <p14:creationId xmlns:p14="http://schemas.microsoft.com/office/powerpoint/2010/main" val="3890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9FF8F03-3907-4199-AA3F-23D3069B2E9A}" type="slidenum">
              <a:rPr lang="en-US"/>
              <a:pPr>
                <a:defRPr/>
              </a:pPr>
              <a:t>‹#›</a:t>
            </a:fld>
            <a:endParaRPr lang="en-US"/>
          </a:p>
        </p:txBody>
      </p:sp>
    </p:spTree>
    <p:extLst>
      <p:ext uri="{BB962C8B-B14F-4D97-AF65-F5344CB8AC3E}">
        <p14:creationId xmlns:p14="http://schemas.microsoft.com/office/powerpoint/2010/main" val="4164215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1749B24-76A3-42F9-A20D-2C107198D964}" type="slidenum">
              <a:rPr lang="en-US"/>
              <a:pPr>
                <a:defRPr/>
              </a:pPr>
              <a:t>‹#›</a:t>
            </a:fld>
            <a:endParaRPr lang="en-US"/>
          </a:p>
        </p:txBody>
      </p:sp>
    </p:spTree>
    <p:extLst>
      <p:ext uri="{BB962C8B-B14F-4D97-AF65-F5344CB8AC3E}">
        <p14:creationId xmlns:p14="http://schemas.microsoft.com/office/powerpoint/2010/main" val="439795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1934EC-F887-42E1-93F3-5E31F829497E}" type="slidenum">
              <a:rPr lang="en-US"/>
              <a:pPr>
                <a:defRPr/>
              </a:pPr>
              <a:t>‹#›</a:t>
            </a:fld>
            <a:endParaRPr lang="en-US"/>
          </a:p>
        </p:txBody>
      </p:sp>
    </p:spTree>
    <p:extLst>
      <p:ext uri="{BB962C8B-B14F-4D97-AF65-F5344CB8AC3E}">
        <p14:creationId xmlns:p14="http://schemas.microsoft.com/office/powerpoint/2010/main" val="3750648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689BF2-75EB-4E34-A7CA-4F5B3B96FA09}" type="slidenum">
              <a:rPr lang="en-US"/>
              <a:pPr>
                <a:defRPr/>
              </a:pPr>
              <a:t>‹#›</a:t>
            </a:fld>
            <a:endParaRPr lang="en-US"/>
          </a:p>
        </p:txBody>
      </p:sp>
    </p:spTree>
    <p:extLst>
      <p:ext uri="{BB962C8B-B14F-4D97-AF65-F5344CB8AC3E}">
        <p14:creationId xmlns:p14="http://schemas.microsoft.com/office/powerpoint/2010/main" val="3324979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i="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i="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i="0">
                <a:latin typeface="Arial" charset="0"/>
              </a:defRPr>
            </a:lvl1pPr>
          </a:lstStyle>
          <a:p>
            <a:pPr>
              <a:defRPr/>
            </a:pPr>
            <a:fld id="{B8298D40-515B-455F-9810-81F16F95E8CA}" type="slidenum">
              <a:rPr lang="en-US"/>
              <a:pPr>
                <a:defRPr/>
              </a:pPr>
              <a:t>‹#›</a:t>
            </a:fld>
            <a:endParaRPr lang="en-US"/>
          </a:p>
        </p:txBody>
      </p:sp>
      <p:pic>
        <p:nvPicPr>
          <p:cNvPr id="1031"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9"/>
          <p:cNvSpPr txBox="1">
            <a:spLocks noChangeArrowheads="1"/>
          </p:cNvSpPr>
          <p:nvPr userDrawn="1"/>
        </p:nvSpPr>
        <p:spPr bwMode="auto">
          <a:xfrm>
            <a:off x="-3175" y="6556375"/>
            <a:ext cx="2974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1400" b="1" i="0">
                <a:solidFill>
                  <a:schemeClr val="bg1"/>
                </a:solidFill>
                <a:latin typeface="Verdana" pitchFamily="34" charset="0"/>
              </a:rPr>
              <a:t>Holt McDougal Algebra 1</a:t>
            </a:r>
          </a:p>
        </p:txBody>
      </p:sp>
      <p:sp>
        <p:nvSpPr>
          <p:cNvPr id="1034" name="Text Box 11"/>
          <p:cNvSpPr txBox="1">
            <a:spLocks noChangeArrowheads="1"/>
          </p:cNvSpPr>
          <p:nvPr userDrawn="1"/>
        </p:nvSpPr>
        <p:spPr bwMode="auto">
          <a:xfrm>
            <a:off x="1066800" y="152400"/>
            <a:ext cx="807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800" i="0">
                <a:solidFill>
                  <a:schemeClr val="bg1"/>
                </a:solidFill>
                <a:latin typeface="Arial Black" pitchFamily="34" charset="0"/>
              </a:rPr>
              <a:t>Solving Systems of Linear Inequalities</a:t>
            </a:r>
            <a:endParaRPr lang="en-US" altLang="en-US" sz="2800" i="0">
              <a:latin typeface="Verdana" pitchFamily="34" charset="0"/>
            </a:endParaRPr>
          </a:p>
        </p:txBody>
      </p:sp>
      <p:pic>
        <p:nvPicPr>
          <p:cNvPr id="1035"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086225" y="6553200"/>
            <a:ext cx="5057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36.xml"/><Relationship Id="rId4" Type="http://schemas.openxmlformats.org/officeDocument/2006/relationships/slide" Target="slide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7938"/>
            <a:ext cx="77724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nSpc>
                <a:spcPct val="80000"/>
              </a:lnSpc>
              <a:spcBef>
                <a:spcPct val="10000"/>
              </a:spcBef>
            </a:pPr>
            <a:r>
              <a:rPr lang="en-US" altLang="en-US" sz="3200" i="0">
                <a:solidFill>
                  <a:schemeClr val="bg1"/>
                </a:solidFill>
                <a:latin typeface="Arial Black" pitchFamily="34" charset="0"/>
              </a:rPr>
              <a:t>Solving Systems of </a:t>
            </a:r>
          </a:p>
          <a:p>
            <a:pPr>
              <a:lnSpc>
                <a:spcPct val="80000"/>
              </a:lnSpc>
              <a:spcBef>
                <a:spcPct val="10000"/>
              </a:spcBef>
            </a:pPr>
            <a:r>
              <a:rPr lang="en-US" altLang="en-US" sz="3200" i="0">
                <a:solidFill>
                  <a:schemeClr val="bg1"/>
                </a:solidFill>
                <a:latin typeface="Arial Black" pitchFamily="34" charset="0"/>
              </a:rPr>
              <a:t>Linear Inequalities</a:t>
            </a:r>
            <a:endParaRPr lang="en-US" altLang="en-US" sz="2400" i="0">
              <a:latin typeface="Verdana" pitchFamily="34" charset="0"/>
            </a:endParaRPr>
          </a:p>
        </p:txBody>
      </p:sp>
      <p:sp>
        <p:nvSpPr>
          <p:cNvPr id="2052" name="Text Box 8"/>
          <p:cNvSpPr txBox="1">
            <a:spLocks noChangeArrowheads="1"/>
          </p:cNvSpPr>
          <p:nvPr/>
        </p:nvSpPr>
        <p:spPr bwMode="auto">
          <a:xfrm>
            <a:off x="152400" y="65532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1400" b="1" i="0">
                <a:solidFill>
                  <a:schemeClr val="bg1"/>
                </a:solidFill>
                <a:latin typeface="Verdana" pitchFamily="34" charset="0"/>
              </a:rPr>
              <a:t>Holt Algebra 1</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p:spPr>
        <p:txBody>
          <a:bodyPr wrap="none" anchor="ctr">
            <a:spAutoFit/>
          </a:bodyPr>
          <a:lstStyle/>
          <a:p>
            <a:pPr algn="ctr" eaLnBrk="0" hangingPunct="0">
              <a:spcBef>
                <a:spcPct val="50000"/>
              </a:spcBef>
              <a:defRPr/>
            </a:pPr>
            <a:r>
              <a:rPr lang="en-US" sz="2800" i="0" u="sng">
                <a:solidFill>
                  <a:schemeClr val="bg1"/>
                </a:solidFill>
                <a:effectLst>
                  <a:outerShdw blurRad="38100" dist="38100" dir="2700000" algn="tl">
                    <a:srgbClr val="C0C0C0"/>
                  </a:outerShdw>
                </a:effectLst>
                <a:latin typeface="Verdana" pitchFamily="34" charset="0"/>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p:spPr>
        <p:txBody>
          <a:bodyPr wrap="none" anchor="ctr">
            <a:spAutoFit/>
          </a:bodyPr>
          <a:lstStyle/>
          <a:p>
            <a:pPr algn="ctr" eaLnBrk="0" hangingPunct="0">
              <a:spcBef>
                <a:spcPct val="50000"/>
              </a:spcBef>
              <a:defRPr/>
            </a:pPr>
            <a:r>
              <a:rPr lang="en-US" sz="2800" i="0" u="sng">
                <a:solidFill>
                  <a:schemeClr val="bg1"/>
                </a:solidFill>
                <a:effectLst>
                  <a:outerShdw blurRad="38100" dist="38100" dir="2700000" algn="tl">
                    <a:srgbClr val="C0C0C0"/>
                  </a:outerShdw>
                </a:effectLst>
                <a:latin typeface="Verdana" pitchFamily="34" charset="0"/>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p:spPr>
        <p:txBody>
          <a:bodyPr wrap="none" anchor="ctr">
            <a:spAutoFit/>
          </a:bodyPr>
          <a:lstStyle/>
          <a:p>
            <a:pPr algn="ctr" eaLnBrk="0" hangingPunct="0">
              <a:spcBef>
                <a:spcPct val="50000"/>
              </a:spcBef>
              <a:defRPr/>
            </a:pPr>
            <a:r>
              <a:rPr lang="en-US" sz="2800" i="0" u="sng">
                <a:solidFill>
                  <a:schemeClr val="bg1"/>
                </a:solidFill>
                <a:effectLst>
                  <a:outerShdw blurRad="38100" dist="38100" dir="2700000" algn="tl">
                    <a:srgbClr val="C0C0C0"/>
                  </a:outerShdw>
                </a:effectLst>
                <a:latin typeface="Verdana" pitchFamily="34" charset="0"/>
                <a:hlinkClick r:id="rId5" action="ppaction://hlinksldjump"/>
              </a:rPr>
              <a:t>Lesson Quiz</a:t>
            </a:r>
            <a:endParaRPr lang="en-US" sz="2800" i="0" u="sng">
              <a:solidFill>
                <a:schemeClr val="bg1"/>
              </a:solidFill>
              <a:effectLst>
                <a:outerShdw blurRad="38100" dist="38100" dir="2700000" algn="tl">
                  <a:srgbClr val="C0C0C0"/>
                </a:outerShdw>
              </a:effectLst>
              <a:latin typeface="Verdana" pitchFamily="34" charset="0"/>
            </a:endParaRPr>
          </a:p>
        </p:txBody>
      </p:sp>
      <p:pic>
        <p:nvPicPr>
          <p:cNvPr id="2056" name="Picture 1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11"/>
          <p:cNvSpPr txBox="1">
            <a:spLocks noChangeArrowheads="1"/>
          </p:cNvSpPr>
          <p:nvPr/>
        </p:nvSpPr>
        <p:spPr bwMode="auto">
          <a:xfrm>
            <a:off x="76200" y="6553200"/>
            <a:ext cx="2819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1400" b="1" i="0">
                <a:solidFill>
                  <a:schemeClr val="bg1"/>
                </a:solidFill>
                <a:latin typeface="Verdana" pitchFamily="34" charset="0"/>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4"/>
          <p:cNvGrpSpPr>
            <a:grpSpLocks/>
          </p:cNvGrpSpPr>
          <p:nvPr/>
        </p:nvGrpSpPr>
        <p:grpSpPr bwMode="auto">
          <a:xfrm>
            <a:off x="914400" y="1981200"/>
            <a:ext cx="7086600" cy="1295400"/>
            <a:chOff x="284" y="3072"/>
            <a:chExt cx="4948" cy="818"/>
          </a:xfrm>
        </p:grpSpPr>
        <p:sp>
          <p:nvSpPr>
            <p:cNvPr id="9219" name="Text Box 5"/>
            <p:cNvSpPr txBox="1">
              <a:spLocks noChangeArrowheads="1"/>
            </p:cNvSpPr>
            <p:nvPr/>
          </p:nvSpPr>
          <p:spPr bwMode="auto">
            <a:xfrm>
              <a:off x="288" y="3360"/>
              <a:ext cx="4944" cy="530"/>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i="0">
                  <a:latin typeface="Verdana" pitchFamily="34" charset="0"/>
                </a:rPr>
                <a:t>An ordered pair must be a solution of all inequalities to be a solution of the system.</a:t>
              </a:r>
              <a:endParaRPr lang="en-US" altLang="en-US" sz="800" i="0">
                <a:latin typeface="Verdana" pitchFamily="34" charset="0"/>
              </a:endParaRPr>
            </a:p>
          </p:txBody>
        </p:sp>
        <p:sp>
          <p:nvSpPr>
            <p:cNvPr id="9220" name="Text Box 6"/>
            <p:cNvSpPr txBox="1">
              <a:spLocks noChangeArrowheads="1"/>
            </p:cNvSpPr>
            <p:nvPr/>
          </p:nvSpPr>
          <p:spPr bwMode="auto">
            <a:xfrm>
              <a:off x="284" y="3072"/>
              <a:ext cx="1536" cy="288"/>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solidFill>
                    <a:schemeClr val="bg1"/>
                  </a:solidFill>
                  <a:latin typeface="Verdana" pitchFamily="34" charset="0"/>
                </a:rPr>
                <a:t>Remember!</a:t>
              </a:r>
              <a:endParaRPr lang="en-US" altLang="en-US" sz="2400" b="1" i="0">
                <a:latin typeface="Verdana" pitchFamily="34" charset="0"/>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1a </a:t>
            </a:r>
            <a:endParaRPr lang="en-US" altLang="en-US" sz="2600" i="0">
              <a:solidFill>
                <a:schemeClr val="accent2"/>
              </a:solidFill>
              <a:latin typeface="Arial MT Bl" charset="0"/>
            </a:endParaRPr>
          </a:p>
        </p:txBody>
      </p:sp>
      <p:sp>
        <p:nvSpPr>
          <p:cNvPr id="10243" name="Text Box 5"/>
          <p:cNvSpPr txBox="1">
            <a:spLocks noChangeArrowheads="1"/>
          </p:cNvSpPr>
          <p:nvPr/>
        </p:nvSpPr>
        <p:spPr bwMode="auto">
          <a:xfrm>
            <a:off x="304800" y="16002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Tell whether the ordered pair is a solution of the given system.</a:t>
            </a:r>
            <a:endParaRPr lang="en-US" altLang="en-US" sz="2400" i="0">
              <a:latin typeface="Times" pitchFamily="18" charset="0"/>
            </a:endParaRPr>
          </a:p>
        </p:txBody>
      </p:sp>
      <p:sp>
        <p:nvSpPr>
          <p:cNvPr id="10244" name="Text Box 6"/>
          <p:cNvSpPr txBox="1">
            <a:spLocks noChangeArrowheads="1"/>
          </p:cNvSpPr>
          <p:nvPr/>
        </p:nvSpPr>
        <p:spPr bwMode="auto">
          <a:xfrm>
            <a:off x="895350" y="2622550"/>
            <a:ext cx="1390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(0, 1); </a:t>
            </a:r>
          </a:p>
        </p:txBody>
      </p:sp>
      <p:sp>
        <p:nvSpPr>
          <p:cNvPr id="10245" name="AutoShape 7"/>
          <p:cNvSpPr>
            <a:spLocks/>
          </p:cNvSpPr>
          <p:nvPr/>
        </p:nvSpPr>
        <p:spPr bwMode="auto">
          <a:xfrm>
            <a:off x="2224088" y="2438400"/>
            <a:ext cx="381000" cy="914400"/>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0246" name="Text Box 8"/>
          <p:cNvSpPr txBox="1">
            <a:spLocks noChangeArrowheads="1"/>
          </p:cNvSpPr>
          <p:nvPr/>
        </p:nvSpPr>
        <p:spPr bwMode="auto">
          <a:xfrm>
            <a:off x="2460625" y="2395538"/>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&lt; </a:t>
            </a:r>
            <a:r>
              <a:rPr lang="en-US" altLang="en-US" sz="2400" b="1" i="0">
                <a:latin typeface="Verdana" pitchFamily="34" charset="0"/>
              </a:rPr>
              <a:t>–3</a:t>
            </a:r>
            <a:r>
              <a:rPr lang="en-US" altLang="en-US" sz="2400" b="1">
                <a:latin typeface="Verdana" pitchFamily="34" charset="0"/>
              </a:rPr>
              <a:t>x </a:t>
            </a:r>
            <a:r>
              <a:rPr lang="en-US" altLang="en-US" sz="2400" b="1" i="0">
                <a:latin typeface="Verdana" pitchFamily="34" charset="0"/>
              </a:rPr>
              <a:t>+ 2</a:t>
            </a:r>
            <a:r>
              <a:rPr lang="en-US" altLang="en-US" sz="2400" b="1">
                <a:latin typeface="Verdana" pitchFamily="34" charset="0"/>
              </a:rPr>
              <a:t> </a:t>
            </a:r>
          </a:p>
        </p:txBody>
      </p:sp>
      <p:sp>
        <p:nvSpPr>
          <p:cNvPr id="10247" name="Rectangle 9"/>
          <p:cNvSpPr>
            <a:spLocks noChangeArrowheads="1"/>
          </p:cNvSpPr>
          <p:nvPr/>
        </p:nvSpPr>
        <p:spPr bwMode="auto">
          <a:xfrm>
            <a:off x="2376488" y="2824163"/>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 x </a:t>
            </a:r>
            <a:r>
              <a:rPr lang="en-US" altLang="en-US" sz="2400" b="1" i="0">
                <a:latin typeface="Verdana" pitchFamily="34" charset="0"/>
              </a:rPr>
              <a:t>– 1</a:t>
            </a:r>
          </a:p>
        </p:txBody>
      </p:sp>
      <p:sp>
        <p:nvSpPr>
          <p:cNvPr id="34826" name="Rectangle 10"/>
          <p:cNvSpPr>
            <a:spLocks noChangeArrowheads="1"/>
          </p:cNvSpPr>
          <p:nvPr/>
        </p:nvSpPr>
        <p:spPr bwMode="auto">
          <a:xfrm>
            <a:off x="1470025" y="3733800"/>
            <a:ext cx="2055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a:t>
            </a:r>
            <a:r>
              <a:rPr lang="en-US" altLang="en-US" sz="2400" i="0">
                <a:latin typeface="Verdana" pitchFamily="34" charset="0"/>
              </a:rPr>
              <a:t> &lt; –3</a:t>
            </a:r>
            <a:r>
              <a:rPr lang="en-US" altLang="en-US" sz="2400">
                <a:latin typeface="Verdana" pitchFamily="34" charset="0"/>
              </a:rPr>
              <a:t>x + </a:t>
            </a:r>
            <a:r>
              <a:rPr lang="en-US" altLang="en-US" sz="2400" i="0">
                <a:latin typeface="Verdana" pitchFamily="34" charset="0"/>
              </a:rPr>
              <a:t>2</a:t>
            </a:r>
          </a:p>
        </p:txBody>
      </p:sp>
      <p:grpSp>
        <p:nvGrpSpPr>
          <p:cNvPr id="2" name="Group 11"/>
          <p:cNvGrpSpPr>
            <a:grpSpLocks/>
          </p:cNvGrpSpPr>
          <p:nvPr/>
        </p:nvGrpSpPr>
        <p:grpSpPr bwMode="auto">
          <a:xfrm>
            <a:off x="1219200" y="4191000"/>
            <a:ext cx="2971800" cy="1295400"/>
            <a:chOff x="768" y="2736"/>
            <a:chExt cx="1872" cy="816"/>
          </a:xfrm>
        </p:grpSpPr>
        <p:sp>
          <p:nvSpPr>
            <p:cNvPr id="10263" name="Line 12"/>
            <p:cNvSpPr>
              <a:spLocks noChangeShapeType="1"/>
            </p:cNvSpPr>
            <p:nvPr/>
          </p:nvSpPr>
          <p:spPr bwMode="auto">
            <a:xfrm>
              <a:off x="926" y="2736"/>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4" name="Text Box 13"/>
            <p:cNvSpPr txBox="1">
              <a:spLocks noChangeArrowheads="1"/>
            </p:cNvSpPr>
            <p:nvPr/>
          </p:nvSpPr>
          <p:spPr bwMode="auto">
            <a:xfrm>
              <a:off x="768" y="2781"/>
              <a:ext cx="18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  1      </a:t>
              </a:r>
              <a:r>
                <a:rPr lang="en-US" altLang="en-US" sz="2400" i="0">
                  <a:latin typeface="Verdana" pitchFamily="34" charset="0"/>
                </a:rPr>
                <a:t>–3(</a:t>
              </a:r>
              <a:r>
                <a:rPr lang="en-US" altLang="en-US" sz="2400" i="0">
                  <a:solidFill>
                    <a:srgbClr val="FF0000"/>
                  </a:solidFill>
                  <a:latin typeface="Verdana" pitchFamily="34" charset="0"/>
                </a:rPr>
                <a:t>0</a:t>
              </a:r>
              <a:r>
                <a:rPr lang="en-US" altLang="en-US" sz="2400" i="0">
                  <a:latin typeface="Verdana" pitchFamily="34" charset="0"/>
                </a:rPr>
                <a:t>) + 2</a:t>
              </a:r>
            </a:p>
          </p:txBody>
        </p:sp>
        <p:sp>
          <p:nvSpPr>
            <p:cNvPr id="10265" name="Text Box 14"/>
            <p:cNvSpPr txBox="1">
              <a:spLocks noChangeArrowheads="1"/>
            </p:cNvSpPr>
            <p:nvPr/>
          </p:nvSpPr>
          <p:spPr bwMode="auto">
            <a:xfrm>
              <a:off x="894" y="3024"/>
              <a:ext cx="163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       0 + 2</a:t>
              </a:r>
            </a:p>
          </p:txBody>
        </p:sp>
        <p:sp>
          <p:nvSpPr>
            <p:cNvPr id="10266" name="Text Box 15"/>
            <p:cNvSpPr txBox="1">
              <a:spLocks noChangeArrowheads="1"/>
            </p:cNvSpPr>
            <p:nvPr/>
          </p:nvSpPr>
          <p:spPr bwMode="auto">
            <a:xfrm>
              <a:off x="892" y="3264"/>
              <a:ext cx="12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1       2</a:t>
              </a:r>
            </a:p>
          </p:txBody>
        </p:sp>
        <p:sp>
          <p:nvSpPr>
            <p:cNvPr id="10267" name="Line 16"/>
            <p:cNvSpPr>
              <a:spLocks noChangeShapeType="1"/>
            </p:cNvSpPr>
            <p:nvPr/>
          </p:nvSpPr>
          <p:spPr bwMode="auto">
            <a:xfrm>
              <a:off x="1137"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8" name="Line 17"/>
            <p:cNvSpPr>
              <a:spLocks noChangeShapeType="1"/>
            </p:cNvSpPr>
            <p:nvPr/>
          </p:nvSpPr>
          <p:spPr bwMode="auto">
            <a:xfrm>
              <a:off x="1359"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9" name="Text Box 18"/>
            <p:cNvSpPr txBox="1">
              <a:spLocks noChangeArrowheads="1"/>
            </p:cNvSpPr>
            <p:nvPr/>
          </p:nvSpPr>
          <p:spPr bwMode="auto">
            <a:xfrm>
              <a:off x="1092" y="3264"/>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&lt;</a:t>
              </a:r>
            </a:p>
          </p:txBody>
        </p:sp>
        <p:sp>
          <p:nvSpPr>
            <p:cNvPr id="10270" name="Text Box 19"/>
            <p:cNvSpPr txBox="1">
              <a:spLocks noChangeArrowheads="1"/>
            </p:cNvSpPr>
            <p:nvPr/>
          </p:nvSpPr>
          <p:spPr bwMode="auto">
            <a:xfrm>
              <a:off x="1631" y="3168"/>
              <a:ext cx="3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i="0"/>
            </a:p>
          </p:txBody>
        </p:sp>
      </p:grpSp>
      <p:sp>
        <p:nvSpPr>
          <p:cNvPr id="34836" name="Text Box 20"/>
          <p:cNvSpPr txBox="1">
            <a:spLocks noChangeArrowheads="1"/>
          </p:cNvSpPr>
          <p:nvPr/>
        </p:nvSpPr>
        <p:spPr bwMode="auto">
          <a:xfrm>
            <a:off x="1603375" y="3352800"/>
            <a:ext cx="117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0</a:t>
            </a:r>
            <a:r>
              <a:rPr lang="en-US" altLang="en-US" sz="2400" i="0">
                <a:latin typeface="Verdana" pitchFamily="34" charset="0"/>
              </a:rPr>
              <a:t>, </a:t>
            </a:r>
            <a:r>
              <a:rPr lang="en-US" altLang="en-US" sz="2400" i="0">
                <a:solidFill>
                  <a:srgbClr val="3333FF"/>
                </a:solidFill>
                <a:latin typeface="Verdana" pitchFamily="34" charset="0"/>
              </a:rPr>
              <a:t>1</a:t>
            </a:r>
            <a:r>
              <a:rPr lang="en-US" altLang="en-US" sz="2400" i="0">
                <a:latin typeface="Verdana" pitchFamily="34" charset="0"/>
              </a:rPr>
              <a:t>) </a:t>
            </a:r>
          </a:p>
        </p:txBody>
      </p:sp>
      <p:sp>
        <p:nvSpPr>
          <p:cNvPr id="34837" name="Text Box 21"/>
          <p:cNvSpPr txBox="1">
            <a:spLocks noChangeArrowheads="1"/>
          </p:cNvSpPr>
          <p:nvPr/>
        </p:nvSpPr>
        <p:spPr bwMode="auto">
          <a:xfrm>
            <a:off x="6027738" y="3352800"/>
            <a:ext cx="117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0</a:t>
            </a:r>
            <a:r>
              <a:rPr lang="en-US" altLang="en-US" sz="2400" i="0">
                <a:latin typeface="Verdana" pitchFamily="34" charset="0"/>
              </a:rPr>
              <a:t>, </a:t>
            </a:r>
            <a:r>
              <a:rPr lang="en-US" altLang="en-US" sz="2400" i="0">
                <a:solidFill>
                  <a:srgbClr val="3333FF"/>
                </a:solidFill>
                <a:latin typeface="Verdana" pitchFamily="34" charset="0"/>
              </a:rPr>
              <a:t>1</a:t>
            </a:r>
            <a:r>
              <a:rPr lang="en-US" altLang="en-US" sz="2400" i="0">
                <a:latin typeface="Verdana" pitchFamily="34" charset="0"/>
              </a:rPr>
              <a:t>) </a:t>
            </a:r>
          </a:p>
        </p:txBody>
      </p:sp>
      <p:grpSp>
        <p:nvGrpSpPr>
          <p:cNvPr id="3" name="Group 36"/>
          <p:cNvGrpSpPr>
            <a:grpSpLocks/>
          </p:cNvGrpSpPr>
          <p:nvPr/>
        </p:nvGrpSpPr>
        <p:grpSpPr bwMode="auto">
          <a:xfrm>
            <a:off x="5634038" y="4191000"/>
            <a:ext cx="2062162" cy="990600"/>
            <a:chOff x="3549" y="2640"/>
            <a:chExt cx="1299" cy="624"/>
          </a:xfrm>
        </p:grpSpPr>
        <p:sp>
          <p:nvSpPr>
            <p:cNvPr id="10256" name="Text Box 24"/>
            <p:cNvSpPr txBox="1">
              <a:spLocks noChangeArrowheads="1"/>
            </p:cNvSpPr>
            <p:nvPr/>
          </p:nvSpPr>
          <p:spPr bwMode="auto">
            <a:xfrm>
              <a:off x="3552" y="2928"/>
              <a:ext cx="12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  1     –1</a:t>
              </a:r>
            </a:p>
          </p:txBody>
        </p:sp>
        <p:sp>
          <p:nvSpPr>
            <p:cNvPr id="10257" name="Line 25"/>
            <p:cNvSpPr>
              <a:spLocks noChangeShapeType="1"/>
            </p:cNvSpPr>
            <p:nvPr/>
          </p:nvSpPr>
          <p:spPr bwMode="auto">
            <a:xfrm>
              <a:off x="3923" y="2640"/>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8" name="Line 26"/>
            <p:cNvSpPr>
              <a:spLocks noChangeShapeType="1"/>
            </p:cNvSpPr>
            <p:nvPr/>
          </p:nvSpPr>
          <p:spPr bwMode="auto">
            <a:xfrm>
              <a:off x="4145" y="2640"/>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9" name="Text Box 27"/>
            <p:cNvSpPr txBox="1">
              <a:spLocks noChangeArrowheads="1"/>
            </p:cNvSpPr>
            <p:nvPr/>
          </p:nvSpPr>
          <p:spPr bwMode="auto">
            <a:xfrm>
              <a:off x="3905" y="2928"/>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a:t>
              </a:r>
            </a:p>
          </p:txBody>
        </p:sp>
        <p:sp>
          <p:nvSpPr>
            <p:cNvPr id="10260" name="Text Box 28"/>
            <p:cNvSpPr txBox="1">
              <a:spLocks noChangeArrowheads="1"/>
            </p:cNvSpPr>
            <p:nvPr/>
          </p:nvSpPr>
          <p:spPr bwMode="auto">
            <a:xfrm>
              <a:off x="4375" y="2853"/>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3200" i="0">
                  <a:solidFill>
                    <a:srgbClr val="FF0000"/>
                  </a:solidFill>
                  <a:latin typeface="Verdana" pitchFamily="34" charset="0"/>
                  <a:sym typeface="Wingdings" pitchFamily="2" charset="2"/>
                </a:rPr>
                <a:t></a:t>
              </a:r>
              <a:endParaRPr lang="en-US" altLang="en-US" i="0"/>
            </a:p>
          </p:txBody>
        </p:sp>
        <p:sp>
          <p:nvSpPr>
            <p:cNvPr id="10261" name="Rectangle 29"/>
            <p:cNvSpPr>
              <a:spLocks noChangeArrowheads="1"/>
            </p:cNvSpPr>
            <p:nvPr/>
          </p:nvSpPr>
          <p:spPr bwMode="auto">
            <a:xfrm>
              <a:off x="3549" y="2640"/>
              <a:ext cx="12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3333FF"/>
                  </a:solidFill>
                  <a:latin typeface="Verdana" pitchFamily="34" charset="0"/>
                </a:rPr>
                <a:t>  1</a:t>
              </a:r>
              <a:r>
                <a:rPr lang="en-US" altLang="en-US" sz="2400" i="0">
                  <a:latin typeface="Verdana" pitchFamily="34" charset="0"/>
                </a:rPr>
                <a:t>     </a:t>
              </a:r>
              <a:r>
                <a:rPr lang="en-US" altLang="en-US" sz="2400" i="0">
                  <a:solidFill>
                    <a:srgbClr val="FF0000"/>
                  </a:solidFill>
                  <a:latin typeface="Verdana" pitchFamily="34" charset="0"/>
                </a:rPr>
                <a:t>0</a:t>
              </a:r>
              <a:r>
                <a:rPr lang="en-US" altLang="en-US" sz="2400" i="0">
                  <a:latin typeface="Verdana" pitchFamily="34" charset="0"/>
                </a:rPr>
                <a:t> – 1</a:t>
              </a:r>
            </a:p>
          </p:txBody>
        </p:sp>
        <p:sp>
          <p:nvSpPr>
            <p:cNvPr id="10262" name="Line 30"/>
            <p:cNvSpPr>
              <a:spLocks noChangeShapeType="1"/>
            </p:cNvSpPr>
            <p:nvPr/>
          </p:nvSpPr>
          <p:spPr bwMode="auto">
            <a:xfrm flipV="1">
              <a:off x="3696" y="2640"/>
              <a:ext cx="115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4847" name="Rectangle 31"/>
          <p:cNvSpPr>
            <a:spLocks noChangeArrowheads="1"/>
          </p:cNvSpPr>
          <p:nvPr/>
        </p:nvSpPr>
        <p:spPr bwMode="auto">
          <a:xfrm>
            <a:off x="5791200" y="3733800"/>
            <a:ext cx="1720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y ≥ x </a:t>
            </a:r>
            <a:r>
              <a:rPr lang="en-US" altLang="en-US" sz="2400" i="0">
                <a:latin typeface="Verdana" pitchFamily="34" charset="0"/>
              </a:rPr>
              <a:t>– 1</a:t>
            </a:r>
          </a:p>
        </p:txBody>
      </p:sp>
      <p:sp>
        <p:nvSpPr>
          <p:cNvPr id="34848" name="Text Box 32"/>
          <p:cNvSpPr txBox="1">
            <a:spLocks noChangeArrowheads="1"/>
          </p:cNvSpPr>
          <p:nvPr/>
        </p:nvSpPr>
        <p:spPr bwMode="auto">
          <a:xfrm>
            <a:off x="269875" y="5562600"/>
            <a:ext cx="8931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(0, 1) is a solution to the system because it satisfies both inequalities.</a:t>
            </a:r>
          </a:p>
        </p:txBody>
      </p:sp>
      <p:sp>
        <p:nvSpPr>
          <p:cNvPr id="34850" name="Text Box 34"/>
          <p:cNvSpPr txBox="1">
            <a:spLocks noChangeArrowheads="1"/>
          </p:cNvSpPr>
          <p:nvPr/>
        </p:nvSpPr>
        <p:spPr bwMode="auto">
          <a:xfrm>
            <a:off x="2514600" y="48768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3200" i="0">
                <a:solidFill>
                  <a:srgbClr val="FF0000"/>
                </a:solidFill>
                <a:latin typeface="Verdana" pitchFamily="34" charset="0"/>
                <a:sym typeface="Wingdings" pitchFamily="2" charset="2"/>
              </a:rPr>
              <a:t></a:t>
            </a:r>
            <a:endParaRPr lang="en-US" altLang="en-US" i="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36"/>
                                        </p:tgtEl>
                                        <p:attrNameLst>
                                          <p:attrName>style.visibility</p:attrName>
                                        </p:attrNameLst>
                                      </p:cBhvr>
                                      <p:to>
                                        <p:strVal val="visible"/>
                                      </p:to>
                                    </p:set>
                                    <p:animEffect transition="in" filter="box(in)">
                                      <p:cBhvr>
                                        <p:cTn id="7" dur="500"/>
                                        <p:tgtEl>
                                          <p:spTgt spid="348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4826"/>
                                        </p:tgtEl>
                                        <p:attrNameLst>
                                          <p:attrName>style.visibility</p:attrName>
                                        </p:attrNameLst>
                                      </p:cBhvr>
                                      <p:to>
                                        <p:strVal val="visible"/>
                                      </p:to>
                                    </p:set>
                                    <p:anim calcmode="lin" valueType="num">
                                      <p:cBhvr>
                                        <p:cTn id="12" dur="1000" fill="hold"/>
                                        <p:tgtEl>
                                          <p:spTgt spid="34826"/>
                                        </p:tgtEl>
                                        <p:attrNameLst>
                                          <p:attrName>ppt_x</p:attrName>
                                        </p:attrNameLst>
                                      </p:cBhvr>
                                      <p:tavLst>
                                        <p:tav tm="0">
                                          <p:val>
                                            <p:strVal val="#ppt_x-.2"/>
                                          </p:val>
                                        </p:tav>
                                        <p:tav tm="100000">
                                          <p:val>
                                            <p:strVal val="#ppt_x"/>
                                          </p:val>
                                        </p:tav>
                                      </p:tavLst>
                                    </p:anim>
                                    <p:anim calcmode="lin" valueType="num">
                                      <p:cBhvr>
                                        <p:cTn id="13" dur="1000" fill="hold"/>
                                        <p:tgtEl>
                                          <p:spTgt spid="34826"/>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482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up)">
                                      <p:cBhvr>
                                        <p:cTn id="19" dur="2000"/>
                                        <p:tgtEl>
                                          <p:spTgt spid="2"/>
                                        </p:tgtEl>
                                      </p:cBhvr>
                                    </p:animEffect>
                                  </p:childTnLst>
                                </p:cTn>
                              </p:par>
                            </p:childTnLst>
                          </p:cTn>
                        </p:par>
                        <p:par>
                          <p:cTn id="20" fill="hold" nodeType="afterGroup">
                            <p:stCondLst>
                              <p:cond delay="2000"/>
                            </p:stCondLst>
                            <p:childTnLst>
                              <p:par>
                                <p:cTn id="21" presetID="1" presetClass="entr" presetSubtype="0" fill="hold" grpId="0" nodeType="afterEffect">
                                  <p:stCondLst>
                                    <p:cond delay="0"/>
                                  </p:stCondLst>
                                  <p:childTnLst>
                                    <p:set>
                                      <p:cBhvr>
                                        <p:cTn id="22" dur="1" fill="hold">
                                          <p:stCondLst>
                                            <p:cond delay="499"/>
                                          </p:stCondLst>
                                        </p:cTn>
                                        <p:tgtEl>
                                          <p:spTgt spid="3485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4837"/>
                                        </p:tgtEl>
                                        <p:attrNameLst>
                                          <p:attrName>style.visibility</p:attrName>
                                        </p:attrNameLst>
                                      </p:cBhvr>
                                      <p:to>
                                        <p:strVal val="visible"/>
                                      </p:to>
                                    </p:set>
                                    <p:animEffect transition="in" filter="box(in)">
                                      <p:cBhvr>
                                        <p:cTn id="27" dur="500"/>
                                        <p:tgtEl>
                                          <p:spTgt spid="3483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5" presetClass="entr" presetSubtype="0" fill="hold" grpId="0" nodeType="clickEffect">
                                  <p:stCondLst>
                                    <p:cond delay="0"/>
                                  </p:stCondLst>
                                  <p:childTnLst>
                                    <p:set>
                                      <p:cBhvr>
                                        <p:cTn id="31" dur="1" fill="hold">
                                          <p:stCondLst>
                                            <p:cond delay="0"/>
                                          </p:stCondLst>
                                        </p:cTn>
                                        <p:tgtEl>
                                          <p:spTgt spid="34847"/>
                                        </p:tgtEl>
                                        <p:attrNameLst>
                                          <p:attrName>style.visibility</p:attrName>
                                        </p:attrNameLst>
                                      </p:cBhvr>
                                      <p:to>
                                        <p:strVal val="visible"/>
                                      </p:to>
                                    </p:set>
                                    <p:anim calcmode="lin" valueType="num">
                                      <p:cBhvr>
                                        <p:cTn id="32" dur="1000" fill="hold"/>
                                        <p:tgtEl>
                                          <p:spTgt spid="34847"/>
                                        </p:tgtEl>
                                        <p:attrNameLst>
                                          <p:attrName>ppt_w</p:attrName>
                                        </p:attrNameLst>
                                      </p:cBhvr>
                                      <p:tavLst>
                                        <p:tav tm="0">
                                          <p:val>
                                            <p:strVal val="#ppt_w*0.70"/>
                                          </p:val>
                                        </p:tav>
                                        <p:tav tm="100000">
                                          <p:val>
                                            <p:strVal val="#ppt_w"/>
                                          </p:val>
                                        </p:tav>
                                      </p:tavLst>
                                    </p:anim>
                                    <p:anim calcmode="lin" valueType="num">
                                      <p:cBhvr>
                                        <p:cTn id="33" dur="1000" fill="hold"/>
                                        <p:tgtEl>
                                          <p:spTgt spid="34847"/>
                                        </p:tgtEl>
                                        <p:attrNameLst>
                                          <p:attrName>ppt_h</p:attrName>
                                        </p:attrNameLst>
                                      </p:cBhvr>
                                      <p:tavLst>
                                        <p:tav tm="0">
                                          <p:val>
                                            <p:strVal val="#ppt_h"/>
                                          </p:val>
                                        </p:tav>
                                        <p:tav tm="100000">
                                          <p:val>
                                            <p:strVal val="#ppt_h"/>
                                          </p:val>
                                        </p:tav>
                                      </p:tavLst>
                                    </p:anim>
                                    <p:animEffect transition="in" filter="fade">
                                      <p:cBhvr>
                                        <p:cTn id="34" dur="1000"/>
                                        <p:tgtEl>
                                          <p:spTgt spid="3484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up)">
                                      <p:cBhvr>
                                        <p:cTn id="39" dur="500"/>
                                        <p:tgtEl>
                                          <p:spTgt spid="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9" presetClass="entr" presetSubtype="0" fill="hold" grpId="0" nodeType="clickEffect">
                                  <p:stCondLst>
                                    <p:cond delay="0"/>
                                  </p:stCondLst>
                                  <p:childTnLst>
                                    <p:set>
                                      <p:cBhvr>
                                        <p:cTn id="43" dur="1" fill="hold">
                                          <p:stCondLst>
                                            <p:cond delay="0"/>
                                          </p:stCondLst>
                                        </p:cTn>
                                        <p:tgtEl>
                                          <p:spTgt spid="34848"/>
                                        </p:tgtEl>
                                        <p:attrNameLst>
                                          <p:attrName>style.visibility</p:attrName>
                                        </p:attrNameLst>
                                      </p:cBhvr>
                                      <p:to>
                                        <p:strVal val="visible"/>
                                      </p:to>
                                    </p:set>
                                    <p:anim calcmode="lin" valueType="num">
                                      <p:cBhvr>
                                        <p:cTn id="44" dur="1000" fill="hold"/>
                                        <p:tgtEl>
                                          <p:spTgt spid="34848"/>
                                        </p:tgtEl>
                                        <p:attrNameLst>
                                          <p:attrName>ppt_x</p:attrName>
                                        </p:attrNameLst>
                                      </p:cBhvr>
                                      <p:tavLst>
                                        <p:tav tm="0">
                                          <p:val>
                                            <p:strVal val="#ppt_x-.2"/>
                                          </p:val>
                                        </p:tav>
                                        <p:tav tm="100000">
                                          <p:val>
                                            <p:strVal val="#ppt_x"/>
                                          </p:val>
                                        </p:tav>
                                      </p:tavLst>
                                    </p:anim>
                                    <p:anim calcmode="lin" valueType="num">
                                      <p:cBhvr>
                                        <p:cTn id="45" dur="1000" fill="hold"/>
                                        <p:tgtEl>
                                          <p:spTgt spid="34848"/>
                                        </p:tgtEl>
                                        <p:attrNameLst>
                                          <p:attrName>ppt_y</p:attrName>
                                        </p:attrNameLst>
                                      </p:cBhvr>
                                      <p:tavLst>
                                        <p:tav tm="0">
                                          <p:val>
                                            <p:strVal val="#ppt_y"/>
                                          </p:val>
                                        </p:tav>
                                        <p:tav tm="100000">
                                          <p:val>
                                            <p:strVal val="#ppt_y"/>
                                          </p:val>
                                        </p:tav>
                                      </p:tavLst>
                                    </p:anim>
                                    <p:animEffect transition="in" filter="wipe(right)" prLst="gradientSize: 0.1">
                                      <p:cBhvr>
                                        <p:cTn id="46" dur="1000"/>
                                        <p:tgtEl>
                                          <p:spTgt spid="34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6" grpId="0"/>
      <p:bldP spid="34836" grpId="0"/>
      <p:bldP spid="34837" grpId="0"/>
      <p:bldP spid="34847" grpId="0"/>
      <p:bldP spid="34848" grpId="0"/>
      <p:bldP spid="34850"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1b </a:t>
            </a:r>
            <a:endParaRPr lang="en-US" altLang="en-US" sz="2600" i="0">
              <a:solidFill>
                <a:schemeClr val="accent2"/>
              </a:solidFill>
              <a:latin typeface="Arial MT Bl" charset="0"/>
            </a:endParaRPr>
          </a:p>
        </p:txBody>
      </p:sp>
      <p:sp>
        <p:nvSpPr>
          <p:cNvPr id="11267" name="Text Box 5"/>
          <p:cNvSpPr txBox="1">
            <a:spLocks noChangeArrowheads="1"/>
          </p:cNvSpPr>
          <p:nvPr/>
        </p:nvSpPr>
        <p:spPr bwMode="auto">
          <a:xfrm>
            <a:off x="304800" y="16002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Tell whether the ordered pair is a solution of the given system.</a:t>
            </a:r>
            <a:endParaRPr lang="en-US" altLang="en-US" sz="2400" i="0">
              <a:latin typeface="Times" pitchFamily="18" charset="0"/>
            </a:endParaRPr>
          </a:p>
        </p:txBody>
      </p:sp>
      <p:sp>
        <p:nvSpPr>
          <p:cNvPr id="11268" name="Text Box 6"/>
          <p:cNvSpPr txBox="1">
            <a:spLocks noChangeArrowheads="1"/>
          </p:cNvSpPr>
          <p:nvPr/>
        </p:nvSpPr>
        <p:spPr bwMode="auto">
          <a:xfrm>
            <a:off x="895350" y="2622550"/>
            <a:ext cx="1390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(0, 0); </a:t>
            </a:r>
          </a:p>
        </p:txBody>
      </p:sp>
      <p:sp>
        <p:nvSpPr>
          <p:cNvPr id="11269" name="AutoShape 7"/>
          <p:cNvSpPr>
            <a:spLocks/>
          </p:cNvSpPr>
          <p:nvPr/>
        </p:nvSpPr>
        <p:spPr bwMode="auto">
          <a:xfrm>
            <a:off x="2224088" y="2438400"/>
            <a:ext cx="381000" cy="914400"/>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1270" name="Text Box 8"/>
          <p:cNvSpPr txBox="1">
            <a:spLocks noChangeArrowheads="1"/>
          </p:cNvSpPr>
          <p:nvPr/>
        </p:nvSpPr>
        <p:spPr bwMode="auto">
          <a:xfrm>
            <a:off x="2460625" y="2395538"/>
            <a:ext cx="2074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&gt; </a:t>
            </a:r>
            <a:r>
              <a:rPr lang="en-US" altLang="en-US" sz="2400" b="1" i="0">
                <a:latin typeface="Verdana" pitchFamily="34" charset="0"/>
              </a:rPr>
              <a:t>–</a:t>
            </a:r>
            <a:r>
              <a:rPr lang="en-US" altLang="en-US" sz="2400" b="1">
                <a:latin typeface="Verdana" pitchFamily="34" charset="0"/>
              </a:rPr>
              <a:t>x </a:t>
            </a:r>
            <a:r>
              <a:rPr lang="en-US" altLang="en-US" sz="2400" b="1" i="0">
                <a:latin typeface="Verdana" pitchFamily="34" charset="0"/>
              </a:rPr>
              <a:t>+ 1</a:t>
            </a:r>
            <a:r>
              <a:rPr lang="en-US" altLang="en-US" sz="2400" b="1">
                <a:latin typeface="Verdana" pitchFamily="34" charset="0"/>
              </a:rPr>
              <a:t> </a:t>
            </a:r>
          </a:p>
        </p:txBody>
      </p:sp>
      <p:sp>
        <p:nvSpPr>
          <p:cNvPr id="11271" name="Rectangle 9"/>
          <p:cNvSpPr>
            <a:spLocks noChangeArrowheads="1"/>
          </p:cNvSpPr>
          <p:nvPr/>
        </p:nvSpPr>
        <p:spPr bwMode="auto">
          <a:xfrm>
            <a:off x="2376488" y="2824163"/>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&gt; x </a:t>
            </a:r>
            <a:r>
              <a:rPr lang="en-US" altLang="en-US" sz="2400" b="1" i="0">
                <a:latin typeface="Verdana" pitchFamily="34" charset="0"/>
              </a:rPr>
              <a:t>– 1</a:t>
            </a:r>
          </a:p>
        </p:txBody>
      </p:sp>
      <p:sp>
        <p:nvSpPr>
          <p:cNvPr id="35850" name="Rectangle 10"/>
          <p:cNvSpPr>
            <a:spLocks noChangeArrowheads="1"/>
          </p:cNvSpPr>
          <p:nvPr/>
        </p:nvSpPr>
        <p:spPr bwMode="auto">
          <a:xfrm>
            <a:off x="1470025" y="3733800"/>
            <a:ext cx="186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a:t>
            </a:r>
            <a:r>
              <a:rPr lang="en-US" altLang="en-US" sz="2400" i="0">
                <a:latin typeface="Verdana" pitchFamily="34" charset="0"/>
              </a:rPr>
              <a:t> &gt; –</a:t>
            </a:r>
            <a:r>
              <a:rPr lang="en-US" altLang="en-US" sz="2400">
                <a:latin typeface="Verdana" pitchFamily="34" charset="0"/>
              </a:rPr>
              <a:t>x + </a:t>
            </a:r>
            <a:r>
              <a:rPr lang="en-US" altLang="en-US" sz="2400" i="0">
                <a:latin typeface="Verdana" pitchFamily="34" charset="0"/>
              </a:rPr>
              <a:t>1</a:t>
            </a:r>
          </a:p>
        </p:txBody>
      </p:sp>
      <p:grpSp>
        <p:nvGrpSpPr>
          <p:cNvPr id="2" name="Group 11"/>
          <p:cNvGrpSpPr>
            <a:grpSpLocks/>
          </p:cNvGrpSpPr>
          <p:nvPr/>
        </p:nvGrpSpPr>
        <p:grpSpPr bwMode="auto">
          <a:xfrm>
            <a:off x="1219200" y="4191000"/>
            <a:ext cx="2971800" cy="1295400"/>
            <a:chOff x="768" y="2736"/>
            <a:chExt cx="1872" cy="816"/>
          </a:xfrm>
        </p:grpSpPr>
        <p:sp>
          <p:nvSpPr>
            <p:cNvPr id="11287" name="Line 12"/>
            <p:cNvSpPr>
              <a:spLocks noChangeShapeType="1"/>
            </p:cNvSpPr>
            <p:nvPr/>
          </p:nvSpPr>
          <p:spPr bwMode="auto">
            <a:xfrm>
              <a:off x="926" y="2736"/>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8" name="Text Box 13"/>
            <p:cNvSpPr txBox="1">
              <a:spLocks noChangeArrowheads="1"/>
            </p:cNvSpPr>
            <p:nvPr/>
          </p:nvSpPr>
          <p:spPr bwMode="auto">
            <a:xfrm>
              <a:off x="768" y="2781"/>
              <a:ext cx="18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  0     </a:t>
              </a:r>
              <a:r>
                <a:rPr lang="en-US" altLang="en-US" sz="2400" i="0">
                  <a:latin typeface="Verdana" pitchFamily="34" charset="0"/>
                </a:rPr>
                <a:t>–1(</a:t>
              </a:r>
              <a:r>
                <a:rPr lang="en-US" altLang="en-US" sz="2400" i="0">
                  <a:solidFill>
                    <a:srgbClr val="FF0000"/>
                  </a:solidFill>
                  <a:latin typeface="Verdana" pitchFamily="34" charset="0"/>
                </a:rPr>
                <a:t>0</a:t>
              </a:r>
              <a:r>
                <a:rPr lang="en-US" altLang="en-US" sz="2400" i="0">
                  <a:latin typeface="Verdana" pitchFamily="34" charset="0"/>
                </a:rPr>
                <a:t>) + 1</a:t>
              </a:r>
            </a:p>
          </p:txBody>
        </p:sp>
        <p:sp>
          <p:nvSpPr>
            <p:cNvPr id="11289" name="Text Box 14"/>
            <p:cNvSpPr txBox="1">
              <a:spLocks noChangeArrowheads="1"/>
            </p:cNvSpPr>
            <p:nvPr/>
          </p:nvSpPr>
          <p:spPr bwMode="auto">
            <a:xfrm>
              <a:off x="894" y="3024"/>
              <a:ext cx="163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0       0 + 1</a:t>
              </a:r>
            </a:p>
          </p:txBody>
        </p:sp>
        <p:sp>
          <p:nvSpPr>
            <p:cNvPr id="11290" name="Text Box 15"/>
            <p:cNvSpPr txBox="1">
              <a:spLocks noChangeArrowheads="1"/>
            </p:cNvSpPr>
            <p:nvPr/>
          </p:nvSpPr>
          <p:spPr bwMode="auto">
            <a:xfrm>
              <a:off x="892" y="3264"/>
              <a:ext cx="12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0       1</a:t>
              </a:r>
            </a:p>
          </p:txBody>
        </p:sp>
        <p:sp>
          <p:nvSpPr>
            <p:cNvPr id="11291" name="Line 16"/>
            <p:cNvSpPr>
              <a:spLocks noChangeShapeType="1"/>
            </p:cNvSpPr>
            <p:nvPr/>
          </p:nvSpPr>
          <p:spPr bwMode="auto">
            <a:xfrm>
              <a:off x="1137"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92" name="Line 17"/>
            <p:cNvSpPr>
              <a:spLocks noChangeShapeType="1"/>
            </p:cNvSpPr>
            <p:nvPr/>
          </p:nvSpPr>
          <p:spPr bwMode="auto">
            <a:xfrm>
              <a:off x="1359"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93" name="Text Box 18"/>
            <p:cNvSpPr txBox="1">
              <a:spLocks noChangeArrowheads="1"/>
            </p:cNvSpPr>
            <p:nvPr/>
          </p:nvSpPr>
          <p:spPr bwMode="auto">
            <a:xfrm>
              <a:off x="1092" y="3264"/>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&gt;</a:t>
              </a:r>
            </a:p>
          </p:txBody>
        </p:sp>
        <p:sp>
          <p:nvSpPr>
            <p:cNvPr id="11294" name="Text Box 19"/>
            <p:cNvSpPr txBox="1">
              <a:spLocks noChangeArrowheads="1"/>
            </p:cNvSpPr>
            <p:nvPr/>
          </p:nvSpPr>
          <p:spPr bwMode="auto">
            <a:xfrm>
              <a:off x="1631" y="3168"/>
              <a:ext cx="3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i="0"/>
            </a:p>
          </p:txBody>
        </p:sp>
      </p:grpSp>
      <p:sp>
        <p:nvSpPr>
          <p:cNvPr id="35860" name="Text Box 20"/>
          <p:cNvSpPr txBox="1">
            <a:spLocks noChangeArrowheads="1"/>
          </p:cNvSpPr>
          <p:nvPr/>
        </p:nvSpPr>
        <p:spPr bwMode="auto">
          <a:xfrm>
            <a:off x="1603375" y="3352800"/>
            <a:ext cx="117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0</a:t>
            </a:r>
            <a:r>
              <a:rPr lang="en-US" altLang="en-US" sz="2400" i="0">
                <a:latin typeface="Verdana" pitchFamily="34" charset="0"/>
              </a:rPr>
              <a:t>, </a:t>
            </a:r>
            <a:r>
              <a:rPr lang="en-US" altLang="en-US" sz="2400" i="0">
                <a:solidFill>
                  <a:srgbClr val="3333FF"/>
                </a:solidFill>
                <a:latin typeface="Verdana" pitchFamily="34" charset="0"/>
              </a:rPr>
              <a:t>0</a:t>
            </a:r>
            <a:r>
              <a:rPr lang="en-US" altLang="en-US" sz="2400" i="0">
                <a:latin typeface="Verdana" pitchFamily="34" charset="0"/>
              </a:rPr>
              <a:t>) </a:t>
            </a:r>
          </a:p>
        </p:txBody>
      </p:sp>
      <p:sp>
        <p:nvSpPr>
          <p:cNvPr id="35861" name="Text Box 21"/>
          <p:cNvSpPr txBox="1">
            <a:spLocks noChangeArrowheads="1"/>
          </p:cNvSpPr>
          <p:nvPr/>
        </p:nvSpPr>
        <p:spPr bwMode="auto">
          <a:xfrm>
            <a:off x="6027738" y="3352800"/>
            <a:ext cx="117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0</a:t>
            </a:r>
            <a:r>
              <a:rPr lang="en-US" altLang="en-US" sz="2400" i="0">
                <a:latin typeface="Verdana" pitchFamily="34" charset="0"/>
              </a:rPr>
              <a:t>, </a:t>
            </a:r>
            <a:r>
              <a:rPr lang="en-US" altLang="en-US" sz="2400" i="0">
                <a:solidFill>
                  <a:srgbClr val="3333FF"/>
                </a:solidFill>
                <a:latin typeface="Verdana" pitchFamily="34" charset="0"/>
              </a:rPr>
              <a:t>0</a:t>
            </a:r>
            <a:r>
              <a:rPr lang="en-US" altLang="en-US" sz="2400" i="0">
                <a:latin typeface="Verdana" pitchFamily="34" charset="0"/>
              </a:rPr>
              <a:t>) </a:t>
            </a:r>
          </a:p>
        </p:txBody>
      </p:sp>
      <p:grpSp>
        <p:nvGrpSpPr>
          <p:cNvPr id="3" name="Group 35"/>
          <p:cNvGrpSpPr>
            <a:grpSpLocks/>
          </p:cNvGrpSpPr>
          <p:nvPr/>
        </p:nvGrpSpPr>
        <p:grpSpPr bwMode="auto">
          <a:xfrm>
            <a:off x="5634038" y="3733800"/>
            <a:ext cx="2062162" cy="1447800"/>
            <a:chOff x="3549" y="2352"/>
            <a:chExt cx="1299" cy="912"/>
          </a:xfrm>
        </p:grpSpPr>
        <p:sp>
          <p:nvSpPr>
            <p:cNvPr id="11279" name="Text Box 24"/>
            <p:cNvSpPr txBox="1">
              <a:spLocks noChangeArrowheads="1"/>
            </p:cNvSpPr>
            <p:nvPr/>
          </p:nvSpPr>
          <p:spPr bwMode="auto">
            <a:xfrm>
              <a:off x="3552" y="2928"/>
              <a:ext cx="12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  0      –1</a:t>
              </a:r>
            </a:p>
          </p:txBody>
        </p:sp>
        <p:sp>
          <p:nvSpPr>
            <p:cNvPr id="11280" name="Line 25"/>
            <p:cNvSpPr>
              <a:spLocks noChangeShapeType="1"/>
            </p:cNvSpPr>
            <p:nvPr/>
          </p:nvSpPr>
          <p:spPr bwMode="auto">
            <a:xfrm>
              <a:off x="3923" y="2640"/>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1" name="Line 26"/>
            <p:cNvSpPr>
              <a:spLocks noChangeShapeType="1"/>
            </p:cNvSpPr>
            <p:nvPr/>
          </p:nvSpPr>
          <p:spPr bwMode="auto">
            <a:xfrm>
              <a:off x="4145" y="2640"/>
              <a:ext cx="0" cy="62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2" name="Text Box 27"/>
            <p:cNvSpPr txBox="1">
              <a:spLocks noChangeArrowheads="1"/>
            </p:cNvSpPr>
            <p:nvPr/>
          </p:nvSpPr>
          <p:spPr bwMode="auto">
            <a:xfrm>
              <a:off x="3905" y="2928"/>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a:t>
              </a:r>
            </a:p>
          </p:txBody>
        </p:sp>
        <p:sp>
          <p:nvSpPr>
            <p:cNvPr id="11283" name="Text Box 28"/>
            <p:cNvSpPr txBox="1">
              <a:spLocks noChangeArrowheads="1"/>
            </p:cNvSpPr>
            <p:nvPr/>
          </p:nvSpPr>
          <p:spPr bwMode="auto">
            <a:xfrm>
              <a:off x="4464" y="2832"/>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3200" i="0">
                  <a:solidFill>
                    <a:srgbClr val="FF0000"/>
                  </a:solidFill>
                  <a:latin typeface="Verdana" pitchFamily="34" charset="0"/>
                  <a:sym typeface="Wingdings" pitchFamily="2" charset="2"/>
                </a:rPr>
                <a:t></a:t>
              </a:r>
              <a:endParaRPr lang="en-US" altLang="en-US" i="0"/>
            </a:p>
          </p:txBody>
        </p:sp>
        <p:sp>
          <p:nvSpPr>
            <p:cNvPr id="11284" name="Rectangle 29"/>
            <p:cNvSpPr>
              <a:spLocks noChangeArrowheads="1"/>
            </p:cNvSpPr>
            <p:nvPr/>
          </p:nvSpPr>
          <p:spPr bwMode="auto">
            <a:xfrm>
              <a:off x="3549" y="2640"/>
              <a:ext cx="12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3333FF"/>
                  </a:solidFill>
                  <a:latin typeface="Verdana" pitchFamily="34" charset="0"/>
                </a:rPr>
                <a:t>  0</a:t>
              </a:r>
              <a:r>
                <a:rPr lang="en-US" altLang="en-US" sz="2400" i="0">
                  <a:latin typeface="Verdana" pitchFamily="34" charset="0"/>
                </a:rPr>
                <a:t>     </a:t>
              </a:r>
              <a:r>
                <a:rPr lang="en-US" altLang="en-US" sz="2400" i="0">
                  <a:solidFill>
                    <a:srgbClr val="FF0000"/>
                  </a:solidFill>
                  <a:latin typeface="Verdana" pitchFamily="34" charset="0"/>
                </a:rPr>
                <a:t>0</a:t>
              </a:r>
              <a:r>
                <a:rPr lang="en-US" altLang="en-US" sz="2400" i="0">
                  <a:latin typeface="Verdana" pitchFamily="34" charset="0"/>
                </a:rPr>
                <a:t> – 1</a:t>
              </a:r>
            </a:p>
          </p:txBody>
        </p:sp>
        <p:sp>
          <p:nvSpPr>
            <p:cNvPr id="11285" name="Line 30"/>
            <p:cNvSpPr>
              <a:spLocks noChangeShapeType="1"/>
            </p:cNvSpPr>
            <p:nvPr/>
          </p:nvSpPr>
          <p:spPr bwMode="auto">
            <a:xfrm flipV="1">
              <a:off x="3696" y="2640"/>
              <a:ext cx="115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6" name="Rectangle 31"/>
            <p:cNvSpPr>
              <a:spLocks noChangeArrowheads="1"/>
            </p:cNvSpPr>
            <p:nvPr/>
          </p:nvSpPr>
          <p:spPr bwMode="auto">
            <a:xfrm>
              <a:off x="3648" y="2352"/>
              <a:ext cx="10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y &gt; x </a:t>
              </a:r>
              <a:r>
                <a:rPr lang="en-US" altLang="en-US" sz="2400" i="0">
                  <a:latin typeface="Verdana" pitchFamily="34" charset="0"/>
                </a:rPr>
                <a:t>– 1</a:t>
              </a:r>
            </a:p>
          </p:txBody>
        </p:sp>
      </p:grpSp>
      <p:sp>
        <p:nvSpPr>
          <p:cNvPr id="35872" name="Text Box 32"/>
          <p:cNvSpPr txBox="1">
            <a:spLocks noChangeArrowheads="1"/>
          </p:cNvSpPr>
          <p:nvPr/>
        </p:nvSpPr>
        <p:spPr bwMode="auto">
          <a:xfrm>
            <a:off x="269875" y="5562600"/>
            <a:ext cx="8931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(0, 0) is not a solution to the system because it does not satisfy both inequalities.</a:t>
            </a:r>
          </a:p>
        </p:txBody>
      </p:sp>
      <p:sp>
        <p:nvSpPr>
          <p:cNvPr id="35874" name="Rectangle 34"/>
          <p:cNvSpPr>
            <a:spLocks noChangeArrowheads="1"/>
          </p:cNvSpPr>
          <p:nvPr/>
        </p:nvSpPr>
        <p:spPr bwMode="auto">
          <a:xfrm>
            <a:off x="2514600" y="4906963"/>
            <a:ext cx="4429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3200" i="0">
                <a:solidFill>
                  <a:srgbClr val="FF0000"/>
                </a:solidFill>
                <a:latin typeface="Verdana" pitchFamily="34" charset="0"/>
                <a:sym typeface="Wingdings" pitchFamily="2" charset="2"/>
              </a:rPr>
              <a:t></a:t>
            </a:r>
            <a:endParaRPr lang="en-US" altLang="en-US" i="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60"/>
                                        </p:tgtEl>
                                        <p:attrNameLst>
                                          <p:attrName>style.visibility</p:attrName>
                                        </p:attrNameLst>
                                      </p:cBhvr>
                                      <p:to>
                                        <p:strVal val="visible"/>
                                      </p:to>
                                    </p:set>
                                    <p:animEffect transition="in" filter="dissolve">
                                      <p:cBhvr>
                                        <p:cTn id="7" dur="500"/>
                                        <p:tgtEl>
                                          <p:spTgt spid="358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5850"/>
                                        </p:tgtEl>
                                        <p:attrNameLst>
                                          <p:attrName>style.visibility</p:attrName>
                                        </p:attrNameLst>
                                      </p:cBhvr>
                                      <p:to>
                                        <p:strVal val="visible"/>
                                      </p:to>
                                    </p:set>
                                    <p:anim calcmode="lin" valueType="num">
                                      <p:cBhvr>
                                        <p:cTn id="12" dur="1000" fill="hold"/>
                                        <p:tgtEl>
                                          <p:spTgt spid="35850"/>
                                        </p:tgtEl>
                                        <p:attrNameLst>
                                          <p:attrName>ppt_x</p:attrName>
                                        </p:attrNameLst>
                                      </p:cBhvr>
                                      <p:tavLst>
                                        <p:tav tm="0">
                                          <p:val>
                                            <p:strVal val="#ppt_x-.2"/>
                                          </p:val>
                                        </p:tav>
                                        <p:tav tm="100000">
                                          <p:val>
                                            <p:strVal val="#ppt_x"/>
                                          </p:val>
                                        </p:tav>
                                      </p:tavLst>
                                    </p:anim>
                                    <p:anim calcmode="lin" valueType="num">
                                      <p:cBhvr>
                                        <p:cTn id="13" dur="1000" fill="hold"/>
                                        <p:tgtEl>
                                          <p:spTgt spid="3585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585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up)">
                                      <p:cBhvr>
                                        <p:cTn id="19" dur="2000"/>
                                        <p:tgtEl>
                                          <p:spTgt spid="2"/>
                                        </p:tgtEl>
                                      </p:cBhvr>
                                    </p:animEffect>
                                  </p:childTnLst>
                                </p:cTn>
                              </p:par>
                            </p:childTnLst>
                          </p:cTn>
                        </p:par>
                        <p:par>
                          <p:cTn id="20" fill="hold" nodeType="afterGroup">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35874"/>
                                        </p:tgtEl>
                                        <p:attrNameLst>
                                          <p:attrName>style.visibility</p:attrName>
                                        </p:attrNameLst>
                                      </p:cBhvr>
                                      <p:to>
                                        <p:strVal val="visible"/>
                                      </p:to>
                                    </p:set>
                                    <p:animEffect transition="in" filter="dissolve">
                                      <p:cBhvr>
                                        <p:cTn id="23" dur="500"/>
                                        <p:tgtEl>
                                          <p:spTgt spid="3587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5861"/>
                                        </p:tgtEl>
                                        <p:attrNameLst>
                                          <p:attrName>style.visibility</p:attrName>
                                        </p:attrNameLst>
                                      </p:cBhvr>
                                      <p:to>
                                        <p:strVal val="visible"/>
                                      </p:to>
                                    </p:set>
                                    <p:animEffect transition="in" filter="dissolve">
                                      <p:cBhvr>
                                        <p:cTn id="28" dur="500"/>
                                        <p:tgtEl>
                                          <p:spTgt spid="3586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up)">
                                      <p:cBhvr>
                                        <p:cTn id="33" dur="500"/>
                                        <p:tgtEl>
                                          <p:spTgt spid="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9" presetClass="entr" presetSubtype="0" fill="hold" grpId="0" nodeType="clickEffect">
                                  <p:stCondLst>
                                    <p:cond delay="0"/>
                                  </p:stCondLst>
                                  <p:childTnLst>
                                    <p:set>
                                      <p:cBhvr>
                                        <p:cTn id="37" dur="1" fill="hold">
                                          <p:stCondLst>
                                            <p:cond delay="0"/>
                                          </p:stCondLst>
                                        </p:cTn>
                                        <p:tgtEl>
                                          <p:spTgt spid="35872"/>
                                        </p:tgtEl>
                                        <p:attrNameLst>
                                          <p:attrName>style.visibility</p:attrName>
                                        </p:attrNameLst>
                                      </p:cBhvr>
                                      <p:to>
                                        <p:strVal val="visible"/>
                                      </p:to>
                                    </p:set>
                                    <p:anim calcmode="lin" valueType="num">
                                      <p:cBhvr>
                                        <p:cTn id="38" dur="1000" fill="hold"/>
                                        <p:tgtEl>
                                          <p:spTgt spid="35872"/>
                                        </p:tgtEl>
                                        <p:attrNameLst>
                                          <p:attrName>ppt_x</p:attrName>
                                        </p:attrNameLst>
                                      </p:cBhvr>
                                      <p:tavLst>
                                        <p:tav tm="0">
                                          <p:val>
                                            <p:strVal val="#ppt_x-.2"/>
                                          </p:val>
                                        </p:tav>
                                        <p:tav tm="100000">
                                          <p:val>
                                            <p:strVal val="#ppt_x"/>
                                          </p:val>
                                        </p:tav>
                                      </p:tavLst>
                                    </p:anim>
                                    <p:anim calcmode="lin" valueType="num">
                                      <p:cBhvr>
                                        <p:cTn id="39" dur="1000" fill="hold"/>
                                        <p:tgtEl>
                                          <p:spTgt spid="35872"/>
                                        </p:tgtEl>
                                        <p:attrNameLst>
                                          <p:attrName>ppt_y</p:attrName>
                                        </p:attrNameLst>
                                      </p:cBhvr>
                                      <p:tavLst>
                                        <p:tav tm="0">
                                          <p:val>
                                            <p:strVal val="#ppt_y"/>
                                          </p:val>
                                        </p:tav>
                                        <p:tav tm="100000">
                                          <p:val>
                                            <p:strVal val="#ppt_y"/>
                                          </p:val>
                                        </p:tav>
                                      </p:tavLst>
                                    </p:anim>
                                    <p:animEffect transition="in" filter="wipe(right)" prLst="gradientSize: 0.1">
                                      <p:cBhvr>
                                        <p:cTn id="40" dur="1000"/>
                                        <p:tgtEl>
                                          <p:spTgt spid="35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50" grpId="0"/>
      <p:bldP spid="35860" grpId="0"/>
      <p:bldP spid="35861" grpId="0"/>
      <p:bldP spid="35872" grpId="0"/>
      <p:bldP spid="3587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784225" y="1066800"/>
            <a:ext cx="83597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To show all the solutions of a system of linear inequalities, graph the solutions of each inequality. The solutions of the system are represented by the overlapping shaded regions. Below are graphs of Examples 1A and 1B on p. 435.</a:t>
            </a:r>
          </a:p>
        </p:txBody>
      </p:sp>
      <p:pic>
        <p:nvPicPr>
          <p:cNvPr id="3687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3133725"/>
            <a:ext cx="4343400"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6870"/>
                                        </p:tgtEl>
                                        <p:attrNameLst>
                                          <p:attrName>style.visibility</p:attrName>
                                        </p:attrNameLst>
                                      </p:cBhvr>
                                      <p:to>
                                        <p:strVal val="visible"/>
                                      </p:to>
                                    </p:set>
                                    <p:anim calcmode="lin" valueType="num">
                                      <p:cBhvr>
                                        <p:cTn id="7" dur="1000" fill="hold"/>
                                        <p:tgtEl>
                                          <p:spTgt spid="36870"/>
                                        </p:tgtEl>
                                        <p:attrNameLst>
                                          <p:attrName>ppt_w</p:attrName>
                                        </p:attrNameLst>
                                      </p:cBhvr>
                                      <p:tavLst>
                                        <p:tav tm="0">
                                          <p:val>
                                            <p:fltVal val="0"/>
                                          </p:val>
                                        </p:tav>
                                        <p:tav tm="100000">
                                          <p:val>
                                            <p:strVal val="#ppt_w"/>
                                          </p:val>
                                        </p:tav>
                                      </p:tavLst>
                                    </p:anim>
                                    <p:anim calcmode="lin" valueType="num">
                                      <p:cBhvr>
                                        <p:cTn id="8" dur="1000" fill="hold"/>
                                        <p:tgtEl>
                                          <p:spTgt spid="36870"/>
                                        </p:tgtEl>
                                        <p:attrNameLst>
                                          <p:attrName>ppt_h</p:attrName>
                                        </p:attrNameLst>
                                      </p:cBhvr>
                                      <p:tavLst>
                                        <p:tav tm="0">
                                          <p:val>
                                            <p:fltVal val="0"/>
                                          </p:val>
                                        </p:tav>
                                        <p:tav tm="100000">
                                          <p:val>
                                            <p:strVal val="#ppt_h"/>
                                          </p:val>
                                        </p:tav>
                                      </p:tavLst>
                                    </p:anim>
                                    <p:anim calcmode="lin" valueType="num">
                                      <p:cBhvr>
                                        <p:cTn id="9" dur="1000" fill="hold"/>
                                        <p:tgtEl>
                                          <p:spTgt spid="36870"/>
                                        </p:tgtEl>
                                        <p:attrNameLst>
                                          <p:attrName>style.rotation</p:attrName>
                                        </p:attrNameLst>
                                      </p:cBhvr>
                                      <p:tavLst>
                                        <p:tav tm="0">
                                          <p:val>
                                            <p:fltVal val="90"/>
                                          </p:val>
                                        </p:tav>
                                        <p:tav tm="100000">
                                          <p:val>
                                            <p:fltVal val="0"/>
                                          </p:val>
                                        </p:tav>
                                      </p:tavLst>
                                    </p:anim>
                                    <p:animEffect transition="in" filter="fade">
                                      <p:cBhvr>
                                        <p:cTn id="10" dur="1000"/>
                                        <p:tgtEl>
                                          <p:spTgt spid="3687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1" presetClass="entr" presetSubtype="0" fill="hold" nodeType="clickEffect">
                                  <p:stCondLst>
                                    <p:cond delay="0"/>
                                  </p:stCondLst>
                                  <p:iterate type="lt">
                                    <p:tmPct val="5000"/>
                                  </p:iterate>
                                  <p:childTnLst>
                                    <p:set>
                                      <p:cBhvr>
                                        <p:cTn id="14" dur="1" fill="hold">
                                          <p:stCondLst>
                                            <p:cond delay="0"/>
                                          </p:stCondLst>
                                        </p:cTn>
                                        <p:tgtEl>
                                          <p:spTgt spid="36871"/>
                                        </p:tgtEl>
                                        <p:attrNameLst>
                                          <p:attrName>style.visibility</p:attrName>
                                        </p:attrNameLst>
                                      </p:cBhvr>
                                      <p:to>
                                        <p:strVal val="visible"/>
                                      </p:to>
                                    </p:set>
                                    <p:anim calcmode="lin" valueType="num">
                                      <p:cBhvr>
                                        <p:cTn id="15" dur="1000" fill="hold"/>
                                        <p:tgtEl>
                                          <p:spTgt spid="36871"/>
                                        </p:tgtEl>
                                        <p:attrNameLst>
                                          <p:attrName>ppt_w</p:attrName>
                                        </p:attrNameLst>
                                      </p:cBhvr>
                                      <p:tavLst>
                                        <p:tav tm="0">
                                          <p:val>
                                            <p:fltVal val="0"/>
                                          </p:val>
                                        </p:tav>
                                        <p:tav tm="100000">
                                          <p:val>
                                            <p:strVal val="#ppt_w"/>
                                          </p:val>
                                        </p:tav>
                                      </p:tavLst>
                                    </p:anim>
                                    <p:anim calcmode="lin" valueType="num">
                                      <p:cBhvr>
                                        <p:cTn id="16" dur="1000" fill="hold"/>
                                        <p:tgtEl>
                                          <p:spTgt spid="36871"/>
                                        </p:tgtEl>
                                        <p:attrNameLst>
                                          <p:attrName>ppt_h</p:attrName>
                                        </p:attrNameLst>
                                      </p:cBhvr>
                                      <p:tavLst>
                                        <p:tav tm="0">
                                          <p:val>
                                            <p:fltVal val="0"/>
                                          </p:val>
                                        </p:tav>
                                        <p:tav tm="100000">
                                          <p:val>
                                            <p:strVal val="#ppt_h"/>
                                          </p:val>
                                        </p:tav>
                                      </p:tavLst>
                                    </p:anim>
                                    <p:anim calcmode="lin" valueType="num">
                                      <p:cBhvr>
                                        <p:cTn id="17" dur="1000" fill="hold"/>
                                        <p:tgtEl>
                                          <p:spTgt spid="36871"/>
                                        </p:tgtEl>
                                        <p:attrNameLst>
                                          <p:attrName>style.rotation</p:attrName>
                                        </p:attrNameLst>
                                      </p:cBhvr>
                                      <p:tavLst>
                                        <p:tav tm="0">
                                          <p:val>
                                            <p:fltVal val="90"/>
                                          </p:val>
                                        </p:tav>
                                        <p:tav tm="100000">
                                          <p:val>
                                            <p:fltVal val="0"/>
                                          </p:val>
                                        </p:tav>
                                      </p:tavLst>
                                    </p:anim>
                                    <p:animEffect transition="in" filter="fade">
                                      <p:cBhvr>
                                        <p:cTn id="18" dur="1000"/>
                                        <p:tgtEl>
                                          <p:spTgt spid="36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2A: Solving a System of  Linear Inequalities by Graphing </a:t>
            </a:r>
            <a:endParaRPr lang="en-US" altLang="en-US" sz="2600" i="0">
              <a:solidFill>
                <a:schemeClr val="accent2"/>
              </a:solidFill>
              <a:latin typeface="Arial MT Bl" charset="0"/>
            </a:endParaRPr>
          </a:p>
        </p:txBody>
      </p:sp>
      <p:sp>
        <p:nvSpPr>
          <p:cNvPr id="13315" name="Text Box 6"/>
          <p:cNvSpPr txBox="1">
            <a:spLocks noChangeArrowheads="1"/>
          </p:cNvSpPr>
          <p:nvPr/>
        </p:nvSpPr>
        <p:spPr bwMode="auto">
          <a:xfrm>
            <a:off x="152400" y="1828800"/>
            <a:ext cx="85883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Graph the system of linear inequalities. Give two ordered pairs that are solutions and two that are not solutions.</a:t>
            </a:r>
          </a:p>
        </p:txBody>
      </p:sp>
      <p:grpSp>
        <p:nvGrpSpPr>
          <p:cNvPr id="13316" name="Group 43"/>
          <p:cNvGrpSpPr>
            <a:grpSpLocks/>
          </p:cNvGrpSpPr>
          <p:nvPr/>
        </p:nvGrpSpPr>
        <p:grpSpPr bwMode="auto">
          <a:xfrm>
            <a:off x="990600" y="3124200"/>
            <a:ext cx="2303463" cy="990600"/>
            <a:chOff x="624" y="1920"/>
            <a:chExt cx="1451" cy="624"/>
          </a:xfrm>
        </p:grpSpPr>
        <p:sp>
          <p:nvSpPr>
            <p:cNvPr id="13335" name="AutoShape 8"/>
            <p:cNvSpPr>
              <a:spLocks/>
            </p:cNvSpPr>
            <p:nvPr/>
          </p:nvSpPr>
          <p:spPr bwMode="auto">
            <a:xfrm>
              <a:off x="624" y="1968"/>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3336" name="Text Box 9"/>
            <p:cNvSpPr txBox="1">
              <a:spLocks noChangeArrowheads="1"/>
            </p:cNvSpPr>
            <p:nvPr/>
          </p:nvSpPr>
          <p:spPr bwMode="auto">
            <a:xfrm>
              <a:off x="773" y="1920"/>
              <a:ext cx="7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3</a:t>
              </a:r>
              <a:r>
                <a:rPr lang="en-US" altLang="en-US" sz="2400" b="1">
                  <a:latin typeface="Verdana" pitchFamily="34" charset="0"/>
                </a:rPr>
                <a:t> </a:t>
              </a:r>
            </a:p>
          </p:txBody>
        </p:sp>
        <p:sp>
          <p:nvSpPr>
            <p:cNvPr id="13337" name="Text Box 13"/>
            <p:cNvSpPr txBox="1">
              <a:spLocks noChangeArrowheads="1"/>
            </p:cNvSpPr>
            <p:nvPr/>
          </p:nvSpPr>
          <p:spPr bwMode="auto">
            <a:xfrm>
              <a:off x="768" y="2208"/>
              <a:ext cx="130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&gt; </a:t>
              </a:r>
              <a:r>
                <a:rPr lang="en-US" altLang="en-US" sz="2400" b="1" i="0">
                  <a:latin typeface="Verdana" pitchFamily="34" charset="0"/>
                </a:rPr>
                <a:t>–</a:t>
              </a:r>
              <a:r>
                <a:rPr lang="en-US" altLang="en-US" sz="2400" b="1">
                  <a:latin typeface="Verdana" pitchFamily="34" charset="0"/>
                </a:rPr>
                <a:t>x +</a:t>
              </a:r>
              <a:r>
                <a:rPr lang="en-US" altLang="en-US" sz="2400" b="1" i="0">
                  <a:latin typeface="Verdana" pitchFamily="34" charset="0"/>
                </a:rPr>
                <a:t> 5</a:t>
              </a:r>
              <a:r>
                <a:rPr lang="en-US" altLang="en-US" sz="2400" b="1">
                  <a:latin typeface="Verdana" pitchFamily="34" charset="0"/>
                </a:rPr>
                <a:t> </a:t>
              </a:r>
            </a:p>
          </p:txBody>
        </p:sp>
      </p:grpSp>
      <p:grpSp>
        <p:nvGrpSpPr>
          <p:cNvPr id="3" name="Group 42"/>
          <p:cNvGrpSpPr>
            <a:grpSpLocks/>
          </p:cNvGrpSpPr>
          <p:nvPr/>
        </p:nvGrpSpPr>
        <p:grpSpPr bwMode="auto">
          <a:xfrm>
            <a:off x="361950" y="4114800"/>
            <a:ext cx="3101975" cy="1371600"/>
            <a:chOff x="228" y="2544"/>
            <a:chExt cx="1954" cy="864"/>
          </a:xfrm>
        </p:grpSpPr>
        <p:sp>
          <p:nvSpPr>
            <p:cNvPr id="13331" name="Text Box 14"/>
            <p:cNvSpPr txBox="1">
              <a:spLocks noChangeArrowheads="1"/>
            </p:cNvSpPr>
            <p:nvPr/>
          </p:nvSpPr>
          <p:spPr bwMode="auto">
            <a:xfrm>
              <a:off x="759" y="2832"/>
              <a:ext cx="7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latin typeface="Verdana" pitchFamily="34" charset="0"/>
                </a:rPr>
                <a:t>y ≤ </a:t>
              </a:r>
              <a:r>
                <a:rPr lang="en-US" altLang="en-US" sz="2400" i="0">
                  <a:solidFill>
                    <a:srgbClr val="3333FF"/>
                  </a:solidFill>
                  <a:latin typeface="Verdana" pitchFamily="34" charset="0"/>
                </a:rPr>
                <a:t>3</a:t>
              </a:r>
              <a:r>
                <a:rPr lang="en-US" altLang="en-US" sz="2400">
                  <a:solidFill>
                    <a:srgbClr val="FF0000"/>
                  </a:solidFill>
                  <a:latin typeface="Verdana" pitchFamily="34" charset="0"/>
                </a:rPr>
                <a:t> </a:t>
              </a:r>
            </a:p>
          </p:txBody>
        </p:sp>
        <p:sp>
          <p:nvSpPr>
            <p:cNvPr id="13332" name="Text Box 15"/>
            <p:cNvSpPr txBox="1">
              <a:spLocks noChangeArrowheads="1"/>
            </p:cNvSpPr>
            <p:nvPr/>
          </p:nvSpPr>
          <p:spPr bwMode="auto">
            <a:xfrm>
              <a:off x="759" y="307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rPr>
                <a:t>y &gt; </a:t>
              </a:r>
              <a:r>
                <a:rPr lang="en-US" altLang="en-US" sz="2400" i="0">
                  <a:solidFill>
                    <a:srgbClr val="FF0000"/>
                  </a:solidFill>
                  <a:latin typeface="Verdana" pitchFamily="34" charset="0"/>
                </a:rPr>
                <a:t>–</a:t>
              </a:r>
              <a:r>
                <a:rPr lang="en-US" altLang="en-US" sz="2400">
                  <a:solidFill>
                    <a:srgbClr val="FF0000"/>
                  </a:solidFill>
                  <a:latin typeface="Verdana" pitchFamily="34" charset="0"/>
                </a:rPr>
                <a:t>x +</a:t>
              </a:r>
              <a:r>
                <a:rPr lang="en-US" altLang="en-US" sz="2400" i="0">
                  <a:solidFill>
                    <a:srgbClr val="FF0000"/>
                  </a:solidFill>
                  <a:latin typeface="Verdana" pitchFamily="34" charset="0"/>
                </a:rPr>
                <a:t> 5</a:t>
              </a:r>
              <a:r>
                <a:rPr lang="en-US" altLang="en-US" sz="2400">
                  <a:solidFill>
                    <a:srgbClr val="FF0000"/>
                  </a:solidFill>
                  <a:latin typeface="Verdana" pitchFamily="34" charset="0"/>
                </a:rPr>
                <a:t> </a:t>
              </a:r>
            </a:p>
          </p:txBody>
        </p:sp>
        <p:sp>
          <p:nvSpPr>
            <p:cNvPr id="13333" name="AutoShape 16"/>
            <p:cNvSpPr>
              <a:spLocks/>
            </p:cNvSpPr>
            <p:nvPr/>
          </p:nvSpPr>
          <p:spPr bwMode="auto">
            <a:xfrm>
              <a:off x="615" y="2832"/>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3334" name="Text Box 18"/>
            <p:cNvSpPr txBox="1">
              <a:spLocks noChangeArrowheads="1"/>
            </p:cNvSpPr>
            <p:nvPr/>
          </p:nvSpPr>
          <p:spPr bwMode="auto">
            <a:xfrm>
              <a:off x="228" y="2544"/>
              <a:ext cx="195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Graph the system.</a:t>
              </a:r>
            </a:p>
          </p:txBody>
        </p:sp>
      </p:grpSp>
      <p:sp>
        <p:nvSpPr>
          <p:cNvPr id="37910" name="Text Box 22"/>
          <p:cNvSpPr txBox="1">
            <a:spLocks noChangeArrowheads="1"/>
          </p:cNvSpPr>
          <p:nvPr/>
        </p:nvSpPr>
        <p:spPr bwMode="auto">
          <a:xfrm>
            <a:off x="361950" y="5562600"/>
            <a:ext cx="5464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(8, 1) and (6, 3) are solutions.</a:t>
            </a:r>
          </a:p>
        </p:txBody>
      </p:sp>
      <p:sp>
        <p:nvSpPr>
          <p:cNvPr id="37911" name="Text Box 23"/>
          <p:cNvSpPr txBox="1">
            <a:spLocks noChangeArrowheads="1"/>
          </p:cNvSpPr>
          <p:nvPr/>
        </p:nvSpPr>
        <p:spPr bwMode="auto">
          <a:xfrm>
            <a:off x="361950" y="6019800"/>
            <a:ext cx="662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 4) and (2, 6) are not solutions.</a:t>
            </a:r>
          </a:p>
        </p:txBody>
      </p:sp>
      <p:pic>
        <p:nvPicPr>
          <p:cNvPr id="37935" name="Picture 47" descr="66ae2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8194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60"/>
          <p:cNvGrpSpPr>
            <a:grpSpLocks/>
          </p:cNvGrpSpPr>
          <p:nvPr/>
        </p:nvGrpSpPr>
        <p:grpSpPr bwMode="auto">
          <a:xfrm>
            <a:off x="7435850" y="3744913"/>
            <a:ext cx="1206500" cy="974725"/>
            <a:chOff x="4684" y="2307"/>
            <a:chExt cx="760" cy="614"/>
          </a:xfrm>
        </p:grpSpPr>
        <p:sp>
          <p:nvSpPr>
            <p:cNvPr id="13327" name="Text Box 53"/>
            <p:cNvSpPr txBox="1">
              <a:spLocks noChangeArrowheads="1"/>
            </p:cNvSpPr>
            <p:nvPr/>
          </p:nvSpPr>
          <p:spPr bwMode="auto">
            <a:xfrm>
              <a:off x="5129" y="2671"/>
              <a:ext cx="19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000" b="1" i="0">
                  <a:latin typeface="Verdana" pitchFamily="34" charset="0"/>
                  <a:sym typeface="Symbol" pitchFamily="18" charset="2"/>
                </a:rPr>
                <a:t></a:t>
              </a:r>
              <a:endParaRPr lang="en-US" altLang="en-US" sz="2000" b="1" i="0">
                <a:solidFill>
                  <a:schemeClr val="bg1"/>
                </a:solidFill>
                <a:latin typeface="Verdana" pitchFamily="34" charset="0"/>
                <a:sym typeface="Symbol" pitchFamily="18" charset="2"/>
              </a:endParaRPr>
            </a:p>
          </p:txBody>
        </p:sp>
        <p:sp>
          <p:nvSpPr>
            <p:cNvPr id="13328" name="Text Box 55"/>
            <p:cNvSpPr txBox="1">
              <a:spLocks noChangeArrowheads="1"/>
            </p:cNvSpPr>
            <p:nvPr/>
          </p:nvSpPr>
          <p:spPr bwMode="auto">
            <a:xfrm>
              <a:off x="4684" y="2457"/>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(6, 3)</a:t>
              </a:r>
            </a:p>
          </p:txBody>
        </p:sp>
        <p:sp>
          <p:nvSpPr>
            <p:cNvPr id="13329" name="Text Box 56"/>
            <p:cNvSpPr txBox="1">
              <a:spLocks noChangeArrowheads="1"/>
            </p:cNvSpPr>
            <p:nvPr/>
          </p:nvSpPr>
          <p:spPr bwMode="auto">
            <a:xfrm>
              <a:off x="4992" y="2592"/>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(8, 1)</a:t>
              </a:r>
            </a:p>
          </p:txBody>
        </p:sp>
        <p:sp>
          <p:nvSpPr>
            <p:cNvPr id="13330" name="Text Box 58"/>
            <p:cNvSpPr txBox="1">
              <a:spLocks noChangeArrowheads="1"/>
            </p:cNvSpPr>
            <p:nvPr/>
          </p:nvSpPr>
          <p:spPr bwMode="auto">
            <a:xfrm>
              <a:off x="4816" y="2307"/>
              <a:ext cx="19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000" b="1" i="0">
                  <a:latin typeface="Verdana" pitchFamily="34" charset="0"/>
                  <a:sym typeface="Symbol" pitchFamily="18" charset="2"/>
                </a:rPr>
                <a:t></a:t>
              </a:r>
              <a:endParaRPr lang="en-US" altLang="en-US" sz="2000" b="1" i="0">
                <a:solidFill>
                  <a:schemeClr val="bg1"/>
                </a:solidFill>
                <a:latin typeface="Verdana" pitchFamily="34" charset="0"/>
                <a:sym typeface="Symbol" pitchFamily="18" charset="2"/>
              </a:endParaRPr>
            </a:p>
          </p:txBody>
        </p:sp>
      </p:grpSp>
      <p:grpSp>
        <p:nvGrpSpPr>
          <p:cNvPr id="5" name="Group 61"/>
          <p:cNvGrpSpPr>
            <a:grpSpLocks/>
          </p:cNvGrpSpPr>
          <p:nvPr/>
        </p:nvGrpSpPr>
        <p:grpSpPr bwMode="auto">
          <a:xfrm>
            <a:off x="5845175" y="2895600"/>
            <a:ext cx="1763713" cy="984250"/>
            <a:chOff x="3682" y="1776"/>
            <a:chExt cx="1111" cy="620"/>
          </a:xfrm>
        </p:grpSpPr>
        <p:sp>
          <p:nvSpPr>
            <p:cNvPr id="13323" name="Text Box 50"/>
            <p:cNvSpPr txBox="1">
              <a:spLocks noChangeArrowheads="1"/>
            </p:cNvSpPr>
            <p:nvPr/>
          </p:nvSpPr>
          <p:spPr bwMode="auto">
            <a:xfrm>
              <a:off x="3682" y="2052"/>
              <a:ext cx="5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–1, 4)</a:t>
              </a:r>
            </a:p>
          </p:txBody>
        </p:sp>
        <p:sp>
          <p:nvSpPr>
            <p:cNvPr id="13324" name="Text Box 54"/>
            <p:cNvSpPr txBox="1">
              <a:spLocks noChangeArrowheads="1"/>
            </p:cNvSpPr>
            <p:nvPr/>
          </p:nvSpPr>
          <p:spPr bwMode="auto">
            <a:xfrm>
              <a:off x="4135" y="1920"/>
              <a:ext cx="65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b="1" i="0"/>
                <a:t>(2, 6)</a:t>
              </a:r>
            </a:p>
          </p:txBody>
        </p:sp>
        <p:sp>
          <p:nvSpPr>
            <p:cNvPr id="13325" name="Text Box 57"/>
            <p:cNvSpPr txBox="1">
              <a:spLocks noChangeArrowheads="1"/>
            </p:cNvSpPr>
            <p:nvPr/>
          </p:nvSpPr>
          <p:spPr bwMode="auto">
            <a:xfrm>
              <a:off x="4258" y="1776"/>
              <a:ext cx="19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000" b="1" i="0">
                  <a:latin typeface="Verdana" pitchFamily="34" charset="0"/>
                  <a:sym typeface="Symbol" pitchFamily="18" charset="2"/>
                </a:rPr>
                <a:t></a:t>
              </a:r>
              <a:endParaRPr lang="en-US" altLang="en-US" sz="2000" b="1" i="0">
                <a:solidFill>
                  <a:schemeClr val="bg1"/>
                </a:solidFill>
                <a:latin typeface="Verdana" pitchFamily="34" charset="0"/>
                <a:sym typeface="Symbol" pitchFamily="18" charset="2"/>
              </a:endParaRPr>
            </a:p>
          </p:txBody>
        </p:sp>
        <p:sp>
          <p:nvSpPr>
            <p:cNvPr id="13326" name="Text Box 59"/>
            <p:cNvSpPr txBox="1">
              <a:spLocks noChangeArrowheads="1"/>
            </p:cNvSpPr>
            <p:nvPr/>
          </p:nvSpPr>
          <p:spPr bwMode="auto">
            <a:xfrm>
              <a:off x="3833" y="2146"/>
              <a:ext cx="19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000" b="1" i="0">
                  <a:latin typeface="Verdana" pitchFamily="34" charset="0"/>
                  <a:sym typeface="Symbol" pitchFamily="18" charset="2"/>
                </a:rPr>
                <a:t></a:t>
              </a:r>
              <a:endParaRPr lang="en-US" altLang="en-US" sz="2000" b="1" i="0">
                <a:solidFill>
                  <a:schemeClr val="bg1"/>
                </a:solidFill>
                <a:latin typeface="Verdana" pitchFamily="34" charset="0"/>
                <a:sym typeface="Symbol" pitchFamily="18" charset="2"/>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7935"/>
                                        </p:tgtEl>
                                        <p:attrNameLst>
                                          <p:attrName>style.visibility</p:attrName>
                                        </p:attrNameLst>
                                      </p:cBhvr>
                                      <p:to>
                                        <p:strVal val="visible"/>
                                      </p:to>
                                    </p:set>
                                    <p:animEffect transition="in" filter="box(in)">
                                      <p:cBhvr>
                                        <p:cTn id="14" dur="500"/>
                                        <p:tgtEl>
                                          <p:spTgt spid="3793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7910"/>
                                        </p:tgtEl>
                                        <p:attrNameLst>
                                          <p:attrName>style.visibility</p:attrName>
                                        </p:attrNameLst>
                                      </p:cBhvr>
                                      <p:to>
                                        <p:strVal val="visible"/>
                                      </p:to>
                                    </p:set>
                                    <p:animEffect transition="in" filter="box(in)">
                                      <p:cBhvr>
                                        <p:cTn id="19" dur="500"/>
                                        <p:tgtEl>
                                          <p:spTgt spid="37910"/>
                                        </p:tgtEl>
                                      </p:cBhvr>
                                    </p:animEffect>
                                  </p:childTnLst>
                                </p:cTn>
                              </p:par>
                              <p:par>
                                <p:cTn id="20" presetID="9" presetClass="entr" presetSubtype="0"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dissolve">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911"/>
                                        </p:tgtEl>
                                        <p:attrNameLst>
                                          <p:attrName>style.visibility</p:attrName>
                                        </p:attrNameLst>
                                      </p:cBhvr>
                                      <p:to>
                                        <p:strVal val="visible"/>
                                      </p:to>
                                    </p:set>
                                    <p:animEffect transition="in" filter="box(in)">
                                      <p:cBhvr>
                                        <p:cTn id="27" dur="500"/>
                                        <p:tgtEl>
                                          <p:spTgt spid="37911"/>
                                        </p:tgtEl>
                                      </p:cBhvr>
                                    </p:animEffect>
                                  </p:childTnLst>
                                </p:cTn>
                              </p:par>
                              <p:par>
                                <p:cTn id="28" presetID="9" presetClass="entr" presetSubtype="0" fill="hold"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dissolve">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10" grpId="0"/>
      <p:bldP spid="379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2B: Solving a System of  Linear Inequalities by Graphing </a:t>
            </a:r>
            <a:endParaRPr lang="en-US" altLang="en-US" sz="2600" i="0">
              <a:solidFill>
                <a:schemeClr val="accent2"/>
              </a:solidFill>
              <a:latin typeface="Arial MT Bl" charset="0"/>
            </a:endParaRPr>
          </a:p>
        </p:txBody>
      </p:sp>
      <p:sp>
        <p:nvSpPr>
          <p:cNvPr id="14339" name="Text Box 5"/>
          <p:cNvSpPr txBox="1">
            <a:spLocks noChangeArrowheads="1"/>
          </p:cNvSpPr>
          <p:nvPr/>
        </p:nvSpPr>
        <p:spPr bwMode="auto">
          <a:xfrm>
            <a:off x="228600" y="1828800"/>
            <a:ext cx="85883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Graph the system of linear inequalities. Give two ordered pairs that are solutions and two that are not solutions.</a:t>
            </a:r>
          </a:p>
        </p:txBody>
      </p:sp>
      <p:grpSp>
        <p:nvGrpSpPr>
          <p:cNvPr id="14340" name="Group 8"/>
          <p:cNvGrpSpPr>
            <a:grpSpLocks/>
          </p:cNvGrpSpPr>
          <p:nvPr/>
        </p:nvGrpSpPr>
        <p:grpSpPr bwMode="auto">
          <a:xfrm>
            <a:off x="990600" y="3048000"/>
            <a:ext cx="2746375" cy="990600"/>
            <a:chOff x="624" y="1920"/>
            <a:chExt cx="1730" cy="624"/>
          </a:xfrm>
        </p:grpSpPr>
        <p:sp>
          <p:nvSpPr>
            <p:cNvPr id="14345" name="AutoShape 9"/>
            <p:cNvSpPr>
              <a:spLocks/>
            </p:cNvSpPr>
            <p:nvPr/>
          </p:nvSpPr>
          <p:spPr bwMode="auto">
            <a:xfrm>
              <a:off x="624" y="1968"/>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4346" name="Text Box 10"/>
            <p:cNvSpPr txBox="1">
              <a:spLocks noChangeArrowheads="1"/>
            </p:cNvSpPr>
            <p:nvPr/>
          </p:nvSpPr>
          <p:spPr bwMode="auto">
            <a:xfrm>
              <a:off x="773" y="1920"/>
              <a:ext cx="15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a:t>
              </a:r>
              <a:r>
                <a:rPr lang="en-US" altLang="en-US" sz="2400" b="1">
                  <a:latin typeface="Verdana" pitchFamily="34" charset="0"/>
                </a:rPr>
                <a:t> </a:t>
              </a:r>
              <a:r>
                <a:rPr lang="en-US" altLang="en-US" sz="2400" b="1" i="0">
                  <a:latin typeface="Verdana" pitchFamily="34" charset="0"/>
                </a:rPr>
                <a:t>2</a:t>
              </a:r>
              <a:r>
                <a:rPr lang="en-US" altLang="en-US" sz="2400" b="1">
                  <a:latin typeface="Verdana" pitchFamily="34" charset="0"/>
                </a:rPr>
                <a:t> </a:t>
              </a:r>
            </a:p>
          </p:txBody>
        </p:sp>
        <p:sp>
          <p:nvSpPr>
            <p:cNvPr id="14347" name="Text Box 11"/>
            <p:cNvSpPr txBox="1">
              <a:spLocks noChangeArrowheads="1"/>
            </p:cNvSpPr>
            <p:nvPr/>
          </p:nvSpPr>
          <p:spPr bwMode="auto">
            <a:xfrm>
              <a:off x="768" y="2208"/>
              <a:ext cx="130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&lt; </a:t>
              </a:r>
              <a:r>
                <a:rPr lang="en-US" altLang="en-US" sz="2400" b="1" i="0">
                  <a:latin typeface="Verdana" pitchFamily="34" charset="0"/>
                </a:rPr>
                <a:t>4</a:t>
              </a:r>
              <a:r>
                <a:rPr lang="en-US" altLang="en-US" sz="2400" b="1">
                  <a:latin typeface="Verdana" pitchFamily="34" charset="0"/>
                </a:rPr>
                <a:t>x +</a:t>
              </a:r>
              <a:r>
                <a:rPr lang="en-US" altLang="en-US" sz="2400" b="1" i="0">
                  <a:latin typeface="Verdana" pitchFamily="34" charset="0"/>
                </a:rPr>
                <a:t> 3</a:t>
              </a:r>
              <a:r>
                <a:rPr lang="en-US" altLang="en-US" sz="2400" b="1">
                  <a:latin typeface="Verdana" pitchFamily="34" charset="0"/>
                </a:rPr>
                <a:t> </a:t>
              </a:r>
            </a:p>
          </p:txBody>
        </p:sp>
      </p:grpSp>
      <p:sp>
        <p:nvSpPr>
          <p:cNvPr id="38929" name="Rectangle 17"/>
          <p:cNvSpPr>
            <a:spLocks noChangeArrowheads="1"/>
          </p:cNvSpPr>
          <p:nvPr/>
        </p:nvSpPr>
        <p:spPr bwMode="auto">
          <a:xfrm>
            <a:off x="833438" y="4191000"/>
            <a:ext cx="22494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x + </a:t>
            </a:r>
            <a:r>
              <a:rPr lang="en-US" altLang="en-US" sz="2400" i="0">
                <a:latin typeface="Verdana" pitchFamily="34" charset="0"/>
              </a:rPr>
              <a:t>2</a:t>
            </a:r>
            <a:r>
              <a:rPr lang="en-US" altLang="en-US" sz="2400">
                <a:latin typeface="Verdana" pitchFamily="34" charset="0"/>
              </a:rPr>
              <a:t>y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2</a:t>
            </a:r>
          </a:p>
        </p:txBody>
      </p:sp>
      <p:sp>
        <p:nvSpPr>
          <p:cNvPr id="38930" name="Text Box 18"/>
          <p:cNvSpPr txBox="1">
            <a:spLocks noChangeArrowheads="1"/>
          </p:cNvSpPr>
          <p:nvPr/>
        </p:nvSpPr>
        <p:spPr bwMode="auto">
          <a:xfrm>
            <a:off x="4098925" y="4154488"/>
            <a:ext cx="4816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the first inequality for y.</a:t>
            </a:r>
          </a:p>
        </p:txBody>
      </p:sp>
      <p:sp>
        <p:nvSpPr>
          <p:cNvPr id="38931" name="Text Box 19"/>
          <p:cNvSpPr txBox="1">
            <a:spLocks noChangeArrowheads="1"/>
          </p:cNvSpPr>
          <p:nvPr/>
        </p:nvSpPr>
        <p:spPr bwMode="auto">
          <a:xfrm>
            <a:off x="1912938" y="4724400"/>
            <a:ext cx="2055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a:t>
            </a:r>
            <a:r>
              <a:rPr lang="en-US" altLang="en-US" sz="2400">
                <a:latin typeface="Verdana" pitchFamily="34" charset="0"/>
              </a:rPr>
              <a:t>y </a:t>
            </a:r>
            <a:r>
              <a:rPr lang="en-US" altLang="en-US" sz="2400" i="0">
                <a:latin typeface="Verdana" pitchFamily="34" charset="0"/>
              </a:rPr>
              <a:t>≥ 3</a:t>
            </a:r>
            <a:r>
              <a:rPr lang="en-US" altLang="en-US" sz="2400">
                <a:latin typeface="Verdana" pitchFamily="34" charset="0"/>
              </a:rPr>
              <a:t>x</a:t>
            </a:r>
            <a:r>
              <a:rPr lang="en-US" altLang="en-US" sz="2400" i="0">
                <a:latin typeface="Verdana" pitchFamily="34" charset="0"/>
              </a:rPr>
              <a:t> + 2</a:t>
            </a:r>
          </a:p>
        </p:txBody>
      </p:sp>
      <p:pic>
        <p:nvPicPr>
          <p:cNvPr id="38935" name="Picture 2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5257800"/>
            <a:ext cx="13716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8930"/>
                                        </p:tgtEl>
                                        <p:attrNameLst>
                                          <p:attrName>style.visibility</p:attrName>
                                        </p:attrNameLst>
                                      </p:cBhvr>
                                      <p:to>
                                        <p:strVal val="visible"/>
                                      </p:to>
                                    </p:set>
                                    <p:anim calcmode="lin" valueType="num">
                                      <p:cBhvr additive="base">
                                        <p:cTn id="7" dur="500" fill="hold"/>
                                        <p:tgtEl>
                                          <p:spTgt spid="38930"/>
                                        </p:tgtEl>
                                        <p:attrNameLst>
                                          <p:attrName>ppt_x</p:attrName>
                                        </p:attrNameLst>
                                      </p:cBhvr>
                                      <p:tavLst>
                                        <p:tav tm="0">
                                          <p:val>
                                            <p:strVal val="1+#ppt_w/2"/>
                                          </p:val>
                                        </p:tav>
                                        <p:tav tm="100000">
                                          <p:val>
                                            <p:strVal val="#ppt_x"/>
                                          </p:val>
                                        </p:tav>
                                      </p:tavLst>
                                    </p:anim>
                                    <p:anim calcmode="lin" valueType="num">
                                      <p:cBhvr additive="base">
                                        <p:cTn id="8" dur="500" fill="hold"/>
                                        <p:tgtEl>
                                          <p:spTgt spid="3893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8929"/>
                                        </p:tgtEl>
                                        <p:attrNameLst>
                                          <p:attrName>style.visibility</p:attrName>
                                        </p:attrNameLst>
                                      </p:cBhvr>
                                      <p:to>
                                        <p:strVal val="visible"/>
                                      </p:to>
                                    </p:set>
                                    <p:animEffect transition="in" filter="barn(inHorizontal)">
                                      <p:cBhvr>
                                        <p:cTn id="13" dur="500"/>
                                        <p:tgtEl>
                                          <p:spTgt spid="3892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42" fill="hold" grpId="0" nodeType="clickEffect">
                                  <p:stCondLst>
                                    <p:cond delay="0"/>
                                  </p:stCondLst>
                                  <p:childTnLst>
                                    <p:set>
                                      <p:cBhvr>
                                        <p:cTn id="17" dur="1" fill="hold">
                                          <p:stCondLst>
                                            <p:cond delay="0"/>
                                          </p:stCondLst>
                                        </p:cTn>
                                        <p:tgtEl>
                                          <p:spTgt spid="38931"/>
                                        </p:tgtEl>
                                        <p:attrNameLst>
                                          <p:attrName>style.visibility</p:attrName>
                                        </p:attrNameLst>
                                      </p:cBhvr>
                                      <p:to>
                                        <p:strVal val="visible"/>
                                      </p:to>
                                    </p:set>
                                    <p:animEffect transition="in" filter="barn(outHorizontal)">
                                      <p:cBhvr>
                                        <p:cTn id="18" dur="500"/>
                                        <p:tgtEl>
                                          <p:spTgt spid="3893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38935"/>
                                        </p:tgtEl>
                                        <p:attrNameLst>
                                          <p:attrName>style.visibility</p:attrName>
                                        </p:attrNameLst>
                                      </p:cBhvr>
                                      <p:to>
                                        <p:strVal val="visible"/>
                                      </p:to>
                                    </p:set>
                                    <p:animEffect transition="in" filter="dissolve">
                                      <p:cBhvr>
                                        <p:cTn id="23" dur="500"/>
                                        <p:tgtEl>
                                          <p:spTgt spid="389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9" grpId="0"/>
      <p:bldP spid="38930" grpId="0"/>
      <p:bldP spid="389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7"/>
          <p:cNvSpPr txBox="1">
            <a:spLocks noChangeArrowheads="1"/>
          </p:cNvSpPr>
          <p:nvPr/>
        </p:nvSpPr>
        <p:spPr bwMode="auto">
          <a:xfrm>
            <a:off x="1535113" y="3200400"/>
            <a:ext cx="1970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rPr>
              <a:t>y &lt; </a:t>
            </a:r>
            <a:r>
              <a:rPr lang="en-US" altLang="en-US" sz="2400" i="0">
                <a:solidFill>
                  <a:srgbClr val="FF0000"/>
                </a:solidFill>
                <a:latin typeface="Verdana" pitchFamily="34" charset="0"/>
              </a:rPr>
              <a:t>4</a:t>
            </a:r>
            <a:r>
              <a:rPr lang="en-US" altLang="en-US" sz="2400">
                <a:solidFill>
                  <a:srgbClr val="FF0000"/>
                </a:solidFill>
                <a:latin typeface="Verdana" pitchFamily="34" charset="0"/>
              </a:rPr>
              <a:t>x +</a:t>
            </a:r>
            <a:r>
              <a:rPr lang="en-US" altLang="en-US" sz="2400" i="0">
                <a:solidFill>
                  <a:srgbClr val="FF0000"/>
                </a:solidFill>
                <a:latin typeface="Verdana" pitchFamily="34" charset="0"/>
              </a:rPr>
              <a:t> 3</a:t>
            </a:r>
            <a:r>
              <a:rPr lang="en-US" altLang="en-US" sz="2400">
                <a:solidFill>
                  <a:srgbClr val="FF0000"/>
                </a:solidFill>
                <a:latin typeface="Verdana" pitchFamily="34" charset="0"/>
              </a:rPr>
              <a:t> </a:t>
            </a:r>
          </a:p>
        </p:txBody>
      </p:sp>
      <p:sp>
        <p:nvSpPr>
          <p:cNvPr id="15363" name="AutoShape 8"/>
          <p:cNvSpPr>
            <a:spLocks/>
          </p:cNvSpPr>
          <p:nvPr/>
        </p:nvSpPr>
        <p:spPr bwMode="auto">
          <a:xfrm>
            <a:off x="1219200" y="2514600"/>
            <a:ext cx="381000" cy="1219200"/>
          </a:xfrm>
          <a:prstGeom prst="leftBrace">
            <a:avLst>
              <a:gd name="adj1" fmla="val 26667"/>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5364" name="Text Box 9"/>
          <p:cNvSpPr txBox="1">
            <a:spLocks noChangeArrowheads="1"/>
          </p:cNvSpPr>
          <p:nvPr/>
        </p:nvSpPr>
        <p:spPr bwMode="auto">
          <a:xfrm>
            <a:off x="609600" y="1828800"/>
            <a:ext cx="310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Graph the system.</a:t>
            </a:r>
          </a:p>
        </p:txBody>
      </p:sp>
      <p:sp>
        <p:nvSpPr>
          <p:cNvPr id="15365" name="Text Box 1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2B Continued </a:t>
            </a:r>
            <a:endParaRPr lang="en-US" altLang="en-US" sz="2600" i="0">
              <a:solidFill>
                <a:schemeClr val="accent2"/>
              </a:solidFill>
              <a:latin typeface="Arial MT Bl" charset="0"/>
            </a:endParaRPr>
          </a:p>
        </p:txBody>
      </p:sp>
      <p:sp>
        <p:nvSpPr>
          <p:cNvPr id="39949" name="Text Box 13"/>
          <p:cNvSpPr txBox="1">
            <a:spLocks noChangeArrowheads="1"/>
          </p:cNvSpPr>
          <p:nvPr/>
        </p:nvSpPr>
        <p:spPr bwMode="auto">
          <a:xfrm>
            <a:off x="381000" y="4114800"/>
            <a:ext cx="5464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(2, 6) and (1, 3) are solutions.</a:t>
            </a:r>
          </a:p>
        </p:txBody>
      </p:sp>
      <p:sp>
        <p:nvSpPr>
          <p:cNvPr id="39950" name="Text Box 14"/>
          <p:cNvSpPr txBox="1">
            <a:spLocks noChangeArrowheads="1"/>
          </p:cNvSpPr>
          <p:nvPr/>
        </p:nvSpPr>
        <p:spPr bwMode="auto">
          <a:xfrm>
            <a:off x="381000" y="4800600"/>
            <a:ext cx="5810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(0, 0) and (–4, 5) are not solutions.</a:t>
            </a:r>
          </a:p>
        </p:txBody>
      </p:sp>
      <p:pic>
        <p:nvPicPr>
          <p:cNvPr id="15368" name="Picture 3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362200"/>
            <a:ext cx="13716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9" name="Picture 43"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30099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55"/>
          <p:cNvGrpSpPr>
            <a:grpSpLocks/>
          </p:cNvGrpSpPr>
          <p:nvPr/>
        </p:nvGrpSpPr>
        <p:grpSpPr bwMode="auto">
          <a:xfrm>
            <a:off x="7500938" y="2994025"/>
            <a:ext cx="1128712" cy="1420813"/>
            <a:chOff x="4725" y="1886"/>
            <a:chExt cx="711" cy="895"/>
          </a:xfrm>
        </p:grpSpPr>
        <p:sp>
          <p:nvSpPr>
            <p:cNvPr id="15376" name="Text Box 45"/>
            <p:cNvSpPr txBox="1">
              <a:spLocks noChangeArrowheads="1"/>
            </p:cNvSpPr>
            <p:nvPr/>
          </p:nvSpPr>
          <p:spPr bwMode="auto">
            <a:xfrm>
              <a:off x="4891" y="1959"/>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ym typeface="Symbol" pitchFamily="18" charset="2"/>
                </a:rPr>
                <a:t></a:t>
              </a:r>
            </a:p>
          </p:txBody>
        </p:sp>
        <p:sp>
          <p:nvSpPr>
            <p:cNvPr id="15377" name="Text Box 46"/>
            <p:cNvSpPr txBox="1">
              <a:spLocks noChangeArrowheads="1"/>
            </p:cNvSpPr>
            <p:nvPr/>
          </p:nvSpPr>
          <p:spPr bwMode="auto">
            <a:xfrm>
              <a:off x="4725" y="2550"/>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ym typeface="Symbol" pitchFamily="18" charset="2"/>
                </a:rPr>
                <a:t></a:t>
              </a:r>
            </a:p>
          </p:txBody>
        </p:sp>
        <p:sp>
          <p:nvSpPr>
            <p:cNvPr id="15378" name="Text Box 47"/>
            <p:cNvSpPr txBox="1">
              <a:spLocks noChangeArrowheads="1"/>
            </p:cNvSpPr>
            <p:nvPr/>
          </p:nvSpPr>
          <p:spPr bwMode="auto">
            <a:xfrm>
              <a:off x="4984" y="1886"/>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2, 6)</a:t>
              </a:r>
            </a:p>
          </p:txBody>
        </p:sp>
        <p:sp>
          <p:nvSpPr>
            <p:cNvPr id="15379" name="Text Box 48"/>
            <p:cNvSpPr txBox="1">
              <a:spLocks noChangeArrowheads="1"/>
            </p:cNvSpPr>
            <p:nvPr/>
          </p:nvSpPr>
          <p:spPr bwMode="auto">
            <a:xfrm>
              <a:off x="4840" y="2549"/>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1, 3)</a:t>
              </a:r>
            </a:p>
          </p:txBody>
        </p:sp>
      </p:grpSp>
      <p:grpSp>
        <p:nvGrpSpPr>
          <p:cNvPr id="3" name="Group 54"/>
          <p:cNvGrpSpPr>
            <a:grpSpLocks/>
          </p:cNvGrpSpPr>
          <p:nvPr/>
        </p:nvGrpSpPr>
        <p:grpSpPr bwMode="auto">
          <a:xfrm>
            <a:off x="6121400" y="3313113"/>
            <a:ext cx="1879600" cy="2097087"/>
            <a:chOff x="3856" y="2087"/>
            <a:chExt cx="1184" cy="1321"/>
          </a:xfrm>
        </p:grpSpPr>
        <p:sp>
          <p:nvSpPr>
            <p:cNvPr id="15372" name="Text Box 50"/>
            <p:cNvSpPr txBox="1">
              <a:spLocks noChangeArrowheads="1"/>
            </p:cNvSpPr>
            <p:nvPr/>
          </p:nvSpPr>
          <p:spPr bwMode="auto">
            <a:xfrm>
              <a:off x="3856" y="2168"/>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olidFill>
                    <a:schemeClr val="bg1"/>
                  </a:solidFill>
                  <a:sym typeface="Symbol" pitchFamily="18" charset="2"/>
                </a:rPr>
                <a:t></a:t>
              </a:r>
            </a:p>
          </p:txBody>
        </p:sp>
        <p:sp>
          <p:nvSpPr>
            <p:cNvPr id="15373" name="Text Box 51"/>
            <p:cNvSpPr txBox="1">
              <a:spLocks noChangeArrowheads="1"/>
            </p:cNvSpPr>
            <p:nvPr/>
          </p:nvSpPr>
          <p:spPr bwMode="auto">
            <a:xfrm>
              <a:off x="4588" y="3067"/>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olidFill>
                    <a:schemeClr val="bg1"/>
                  </a:solidFill>
                </a:rPr>
                <a:t>(</a:t>
              </a:r>
              <a:r>
                <a:rPr lang="en-US" altLang="en-US" b="1" i="0">
                  <a:solidFill>
                    <a:schemeClr val="bg1"/>
                  </a:solidFill>
                  <a:cs typeface="Arial" charset="0"/>
                </a:rPr>
                <a:t>0, 0)</a:t>
              </a:r>
            </a:p>
          </p:txBody>
        </p:sp>
        <p:sp>
          <p:nvSpPr>
            <p:cNvPr id="15374" name="Text Box 52"/>
            <p:cNvSpPr txBox="1">
              <a:spLocks noChangeArrowheads="1"/>
            </p:cNvSpPr>
            <p:nvPr/>
          </p:nvSpPr>
          <p:spPr bwMode="auto">
            <a:xfrm>
              <a:off x="3918" y="2087"/>
              <a:ext cx="5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olidFill>
                    <a:schemeClr val="bg1"/>
                  </a:solidFill>
                </a:rPr>
                <a:t>(</a:t>
              </a:r>
              <a:r>
                <a:rPr lang="en-US" altLang="en-US" b="1" i="0">
                  <a:solidFill>
                    <a:schemeClr val="bg1"/>
                  </a:solidFill>
                  <a:cs typeface="Arial" charset="0"/>
                </a:rPr>
                <a:t>–4, 5)</a:t>
              </a:r>
            </a:p>
          </p:txBody>
        </p:sp>
        <p:sp>
          <p:nvSpPr>
            <p:cNvPr id="15375" name="Text Box 53"/>
            <p:cNvSpPr txBox="1">
              <a:spLocks noChangeArrowheads="1"/>
            </p:cNvSpPr>
            <p:nvPr/>
          </p:nvSpPr>
          <p:spPr bwMode="auto">
            <a:xfrm>
              <a:off x="4540" y="3177"/>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olidFill>
                    <a:schemeClr val="bg1"/>
                  </a:solidFill>
                  <a:sym typeface="Symbol" pitchFamily="18" charset="2"/>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9949"/>
                                        </p:tgtEl>
                                        <p:attrNameLst>
                                          <p:attrName>style.visibility</p:attrName>
                                        </p:attrNameLst>
                                      </p:cBhvr>
                                      <p:to>
                                        <p:strVal val="visible"/>
                                      </p:to>
                                    </p:set>
                                    <p:animEffect transition="in" filter="box(in)">
                                      <p:cBhvr>
                                        <p:cTn id="7" dur="500"/>
                                        <p:tgtEl>
                                          <p:spTgt spid="399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9950"/>
                                        </p:tgtEl>
                                        <p:attrNameLst>
                                          <p:attrName>style.visibility</p:attrName>
                                        </p:attrNameLst>
                                      </p:cBhvr>
                                      <p:to>
                                        <p:strVal val="visible"/>
                                      </p:to>
                                    </p:set>
                                    <p:animEffect transition="in" filter="box(in)">
                                      <p:cBhvr>
                                        <p:cTn id="17" dur="500"/>
                                        <p:tgtEl>
                                          <p:spTgt spid="3995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9" grpId="0"/>
      <p:bldP spid="3995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2a </a:t>
            </a:r>
            <a:endParaRPr lang="en-US" altLang="en-US" sz="2600" i="0">
              <a:solidFill>
                <a:schemeClr val="accent2"/>
              </a:solidFill>
              <a:latin typeface="Arial MT Bl" charset="0"/>
            </a:endParaRPr>
          </a:p>
        </p:txBody>
      </p:sp>
      <p:sp>
        <p:nvSpPr>
          <p:cNvPr id="16387" name="Text Box 6"/>
          <p:cNvSpPr txBox="1">
            <a:spLocks noChangeArrowheads="1"/>
          </p:cNvSpPr>
          <p:nvPr/>
        </p:nvSpPr>
        <p:spPr bwMode="auto">
          <a:xfrm>
            <a:off x="304800" y="1447800"/>
            <a:ext cx="8534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Graph the system of linear inequalities. Give two ordered pairs that are solutions and two that are not solutions.</a:t>
            </a:r>
          </a:p>
        </p:txBody>
      </p:sp>
      <p:sp>
        <p:nvSpPr>
          <p:cNvPr id="16388" name="AutoShape 8"/>
          <p:cNvSpPr>
            <a:spLocks/>
          </p:cNvSpPr>
          <p:nvPr/>
        </p:nvSpPr>
        <p:spPr bwMode="auto">
          <a:xfrm>
            <a:off x="533400" y="2786063"/>
            <a:ext cx="381000" cy="914400"/>
          </a:xfrm>
          <a:prstGeom prst="leftBrace">
            <a:avLst>
              <a:gd name="adj1" fmla="val 2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6389" name="Text Box 9"/>
          <p:cNvSpPr txBox="1">
            <a:spLocks noChangeArrowheads="1"/>
          </p:cNvSpPr>
          <p:nvPr/>
        </p:nvSpPr>
        <p:spPr bwMode="auto">
          <a:xfrm>
            <a:off x="769938" y="2743200"/>
            <a:ext cx="185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x </a:t>
            </a:r>
            <a:r>
              <a:rPr lang="en-US" altLang="en-US" sz="2400" b="1" i="0">
                <a:latin typeface="Verdana" pitchFamily="34" charset="0"/>
              </a:rPr>
              <a:t>+ 1</a:t>
            </a:r>
            <a:r>
              <a:rPr lang="en-US" altLang="en-US" sz="2400" b="1">
                <a:latin typeface="Verdana" pitchFamily="34" charset="0"/>
              </a:rPr>
              <a:t> </a:t>
            </a:r>
          </a:p>
        </p:txBody>
      </p:sp>
      <p:sp>
        <p:nvSpPr>
          <p:cNvPr id="16390" name="Rectangle 10"/>
          <p:cNvSpPr>
            <a:spLocks noChangeArrowheads="1"/>
          </p:cNvSpPr>
          <p:nvPr/>
        </p:nvSpPr>
        <p:spPr bwMode="auto">
          <a:xfrm>
            <a:off x="685800" y="3171825"/>
            <a:ext cx="1179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&gt; </a:t>
            </a:r>
            <a:r>
              <a:rPr lang="en-US" altLang="en-US" sz="2400" b="1" i="0">
                <a:latin typeface="Verdana" pitchFamily="34" charset="0"/>
              </a:rPr>
              <a:t>2</a:t>
            </a:r>
          </a:p>
        </p:txBody>
      </p:sp>
      <p:grpSp>
        <p:nvGrpSpPr>
          <p:cNvPr id="2" name="Group 28"/>
          <p:cNvGrpSpPr>
            <a:grpSpLocks/>
          </p:cNvGrpSpPr>
          <p:nvPr/>
        </p:nvGrpSpPr>
        <p:grpSpPr bwMode="auto">
          <a:xfrm>
            <a:off x="533400" y="3810000"/>
            <a:ext cx="3505200" cy="1371600"/>
            <a:chOff x="720" y="2496"/>
            <a:chExt cx="2208" cy="864"/>
          </a:xfrm>
        </p:grpSpPr>
        <p:sp>
          <p:nvSpPr>
            <p:cNvPr id="16405" name="Text Box 11"/>
            <p:cNvSpPr txBox="1">
              <a:spLocks noChangeArrowheads="1"/>
            </p:cNvSpPr>
            <p:nvPr/>
          </p:nvSpPr>
          <p:spPr bwMode="auto">
            <a:xfrm>
              <a:off x="864" y="2784"/>
              <a:ext cx="11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rPr>
                <a:t>y ≤ x </a:t>
              </a:r>
              <a:r>
                <a:rPr lang="en-US" altLang="en-US" sz="2400" i="0">
                  <a:solidFill>
                    <a:srgbClr val="FF0000"/>
                  </a:solidFill>
                  <a:latin typeface="Verdana" pitchFamily="34" charset="0"/>
                </a:rPr>
                <a:t>+ 1</a:t>
              </a:r>
              <a:r>
                <a:rPr lang="en-US" altLang="en-US" sz="2400">
                  <a:solidFill>
                    <a:srgbClr val="FF0000"/>
                  </a:solidFill>
                  <a:latin typeface="Verdana" pitchFamily="34" charset="0"/>
                </a:rPr>
                <a:t> </a:t>
              </a:r>
            </a:p>
          </p:txBody>
        </p:sp>
        <p:sp>
          <p:nvSpPr>
            <p:cNvPr id="16406" name="Rectangle 12"/>
            <p:cNvSpPr>
              <a:spLocks noChangeArrowheads="1"/>
            </p:cNvSpPr>
            <p:nvPr/>
          </p:nvSpPr>
          <p:spPr bwMode="auto">
            <a:xfrm>
              <a:off x="816" y="3024"/>
              <a:ext cx="7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latin typeface="Verdana" pitchFamily="34" charset="0"/>
                </a:rPr>
                <a:t> y &gt; </a:t>
              </a:r>
              <a:r>
                <a:rPr lang="en-US" altLang="en-US" sz="2400" i="0">
                  <a:solidFill>
                    <a:srgbClr val="3333FF"/>
                  </a:solidFill>
                  <a:latin typeface="Verdana" pitchFamily="34" charset="0"/>
                </a:rPr>
                <a:t>2</a:t>
              </a:r>
            </a:p>
          </p:txBody>
        </p:sp>
        <p:sp>
          <p:nvSpPr>
            <p:cNvPr id="16407" name="Text Box 13"/>
            <p:cNvSpPr txBox="1">
              <a:spLocks noChangeArrowheads="1"/>
            </p:cNvSpPr>
            <p:nvPr/>
          </p:nvSpPr>
          <p:spPr bwMode="auto">
            <a:xfrm>
              <a:off x="878" y="2496"/>
              <a:ext cx="20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latin typeface="Verdana" pitchFamily="34" charset="0"/>
                </a:rPr>
                <a:t>Graph the system.</a:t>
              </a:r>
            </a:p>
          </p:txBody>
        </p:sp>
        <p:sp>
          <p:nvSpPr>
            <p:cNvPr id="16408" name="AutoShape 14"/>
            <p:cNvSpPr>
              <a:spLocks/>
            </p:cNvSpPr>
            <p:nvPr/>
          </p:nvSpPr>
          <p:spPr bwMode="auto">
            <a:xfrm>
              <a:off x="720" y="2784"/>
              <a:ext cx="240" cy="576"/>
            </a:xfrm>
            <a:prstGeom prst="leftBrace">
              <a:avLst>
                <a:gd name="adj1" fmla="val 2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grpSp>
      <p:pic>
        <p:nvPicPr>
          <p:cNvPr id="16392" name="Picture 1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667000"/>
            <a:ext cx="3276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76" name="Text Box 16"/>
          <p:cNvSpPr txBox="1">
            <a:spLocks noChangeArrowheads="1"/>
          </p:cNvSpPr>
          <p:nvPr/>
        </p:nvSpPr>
        <p:spPr bwMode="auto">
          <a:xfrm>
            <a:off x="361950" y="5486400"/>
            <a:ext cx="5464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 3) and (4, 4) are solutions.</a:t>
            </a:r>
          </a:p>
        </p:txBody>
      </p:sp>
      <p:sp>
        <p:nvSpPr>
          <p:cNvPr id="40977" name="Text Box 17"/>
          <p:cNvSpPr txBox="1">
            <a:spLocks noChangeArrowheads="1"/>
          </p:cNvSpPr>
          <p:nvPr/>
        </p:nvSpPr>
        <p:spPr bwMode="auto">
          <a:xfrm>
            <a:off x="361950" y="5943600"/>
            <a:ext cx="6572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 1) and (–1, –4) are not solutions.</a:t>
            </a:r>
          </a:p>
        </p:txBody>
      </p:sp>
      <p:grpSp>
        <p:nvGrpSpPr>
          <p:cNvPr id="3" name="Group 31"/>
          <p:cNvGrpSpPr>
            <a:grpSpLocks/>
          </p:cNvGrpSpPr>
          <p:nvPr/>
        </p:nvGrpSpPr>
        <p:grpSpPr bwMode="auto">
          <a:xfrm>
            <a:off x="8099425" y="2667000"/>
            <a:ext cx="858838" cy="1001713"/>
            <a:chOff x="5102" y="1680"/>
            <a:chExt cx="541" cy="631"/>
          </a:xfrm>
        </p:grpSpPr>
        <p:sp>
          <p:nvSpPr>
            <p:cNvPr id="16401" name="Text Box 18"/>
            <p:cNvSpPr txBox="1">
              <a:spLocks noChangeArrowheads="1"/>
            </p:cNvSpPr>
            <p:nvPr/>
          </p:nvSpPr>
          <p:spPr bwMode="auto">
            <a:xfrm>
              <a:off x="5226" y="1949"/>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sym typeface="Symbol" pitchFamily="18" charset="2"/>
                </a:rPr>
                <a:t></a:t>
              </a:r>
            </a:p>
          </p:txBody>
        </p:sp>
        <p:sp>
          <p:nvSpPr>
            <p:cNvPr id="16402" name="Text Box 19"/>
            <p:cNvSpPr txBox="1">
              <a:spLocks noChangeArrowheads="1"/>
            </p:cNvSpPr>
            <p:nvPr/>
          </p:nvSpPr>
          <p:spPr bwMode="auto">
            <a:xfrm>
              <a:off x="5439" y="1728"/>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sym typeface="Symbol" pitchFamily="18" charset="2"/>
                </a:rPr>
                <a:t></a:t>
              </a:r>
            </a:p>
          </p:txBody>
        </p:sp>
        <p:sp>
          <p:nvSpPr>
            <p:cNvPr id="16403" name="Text Box 20"/>
            <p:cNvSpPr txBox="1">
              <a:spLocks noChangeArrowheads="1"/>
            </p:cNvSpPr>
            <p:nvPr/>
          </p:nvSpPr>
          <p:spPr bwMode="auto">
            <a:xfrm>
              <a:off x="5102" y="2080"/>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(3, 3)</a:t>
              </a:r>
            </a:p>
          </p:txBody>
        </p:sp>
        <p:sp>
          <p:nvSpPr>
            <p:cNvPr id="16404" name="Text Box 21"/>
            <p:cNvSpPr txBox="1">
              <a:spLocks noChangeArrowheads="1"/>
            </p:cNvSpPr>
            <p:nvPr/>
          </p:nvSpPr>
          <p:spPr bwMode="auto">
            <a:xfrm>
              <a:off x="5164" y="1680"/>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(4, 4)</a:t>
              </a:r>
            </a:p>
          </p:txBody>
        </p:sp>
      </p:grpSp>
      <p:grpSp>
        <p:nvGrpSpPr>
          <p:cNvPr id="4" name="Group 32"/>
          <p:cNvGrpSpPr>
            <a:grpSpLocks/>
          </p:cNvGrpSpPr>
          <p:nvPr/>
        </p:nvGrpSpPr>
        <p:grpSpPr bwMode="auto">
          <a:xfrm>
            <a:off x="6216650" y="3624263"/>
            <a:ext cx="1231900" cy="2208212"/>
            <a:chOff x="3916" y="2283"/>
            <a:chExt cx="776" cy="1391"/>
          </a:xfrm>
        </p:grpSpPr>
        <p:sp>
          <p:nvSpPr>
            <p:cNvPr id="16397" name="Text Box 22"/>
            <p:cNvSpPr txBox="1">
              <a:spLocks noChangeArrowheads="1"/>
            </p:cNvSpPr>
            <p:nvPr/>
          </p:nvSpPr>
          <p:spPr bwMode="auto">
            <a:xfrm>
              <a:off x="3916" y="2283"/>
              <a:ext cx="5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a:t>
              </a:r>
              <a:r>
                <a:rPr lang="en-US" altLang="en-US" b="1" i="0"/>
                <a:t>3, 1)</a:t>
              </a:r>
            </a:p>
          </p:txBody>
        </p:sp>
        <p:sp>
          <p:nvSpPr>
            <p:cNvPr id="16398" name="Text Box 23"/>
            <p:cNvSpPr txBox="1">
              <a:spLocks noChangeArrowheads="1"/>
            </p:cNvSpPr>
            <p:nvPr/>
          </p:nvSpPr>
          <p:spPr bwMode="auto">
            <a:xfrm>
              <a:off x="4011" y="2344"/>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sym typeface="Symbol" pitchFamily="18" charset="2"/>
                </a:rPr>
                <a:t></a:t>
              </a:r>
            </a:p>
          </p:txBody>
        </p:sp>
        <p:sp>
          <p:nvSpPr>
            <p:cNvPr id="16399" name="Text Box 24"/>
            <p:cNvSpPr txBox="1">
              <a:spLocks noChangeArrowheads="1"/>
            </p:cNvSpPr>
            <p:nvPr/>
          </p:nvSpPr>
          <p:spPr bwMode="auto">
            <a:xfrm>
              <a:off x="4438" y="3386"/>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sym typeface="Symbol" pitchFamily="18" charset="2"/>
                </a:rPr>
                <a:t></a:t>
              </a:r>
            </a:p>
          </p:txBody>
        </p:sp>
        <p:sp>
          <p:nvSpPr>
            <p:cNvPr id="16400" name="Text Box 27"/>
            <p:cNvSpPr txBox="1">
              <a:spLocks noChangeArrowheads="1"/>
            </p:cNvSpPr>
            <p:nvPr/>
          </p:nvSpPr>
          <p:spPr bwMode="auto">
            <a:xfrm>
              <a:off x="4080" y="3312"/>
              <a:ext cx="6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a:t>
              </a:r>
              <a:r>
                <a:rPr lang="en-US" altLang="en-US" b="1" i="0"/>
                <a:t>1, </a:t>
              </a:r>
              <a:r>
                <a:rPr lang="en-US" altLang="en-US" b="1" i="0">
                  <a:cs typeface="Arial" charset="0"/>
                </a:rPr>
                <a:t>–</a:t>
              </a:r>
              <a:r>
                <a:rPr lang="en-US" altLang="en-US" b="1" i="0"/>
                <a:t>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40976"/>
                                        </p:tgtEl>
                                        <p:attrNameLst>
                                          <p:attrName>style.visibility</p:attrName>
                                        </p:attrNameLst>
                                      </p:cBhvr>
                                      <p:to>
                                        <p:strVal val="visible"/>
                                      </p:to>
                                    </p:set>
                                    <p:animEffect transition="in" filter="box(in)">
                                      <p:cBhvr>
                                        <p:cTn id="14" dur="500"/>
                                        <p:tgtEl>
                                          <p:spTgt spid="40976"/>
                                        </p:tgtEl>
                                      </p:cBhvr>
                                    </p:animEffect>
                                  </p:childTnLst>
                                </p:cTn>
                              </p:par>
                            </p:childTnLst>
                          </p:cTn>
                        </p:par>
                        <p:par>
                          <p:cTn id="15" fill="hold" nodeType="afterGroup">
                            <p:stCondLst>
                              <p:cond delay="500"/>
                            </p:stCondLst>
                            <p:childTnLst>
                              <p:par>
                                <p:cTn id="16" presetID="9" presetClass="entr" presetSubtype="0"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dissolve">
                                      <p:cBhvr>
                                        <p:cTn id="18" dur="500"/>
                                        <p:tgtEl>
                                          <p:spTgt spid="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40977"/>
                                        </p:tgtEl>
                                        <p:attrNameLst>
                                          <p:attrName>style.visibility</p:attrName>
                                        </p:attrNameLst>
                                      </p:cBhvr>
                                      <p:to>
                                        <p:strVal val="visible"/>
                                      </p:to>
                                    </p:set>
                                    <p:animEffect transition="in" filter="box(in)">
                                      <p:cBhvr>
                                        <p:cTn id="23" dur="500"/>
                                        <p:tgtEl>
                                          <p:spTgt spid="40977"/>
                                        </p:tgtEl>
                                      </p:cBhvr>
                                    </p:animEffect>
                                  </p:childTnLst>
                                </p:cTn>
                              </p:par>
                            </p:childTnLst>
                          </p:cTn>
                        </p:par>
                        <p:par>
                          <p:cTn id="24" fill="hold" nodeType="afterGroup">
                            <p:stCondLst>
                              <p:cond delay="500"/>
                            </p:stCondLst>
                            <p:childTnLst>
                              <p:par>
                                <p:cTn id="25" presetID="9" presetClass="entr" presetSubtype="0" fill="hold"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6" grpId="0"/>
      <p:bldP spid="4097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2b </a:t>
            </a:r>
            <a:endParaRPr lang="en-US" altLang="en-US" sz="2600" i="0">
              <a:solidFill>
                <a:schemeClr val="accent2"/>
              </a:solidFill>
              <a:latin typeface="Arial MT Bl" charset="0"/>
            </a:endParaRPr>
          </a:p>
        </p:txBody>
      </p:sp>
      <p:sp>
        <p:nvSpPr>
          <p:cNvPr id="17411" name="Text Box 6"/>
          <p:cNvSpPr txBox="1">
            <a:spLocks noChangeArrowheads="1"/>
          </p:cNvSpPr>
          <p:nvPr/>
        </p:nvSpPr>
        <p:spPr bwMode="auto">
          <a:xfrm>
            <a:off x="457200" y="1524000"/>
            <a:ext cx="8534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Graph the system of linear inequalities. Give two ordered pairs that are solutions and two that are not solutions.</a:t>
            </a:r>
          </a:p>
        </p:txBody>
      </p:sp>
      <p:sp>
        <p:nvSpPr>
          <p:cNvPr id="17412" name="AutoShape 7"/>
          <p:cNvSpPr>
            <a:spLocks/>
          </p:cNvSpPr>
          <p:nvPr/>
        </p:nvSpPr>
        <p:spPr bwMode="auto">
          <a:xfrm>
            <a:off x="762000" y="2814638"/>
            <a:ext cx="381000" cy="914400"/>
          </a:xfrm>
          <a:prstGeom prst="leftBrace">
            <a:avLst>
              <a:gd name="adj1" fmla="val 2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7413" name="Text Box 8"/>
          <p:cNvSpPr txBox="1">
            <a:spLocks noChangeArrowheads="1"/>
          </p:cNvSpPr>
          <p:nvPr/>
        </p:nvSpPr>
        <p:spPr bwMode="auto">
          <a:xfrm>
            <a:off x="998538" y="2771775"/>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&gt; x </a:t>
            </a:r>
            <a:r>
              <a:rPr lang="en-US" altLang="en-US" sz="2400" b="1" i="0">
                <a:latin typeface="Verdana" pitchFamily="34" charset="0"/>
              </a:rPr>
              <a:t>– 7</a:t>
            </a:r>
            <a:r>
              <a:rPr lang="en-US" altLang="en-US" sz="2400" b="1">
                <a:latin typeface="Verdana" pitchFamily="34" charset="0"/>
              </a:rPr>
              <a:t> </a:t>
            </a:r>
          </a:p>
        </p:txBody>
      </p:sp>
      <p:sp>
        <p:nvSpPr>
          <p:cNvPr id="17414" name="Rectangle 9"/>
          <p:cNvSpPr>
            <a:spLocks noChangeArrowheads="1"/>
          </p:cNvSpPr>
          <p:nvPr/>
        </p:nvSpPr>
        <p:spPr bwMode="auto">
          <a:xfrm>
            <a:off x="914400" y="3200400"/>
            <a:ext cx="250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a:t>
            </a:r>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6</a:t>
            </a:r>
            <a:r>
              <a:rPr lang="en-US" altLang="en-US" sz="2400" b="1">
                <a:latin typeface="Verdana" pitchFamily="34" charset="0"/>
              </a:rPr>
              <a:t>y ≤ </a:t>
            </a:r>
            <a:r>
              <a:rPr lang="en-US" altLang="en-US" sz="2400" b="1" i="0">
                <a:latin typeface="Verdana" pitchFamily="34" charset="0"/>
              </a:rPr>
              <a:t>12</a:t>
            </a:r>
          </a:p>
        </p:txBody>
      </p:sp>
      <p:sp>
        <p:nvSpPr>
          <p:cNvPr id="41994" name="Text Box 10"/>
          <p:cNvSpPr txBox="1">
            <a:spLocks noChangeArrowheads="1"/>
          </p:cNvSpPr>
          <p:nvPr/>
        </p:nvSpPr>
        <p:spPr bwMode="auto">
          <a:xfrm>
            <a:off x="4632325" y="4038600"/>
            <a:ext cx="3902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the second inequality for y.</a:t>
            </a:r>
          </a:p>
        </p:txBody>
      </p:sp>
      <p:sp>
        <p:nvSpPr>
          <p:cNvPr id="41995" name="Rectangle 11"/>
          <p:cNvSpPr>
            <a:spLocks noChangeArrowheads="1"/>
          </p:cNvSpPr>
          <p:nvPr/>
        </p:nvSpPr>
        <p:spPr bwMode="auto">
          <a:xfrm>
            <a:off x="1295400" y="3886200"/>
            <a:ext cx="2357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a:t>
            </a:r>
            <a:r>
              <a:rPr lang="en-US" altLang="en-US" sz="2400">
                <a:latin typeface="Verdana" pitchFamily="34" charset="0"/>
              </a:rPr>
              <a:t>x + </a:t>
            </a:r>
            <a:r>
              <a:rPr lang="en-US" altLang="en-US" sz="2400" i="0">
                <a:latin typeface="Verdana" pitchFamily="34" charset="0"/>
              </a:rPr>
              <a:t>6</a:t>
            </a:r>
            <a:r>
              <a:rPr lang="en-US" altLang="en-US" sz="2400">
                <a:latin typeface="Verdana" pitchFamily="34" charset="0"/>
              </a:rPr>
              <a:t>y ≤ </a:t>
            </a:r>
            <a:r>
              <a:rPr lang="en-US" altLang="en-US" sz="2400" i="0">
                <a:latin typeface="Verdana" pitchFamily="34" charset="0"/>
              </a:rPr>
              <a:t>12</a:t>
            </a:r>
          </a:p>
        </p:txBody>
      </p:sp>
      <p:grpSp>
        <p:nvGrpSpPr>
          <p:cNvPr id="2" name="Group 15"/>
          <p:cNvGrpSpPr>
            <a:grpSpLocks/>
          </p:cNvGrpSpPr>
          <p:nvPr/>
        </p:nvGrpSpPr>
        <p:grpSpPr bwMode="auto">
          <a:xfrm>
            <a:off x="2073275" y="4495800"/>
            <a:ext cx="2659063" cy="1143000"/>
            <a:chOff x="1375" y="2976"/>
            <a:chExt cx="1675" cy="720"/>
          </a:xfrm>
        </p:grpSpPr>
        <p:sp>
          <p:nvSpPr>
            <p:cNvPr id="17418" name="Rectangle 12"/>
            <p:cNvSpPr>
              <a:spLocks noChangeArrowheads="1"/>
            </p:cNvSpPr>
            <p:nvPr/>
          </p:nvSpPr>
          <p:spPr bwMode="auto">
            <a:xfrm>
              <a:off x="1375" y="2976"/>
              <a:ext cx="16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6</a:t>
              </a:r>
              <a:r>
                <a:rPr lang="en-US" altLang="en-US" sz="2400">
                  <a:latin typeface="Verdana" pitchFamily="34" charset="0"/>
                </a:rPr>
                <a:t>y ≤ </a:t>
              </a:r>
              <a:r>
                <a:rPr lang="en-US" altLang="en-US" sz="2400" i="0">
                  <a:latin typeface="Verdana" pitchFamily="34" charset="0"/>
                </a:rPr>
                <a:t>–3</a:t>
              </a:r>
              <a:r>
                <a:rPr lang="en-US" altLang="en-US" sz="2400">
                  <a:latin typeface="Verdana" pitchFamily="34" charset="0"/>
                </a:rPr>
                <a:t>x + </a:t>
              </a:r>
              <a:r>
                <a:rPr lang="en-US" altLang="en-US" sz="2400" i="0">
                  <a:latin typeface="Verdana" pitchFamily="34" charset="0"/>
                </a:rPr>
                <a:t>12</a:t>
              </a:r>
            </a:p>
          </p:txBody>
        </p:sp>
        <p:sp>
          <p:nvSpPr>
            <p:cNvPr id="17419" name="Rectangle 13"/>
            <p:cNvSpPr>
              <a:spLocks noChangeArrowheads="1"/>
            </p:cNvSpPr>
            <p:nvPr/>
          </p:nvSpPr>
          <p:spPr bwMode="auto">
            <a:xfrm>
              <a:off x="1505" y="3312"/>
              <a:ext cx="145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y ≤     x + </a:t>
              </a:r>
              <a:r>
                <a:rPr lang="en-US" altLang="en-US" sz="2400" i="0">
                  <a:latin typeface="Verdana" pitchFamily="34" charset="0"/>
                </a:rPr>
                <a:t>2</a:t>
              </a:r>
              <a:endParaRPr lang="en-US" altLang="en-US" sz="2400">
                <a:latin typeface="Verdana" pitchFamily="34" charset="0"/>
              </a:endParaRPr>
            </a:p>
          </p:txBody>
        </p:sp>
        <p:pic>
          <p:nvPicPr>
            <p:cNvPr id="17420"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4" y="3258"/>
              <a:ext cx="288"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994"/>
                                        </p:tgtEl>
                                        <p:attrNameLst>
                                          <p:attrName>style.visibility</p:attrName>
                                        </p:attrNameLst>
                                      </p:cBhvr>
                                      <p:to>
                                        <p:strVal val="visible"/>
                                      </p:to>
                                    </p:set>
                                    <p:animEffect transition="in" filter="dissolve">
                                      <p:cBhvr>
                                        <p:cTn id="7" dur="500"/>
                                        <p:tgtEl>
                                          <p:spTgt spid="419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995"/>
                                        </p:tgtEl>
                                        <p:attrNameLst>
                                          <p:attrName>style.visibility</p:attrName>
                                        </p:attrNameLst>
                                      </p:cBhvr>
                                      <p:to>
                                        <p:strVal val="visible"/>
                                      </p:to>
                                    </p:set>
                                    <p:animEffect transition="in" filter="box(in)">
                                      <p:cBhvr>
                                        <p:cTn id="12" dur="500"/>
                                        <p:tgtEl>
                                          <p:spTgt spid="419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4" grpId="0"/>
      <p:bldP spid="4199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2" name="Picture 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209800"/>
            <a:ext cx="36576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2b Continued </a:t>
            </a:r>
            <a:endParaRPr lang="en-US" altLang="en-US" sz="2600" i="0">
              <a:solidFill>
                <a:schemeClr val="accent2"/>
              </a:solidFill>
              <a:latin typeface="Arial MT Bl" charset="0"/>
            </a:endParaRPr>
          </a:p>
        </p:txBody>
      </p:sp>
      <p:sp>
        <p:nvSpPr>
          <p:cNvPr id="18436" name="Text Box 13"/>
          <p:cNvSpPr txBox="1">
            <a:spLocks noChangeArrowheads="1"/>
          </p:cNvSpPr>
          <p:nvPr/>
        </p:nvSpPr>
        <p:spPr bwMode="auto">
          <a:xfrm>
            <a:off x="860425" y="1524000"/>
            <a:ext cx="3254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latin typeface="Verdana" pitchFamily="34" charset="0"/>
              </a:rPr>
              <a:t>Graph the system.</a:t>
            </a:r>
          </a:p>
        </p:txBody>
      </p:sp>
      <p:grpSp>
        <p:nvGrpSpPr>
          <p:cNvPr id="18437" name="Group 25"/>
          <p:cNvGrpSpPr>
            <a:grpSpLocks/>
          </p:cNvGrpSpPr>
          <p:nvPr/>
        </p:nvGrpSpPr>
        <p:grpSpPr bwMode="auto">
          <a:xfrm>
            <a:off x="609600" y="1981200"/>
            <a:ext cx="2543175" cy="1219200"/>
            <a:chOff x="384" y="1248"/>
            <a:chExt cx="1602" cy="768"/>
          </a:xfrm>
        </p:grpSpPr>
        <p:sp>
          <p:nvSpPr>
            <p:cNvPr id="18452" name="Text Box 9"/>
            <p:cNvSpPr txBox="1">
              <a:spLocks noChangeArrowheads="1"/>
            </p:cNvSpPr>
            <p:nvPr/>
          </p:nvSpPr>
          <p:spPr bwMode="auto">
            <a:xfrm>
              <a:off x="528" y="1248"/>
              <a:ext cx="11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rPr>
                <a:t>y &gt; x </a:t>
              </a:r>
              <a:r>
                <a:rPr lang="en-US" altLang="en-US" sz="2400" i="0">
                  <a:solidFill>
                    <a:srgbClr val="FF0000"/>
                  </a:solidFill>
                  <a:latin typeface="Verdana" pitchFamily="34" charset="0"/>
                </a:rPr>
                <a:t>− 7</a:t>
              </a:r>
              <a:r>
                <a:rPr lang="en-US" altLang="en-US" sz="2400">
                  <a:solidFill>
                    <a:srgbClr val="FF0000"/>
                  </a:solidFill>
                  <a:latin typeface="Verdana" pitchFamily="34" charset="0"/>
                </a:rPr>
                <a:t> </a:t>
              </a:r>
            </a:p>
          </p:txBody>
        </p:sp>
        <p:sp>
          <p:nvSpPr>
            <p:cNvPr id="18453" name="AutoShape 14"/>
            <p:cNvSpPr>
              <a:spLocks/>
            </p:cNvSpPr>
            <p:nvPr/>
          </p:nvSpPr>
          <p:spPr bwMode="auto">
            <a:xfrm>
              <a:off x="384" y="1296"/>
              <a:ext cx="240" cy="672"/>
            </a:xfrm>
            <a:prstGeom prst="leftBrace">
              <a:avLst>
                <a:gd name="adj1" fmla="val 2333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8454" name="Rectangle 7"/>
            <p:cNvSpPr>
              <a:spLocks noChangeArrowheads="1"/>
            </p:cNvSpPr>
            <p:nvPr/>
          </p:nvSpPr>
          <p:spPr bwMode="auto">
            <a:xfrm>
              <a:off x="405" y="1647"/>
              <a:ext cx="15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latin typeface="Verdana" pitchFamily="34" charset="0"/>
                </a:rPr>
                <a:t>  y ≤ </a:t>
              </a:r>
              <a:r>
                <a:rPr lang="en-US" altLang="en-US" sz="2400" i="0">
                  <a:solidFill>
                    <a:srgbClr val="3333FF"/>
                  </a:solidFill>
                  <a:latin typeface="Verdana" pitchFamily="34" charset="0"/>
                </a:rPr>
                <a:t>–</a:t>
              </a:r>
              <a:r>
                <a:rPr lang="en-US" altLang="en-US" sz="2400">
                  <a:solidFill>
                    <a:srgbClr val="3333FF"/>
                  </a:solidFill>
                  <a:latin typeface="Verdana" pitchFamily="34" charset="0"/>
                </a:rPr>
                <a:t>    x + </a:t>
              </a:r>
              <a:r>
                <a:rPr lang="en-US" altLang="en-US" sz="2400" i="0">
                  <a:solidFill>
                    <a:srgbClr val="3333FF"/>
                  </a:solidFill>
                  <a:latin typeface="Verdana" pitchFamily="34" charset="0"/>
                </a:rPr>
                <a:t>2</a:t>
              </a:r>
              <a:endParaRPr lang="en-US" altLang="en-US" sz="2400">
                <a:solidFill>
                  <a:srgbClr val="3333FF"/>
                </a:solidFill>
                <a:latin typeface="Verdana" pitchFamily="34" charset="0"/>
              </a:endParaRPr>
            </a:p>
          </p:txBody>
        </p:sp>
        <p:pic>
          <p:nvPicPr>
            <p:cNvPr id="18455" name="Picture 1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3" y="1578"/>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3026" name="Text Box 18"/>
          <p:cNvSpPr txBox="1">
            <a:spLocks noChangeArrowheads="1"/>
          </p:cNvSpPr>
          <p:nvPr/>
        </p:nvSpPr>
        <p:spPr bwMode="auto">
          <a:xfrm>
            <a:off x="304800" y="3657600"/>
            <a:ext cx="5464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(0, 0) and (3, –2) are solutions.</a:t>
            </a:r>
          </a:p>
        </p:txBody>
      </p:sp>
      <p:sp>
        <p:nvSpPr>
          <p:cNvPr id="43027" name="Text Box 19"/>
          <p:cNvSpPr txBox="1">
            <a:spLocks noChangeArrowheads="1"/>
          </p:cNvSpPr>
          <p:nvPr/>
        </p:nvSpPr>
        <p:spPr bwMode="auto">
          <a:xfrm>
            <a:off x="304800" y="4191000"/>
            <a:ext cx="4800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3550" indent="-46355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(4, 4) and (1, –6) are not solutions.</a:t>
            </a:r>
          </a:p>
        </p:txBody>
      </p:sp>
      <p:grpSp>
        <p:nvGrpSpPr>
          <p:cNvPr id="3" name="Group 40"/>
          <p:cNvGrpSpPr>
            <a:grpSpLocks/>
          </p:cNvGrpSpPr>
          <p:nvPr/>
        </p:nvGrpSpPr>
        <p:grpSpPr bwMode="auto">
          <a:xfrm>
            <a:off x="6911975" y="2689225"/>
            <a:ext cx="1577975" cy="2643188"/>
            <a:chOff x="4354" y="1694"/>
            <a:chExt cx="994" cy="1665"/>
          </a:xfrm>
        </p:grpSpPr>
        <p:grpSp>
          <p:nvGrpSpPr>
            <p:cNvPr id="18446" name="Group 37"/>
            <p:cNvGrpSpPr>
              <a:grpSpLocks/>
            </p:cNvGrpSpPr>
            <p:nvPr/>
          </p:nvGrpSpPr>
          <p:grpSpPr bwMode="auto">
            <a:xfrm>
              <a:off x="4814" y="1694"/>
              <a:ext cx="534" cy="322"/>
              <a:chOff x="4814" y="1694"/>
              <a:chExt cx="534" cy="322"/>
            </a:xfrm>
          </p:grpSpPr>
          <p:sp>
            <p:nvSpPr>
              <p:cNvPr id="18450" name="Text Box 27"/>
              <p:cNvSpPr txBox="1">
                <a:spLocks noChangeArrowheads="1"/>
              </p:cNvSpPr>
              <p:nvPr/>
            </p:nvSpPr>
            <p:spPr bwMode="auto">
              <a:xfrm>
                <a:off x="4814" y="1728"/>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cs typeface="Arial" charset="0"/>
                    <a:sym typeface="Symbol" pitchFamily="18" charset="2"/>
                  </a:rPr>
                  <a:t></a:t>
                </a:r>
              </a:p>
            </p:txBody>
          </p:sp>
          <p:sp>
            <p:nvSpPr>
              <p:cNvPr id="18451" name="Text Box 30"/>
              <p:cNvSpPr txBox="1">
                <a:spLocks noChangeArrowheads="1"/>
              </p:cNvSpPr>
              <p:nvPr/>
            </p:nvSpPr>
            <p:spPr bwMode="auto">
              <a:xfrm>
                <a:off x="4896" y="1694"/>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4, 4)</a:t>
                </a:r>
              </a:p>
            </p:txBody>
          </p:sp>
        </p:grpSp>
        <p:grpSp>
          <p:nvGrpSpPr>
            <p:cNvPr id="18447" name="Group 38"/>
            <p:cNvGrpSpPr>
              <a:grpSpLocks/>
            </p:cNvGrpSpPr>
            <p:nvPr/>
          </p:nvGrpSpPr>
          <p:grpSpPr bwMode="auto">
            <a:xfrm>
              <a:off x="4354" y="3005"/>
              <a:ext cx="546" cy="354"/>
              <a:chOff x="4354" y="3005"/>
              <a:chExt cx="546" cy="354"/>
            </a:xfrm>
          </p:grpSpPr>
          <p:sp>
            <p:nvSpPr>
              <p:cNvPr id="18448" name="Text Box 28"/>
              <p:cNvSpPr txBox="1">
                <a:spLocks noChangeArrowheads="1"/>
              </p:cNvSpPr>
              <p:nvPr/>
            </p:nvSpPr>
            <p:spPr bwMode="auto">
              <a:xfrm>
                <a:off x="4354" y="3005"/>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olidFill>
                      <a:schemeClr val="bg1"/>
                    </a:solidFill>
                    <a:sym typeface="Symbol" pitchFamily="18" charset="2"/>
                  </a:rPr>
                  <a:t></a:t>
                </a:r>
              </a:p>
            </p:txBody>
          </p:sp>
          <p:sp>
            <p:nvSpPr>
              <p:cNvPr id="18449" name="Text Box 31"/>
              <p:cNvSpPr txBox="1">
                <a:spLocks noChangeArrowheads="1"/>
              </p:cNvSpPr>
              <p:nvPr/>
            </p:nvSpPr>
            <p:spPr bwMode="auto">
              <a:xfrm>
                <a:off x="4368" y="3128"/>
                <a:ext cx="5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olidFill>
                      <a:schemeClr val="bg1"/>
                    </a:solidFill>
                  </a:rPr>
                  <a:t>(</a:t>
                </a:r>
                <a:r>
                  <a:rPr lang="en-US" altLang="en-US" b="1" i="0">
                    <a:solidFill>
                      <a:schemeClr val="bg1"/>
                    </a:solidFill>
                    <a:cs typeface="Arial" charset="0"/>
                  </a:rPr>
                  <a:t>1, </a:t>
                </a:r>
                <a:r>
                  <a:rPr lang="en-US" altLang="en-US" b="1" i="0">
                    <a:solidFill>
                      <a:schemeClr val="bg1"/>
                    </a:solidFill>
                  </a:rPr>
                  <a:t>–6</a:t>
                </a:r>
                <a:r>
                  <a:rPr lang="en-US" altLang="en-US" b="1" i="0">
                    <a:solidFill>
                      <a:schemeClr val="bg1"/>
                    </a:solidFill>
                    <a:cs typeface="Arial" charset="0"/>
                  </a:rPr>
                  <a:t>)</a:t>
                </a:r>
              </a:p>
            </p:txBody>
          </p:sp>
        </p:grpSp>
      </p:grpSp>
      <p:grpSp>
        <p:nvGrpSpPr>
          <p:cNvPr id="6" name="Group 39"/>
          <p:cNvGrpSpPr>
            <a:grpSpLocks/>
          </p:cNvGrpSpPr>
          <p:nvPr/>
        </p:nvGrpSpPr>
        <p:grpSpPr bwMode="auto">
          <a:xfrm>
            <a:off x="6694488" y="3559175"/>
            <a:ext cx="1223962" cy="925513"/>
            <a:chOff x="4217" y="2242"/>
            <a:chExt cx="771" cy="583"/>
          </a:xfrm>
        </p:grpSpPr>
        <p:sp>
          <p:nvSpPr>
            <p:cNvPr id="18442" name="Text Box 25"/>
            <p:cNvSpPr txBox="1">
              <a:spLocks noChangeArrowheads="1"/>
            </p:cNvSpPr>
            <p:nvPr/>
          </p:nvSpPr>
          <p:spPr bwMode="auto">
            <a:xfrm>
              <a:off x="4217" y="2242"/>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ym typeface="Symbol" pitchFamily="18" charset="2"/>
                </a:rPr>
                <a:t></a:t>
              </a:r>
            </a:p>
          </p:txBody>
        </p:sp>
        <p:sp>
          <p:nvSpPr>
            <p:cNvPr id="18443" name="Text Box 29"/>
            <p:cNvSpPr txBox="1">
              <a:spLocks noChangeArrowheads="1"/>
            </p:cNvSpPr>
            <p:nvPr/>
          </p:nvSpPr>
          <p:spPr bwMode="auto">
            <a:xfrm>
              <a:off x="4670" y="2505"/>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sym typeface="Symbol" pitchFamily="18" charset="2"/>
                </a:rPr>
                <a:t></a:t>
              </a:r>
              <a:endParaRPr lang="en-US" altLang="en-US" sz="2400" b="1" i="0">
                <a:latin typeface="Verdana" pitchFamily="34" charset="0"/>
                <a:cs typeface="Arial" charset="0"/>
              </a:endParaRPr>
            </a:p>
          </p:txBody>
        </p:sp>
        <p:sp>
          <p:nvSpPr>
            <p:cNvPr id="18444" name="Text Box 32"/>
            <p:cNvSpPr txBox="1">
              <a:spLocks noChangeArrowheads="1"/>
            </p:cNvSpPr>
            <p:nvPr/>
          </p:nvSpPr>
          <p:spPr bwMode="auto">
            <a:xfrm>
              <a:off x="4217" y="2373"/>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0, 0)</a:t>
              </a:r>
            </a:p>
          </p:txBody>
        </p:sp>
        <p:sp>
          <p:nvSpPr>
            <p:cNvPr id="18445" name="Text Box 33"/>
            <p:cNvSpPr txBox="1">
              <a:spLocks noChangeArrowheads="1"/>
            </p:cNvSpPr>
            <p:nvPr/>
          </p:nvSpPr>
          <p:spPr bwMode="auto">
            <a:xfrm>
              <a:off x="4416" y="2594"/>
              <a:ext cx="5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a:t>
              </a:r>
              <a:r>
                <a:rPr lang="en-US" altLang="en-US" b="1" i="0">
                  <a:cs typeface="Arial" charset="0"/>
                </a:rPr>
                <a:t>3,  –2)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43012"/>
                                        </p:tgtEl>
                                        <p:attrNameLst>
                                          <p:attrName>style.visibility</p:attrName>
                                        </p:attrNameLst>
                                      </p:cBhvr>
                                      <p:to>
                                        <p:strVal val="visible"/>
                                      </p:to>
                                    </p:set>
                                    <p:anim calcmode="lin" valueType="num">
                                      <p:cBhvr>
                                        <p:cTn id="7" dur="1000" fill="hold"/>
                                        <p:tgtEl>
                                          <p:spTgt spid="43012"/>
                                        </p:tgtEl>
                                        <p:attrNameLst>
                                          <p:attrName>ppt_w</p:attrName>
                                        </p:attrNameLst>
                                      </p:cBhvr>
                                      <p:tavLst>
                                        <p:tav tm="0">
                                          <p:val>
                                            <p:fltVal val="0"/>
                                          </p:val>
                                        </p:tav>
                                        <p:tav tm="100000">
                                          <p:val>
                                            <p:strVal val="#ppt_w"/>
                                          </p:val>
                                        </p:tav>
                                      </p:tavLst>
                                    </p:anim>
                                    <p:anim calcmode="lin" valueType="num">
                                      <p:cBhvr>
                                        <p:cTn id="8" dur="1000" fill="hold"/>
                                        <p:tgtEl>
                                          <p:spTgt spid="43012"/>
                                        </p:tgtEl>
                                        <p:attrNameLst>
                                          <p:attrName>ppt_h</p:attrName>
                                        </p:attrNameLst>
                                      </p:cBhvr>
                                      <p:tavLst>
                                        <p:tav tm="0">
                                          <p:val>
                                            <p:fltVal val="0"/>
                                          </p:val>
                                        </p:tav>
                                        <p:tav tm="100000">
                                          <p:val>
                                            <p:strVal val="#ppt_h"/>
                                          </p:val>
                                        </p:tav>
                                      </p:tavLst>
                                    </p:anim>
                                    <p:anim calcmode="lin" valueType="num">
                                      <p:cBhvr>
                                        <p:cTn id="9" dur="1000" fill="hold"/>
                                        <p:tgtEl>
                                          <p:spTgt spid="43012"/>
                                        </p:tgtEl>
                                        <p:attrNameLst>
                                          <p:attrName>style.rotation</p:attrName>
                                        </p:attrNameLst>
                                      </p:cBhvr>
                                      <p:tavLst>
                                        <p:tav tm="0">
                                          <p:val>
                                            <p:fltVal val="90"/>
                                          </p:val>
                                        </p:tav>
                                        <p:tav tm="100000">
                                          <p:val>
                                            <p:fltVal val="0"/>
                                          </p:val>
                                        </p:tav>
                                      </p:tavLst>
                                    </p:anim>
                                    <p:animEffect transition="in" filter="fade">
                                      <p:cBhvr>
                                        <p:cTn id="10" dur="1000"/>
                                        <p:tgtEl>
                                          <p:spTgt spid="4301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43026"/>
                                        </p:tgtEl>
                                        <p:attrNameLst>
                                          <p:attrName>style.visibility</p:attrName>
                                        </p:attrNameLst>
                                      </p:cBhvr>
                                      <p:to>
                                        <p:strVal val="visible"/>
                                      </p:to>
                                    </p:set>
                                    <p:animEffect transition="in" filter="box(in)">
                                      <p:cBhvr>
                                        <p:cTn id="15" dur="500"/>
                                        <p:tgtEl>
                                          <p:spTgt spid="43026"/>
                                        </p:tgtEl>
                                      </p:cBhvr>
                                    </p:animEffect>
                                  </p:childTnLst>
                                </p:cTn>
                              </p:par>
                            </p:childTnLst>
                          </p:cTn>
                        </p:par>
                        <p:par>
                          <p:cTn id="16" fill="hold" nodeType="afterGroup">
                            <p:stCondLst>
                              <p:cond delay="500"/>
                            </p:stCondLst>
                            <p:childTnLst>
                              <p:par>
                                <p:cTn id="17" presetID="9" presetClass="entr" presetSubtype="0"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dissolve">
                                      <p:cBhvr>
                                        <p:cTn id="19" dur="5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43027"/>
                                        </p:tgtEl>
                                        <p:attrNameLst>
                                          <p:attrName>style.visibility</p:attrName>
                                        </p:attrNameLst>
                                      </p:cBhvr>
                                      <p:to>
                                        <p:strVal val="visible"/>
                                      </p:to>
                                    </p:set>
                                    <p:animEffect transition="in" filter="box(in)">
                                      <p:cBhvr>
                                        <p:cTn id="24" dur="500"/>
                                        <p:tgtEl>
                                          <p:spTgt spid="43027"/>
                                        </p:tgtEl>
                                      </p:cBhvr>
                                    </p:animEffect>
                                  </p:childTnLst>
                                </p:cTn>
                              </p:par>
                            </p:childTnLst>
                          </p:cTn>
                        </p:par>
                        <p:par>
                          <p:cTn id="25" fill="hold" nodeType="afterGroup">
                            <p:stCondLst>
                              <p:cond delay="500"/>
                            </p:stCondLst>
                            <p:childTnLst>
                              <p:par>
                                <p:cTn id="26" presetID="9" presetClass="entr" presetSubtype="0" fill="hold" nodeType="after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dissolve">
                                      <p:cBhvr>
                                        <p:cTn id="2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6" grpId="0"/>
      <p:bldP spid="430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990600"/>
            <a:ext cx="8382000" cy="5410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dirty="0">
                <a:solidFill>
                  <a:srgbClr val="3333CC"/>
                </a:solidFill>
                <a:latin typeface="Verdana" pitchFamily="34" charset="0"/>
              </a:rPr>
              <a:t>Warm Up</a:t>
            </a:r>
            <a:endParaRPr lang="en-US" altLang="en-US" sz="2800" i="0" dirty="0">
              <a:latin typeface="Verdana" pitchFamily="34" charset="0"/>
            </a:endParaRPr>
          </a:p>
          <a:p>
            <a:pPr eaLnBrk="1" hangingPunct="1"/>
            <a:r>
              <a:rPr lang="en-US" altLang="en-US" sz="2800" b="1" i="0" dirty="0">
                <a:latin typeface="Verdana" pitchFamily="34" charset="0"/>
              </a:rPr>
              <a:t>Solve each inequality for </a:t>
            </a:r>
            <a:r>
              <a:rPr lang="en-US" altLang="en-US" sz="2800" b="1" dirty="0">
                <a:latin typeface="Verdana" pitchFamily="34" charset="0"/>
              </a:rPr>
              <a:t>y</a:t>
            </a:r>
            <a:r>
              <a:rPr lang="en-US" altLang="en-US" sz="2800" b="1" i="0" dirty="0">
                <a:latin typeface="Verdana" pitchFamily="34" charset="0"/>
              </a:rPr>
              <a:t>.</a:t>
            </a:r>
            <a:endParaRPr lang="en-US" altLang="en-US" sz="800" b="1" i="0" dirty="0">
              <a:latin typeface="Verdana" pitchFamily="34" charset="0"/>
            </a:endParaRPr>
          </a:p>
          <a:p>
            <a:pPr eaLnBrk="1" hangingPunct="1"/>
            <a:endParaRPr lang="en-US" altLang="en-US" sz="800" i="0" dirty="0">
              <a:latin typeface="Verdana" pitchFamily="34" charset="0"/>
            </a:endParaRPr>
          </a:p>
          <a:p>
            <a:pPr eaLnBrk="1" hangingPunct="1">
              <a:lnSpc>
                <a:spcPct val="140000"/>
              </a:lnSpc>
            </a:pPr>
            <a:r>
              <a:rPr lang="en-US" altLang="en-US" sz="2800" b="1" i="0" dirty="0">
                <a:latin typeface="Verdana" pitchFamily="34" charset="0"/>
              </a:rPr>
              <a:t>1.</a:t>
            </a:r>
            <a:r>
              <a:rPr lang="en-US" altLang="en-US" sz="2800" i="0" dirty="0">
                <a:latin typeface="Verdana" pitchFamily="34" charset="0"/>
              </a:rPr>
              <a:t> </a:t>
            </a:r>
            <a:r>
              <a:rPr lang="en-US" altLang="en-US" sz="2800" i="0" dirty="0">
                <a:latin typeface="Verdana" pitchFamily="34" charset="0"/>
                <a:sym typeface="Symbol" pitchFamily="18" charset="2"/>
              </a:rPr>
              <a:t>8</a:t>
            </a:r>
            <a:r>
              <a:rPr lang="en-US" altLang="en-US" sz="2800" dirty="0">
                <a:latin typeface="Verdana" pitchFamily="34" charset="0"/>
                <a:sym typeface="Symbol" pitchFamily="18" charset="2"/>
              </a:rPr>
              <a:t>x + y </a:t>
            </a:r>
            <a:r>
              <a:rPr lang="en-US" altLang="en-US" sz="2800" i="0" dirty="0">
                <a:latin typeface="Verdana" pitchFamily="34" charset="0"/>
                <a:sym typeface="Symbol" pitchFamily="18" charset="2"/>
              </a:rPr>
              <a:t>&lt; 6</a:t>
            </a:r>
          </a:p>
          <a:p>
            <a:pPr eaLnBrk="1" hangingPunct="1">
              <a:lnSpc>
                <a:spcPct val="140000"/>
              </a:lnSpc>
            </a:pPr>
            <a:r>
              <a:rPr lang="en-US" altLang="en-US" sz="2800" b="1" i="0" dirty="0">
                <a:latin typeface="Verdana" pitchFamily="34" charset="0"/>
                <a:sym typeface="Symbol" pitchFamily="18" charset="2"/>
              </a:rPr>
              <a:t>2.</a:t>
            </a:r>
            <a:r>
              <a:rPr lang="en-US" altLang="en-US" sz="2800" i="0" dirty="0">
                <a:latin typeface="Verdana" pitchFamily="34" charset="0"/>
                <a:sym typeface="Symbol" pitchFamily="18" charset="2"/>
              </a:rPr>
              <a:t> 3</a:t>
            </a:r>
            <a:r>
              <a:rPr lang="en-US" altLang="en-US" sz="2800" dirty="0">
                <a:latin typeface="Verdana" pitchFamily="34" charset="0"/>
                <a:sym typeface="Symbol" pitchFamily="18" charset="2"/>
              </a:rPr>
              <a:t>x</a:t>
            </a:r>
            <a:r>
              <a:rPr lang="en-US" altLang="en-US" sz="2800" i="0" dirty="0">
                <a:latin typeface="Verdana" pitchFamily="34" charset="0"/>
                <a:sym typeface="Symbol" pitchFamily="18" charset="2"/>
              </a:rPr>
              <a:t> – 2</a:t>
            </a:r>
            <a:r>
              <a:rPr lang="en-US" altLang="en-US" sz="2800" dirty="0">
                <a:latin typeface="Verdana" pitchFamily="34" charset="0"/>
                <a:sym typeface="Symbol" pitchFamily="18" charset="2"/>
              </a:rPr>
              <a:t>y</a:t>
            </a:r>
            <a:r>
              <a:rPr lang="en-US" altLang="en-US" sz="2800" i="0" dirty="0">
                <a:latin typeface="Verdana" pitchFamily="34" charset="0"/>
                <a:sym typeface="Symbol" pitchFamily="18" charset="2"/>
              </a:rPr>
              <a:t> &gt; 10</a:t>
            </a:r>
          </a:p>
          <a:p>
            <a:pPr eaLnBrk="1" hangingPunct="1">
              <a:lnSpc>
                <a:spcPct val="140000"/>
              </a:lnSpc>
            </a:pPr>
            <a:r>
              <a:rPr lang="en-US" altLang="en-US" sz="2800" b="1" i="0" dirty="0">
                <a:latin typeface="Verdana" pitchFamily="34" charset="0"/>
                <a:sym typeface="Symbol" pitchFamily="18" charset="2"/>
              </a:rPr>
              <a:t>3.</a:t>
            </a:r>
            <a:r>
              <a:rPr lang="en-US" altLang="en-US" sz="2800" i="0" dirty="0">
                <a:latin typeface="Verdana" pitchFamily="34" charset="0"/>
                <a:sym typeface="Symbol" pitchFamily="18" charset="2"/>
              </a:rPr>
              <a:t> Graph the solutions of 4</a:t>
            </a:r>
            <a:r>
              <a:rPr lang="en-US" altLang="en-US" sz="2800" dirty="0">
                <a:latin typeface="Verdana" pitchFamily="34" charset="0"/>
                <a:sym typeface="Symbol" pitchFamily="18" charset="2"/>
              </a:rPr>
              <a:t>x</a:t>
            </a:r>
            <a:r>
              <a:rPr lang="en-US" altLang="en-US" sz="2800" i="0" dirty="0">
                <a:latin typeface="Verdana" pitchFamily="34" charset="0"/>
                <a:sym typeface="Symbol" pitchFamily="18" charset="2"/>
              </a:rPr>
              <a:t> + 3</a:t>
            </a:r>
            <a:r>
              <a:rPr lang="en-US" altLang="en-US" sz="2800" dirty="0">
                <a:latin typeface="Verdana" pitchFamily="34" charset="0"/>
                <a:sym typeface="Symbol" pitchFamily="18" charset="2"/>
              </a:rPr>
              <a:t>y</a:t>
            </a:r>
            <a:r>
              <a:rPr lang="en-US" altLang="en-US" sz="2800" i="0" dirty="0">
                <a:latin typeface="Verdana" pitchFamily="34" charset="0"/>
                <a:sym typeface="Symbol" pitchFamily="18" charset="2"/>
              </a:rPr>
              <a:t> &gt; 9.</a:t>
            </a:r>
          </a:p>
          <a:p>
            <a:pPr eaLnBrk="1" hangingPunct="1"/>
            <a:r>
              <a:rPr lang="en-US" altLang="en-US" sz="2800" i="0" dirty="0">
                <a:solidFill>
                  <a:srgbClr val="FF0000"/>
                </a:solidFill>
                <a:latin typeface="Verdana" pitchFamily="34" charset="0"/>
              </a:rPr>
              <a:t>		</a:t>
            </a:r>
          </a:p>
        </p:txBody>
      </p:sp>
      <p:sp>
        <p:nvSpPr>
          <p:cNvPr id="7171" name="Text Box 3"/>
          <p:cNvSpPr txBox="1">
            <a:spLocks noChangeArrowheads="1"/>
          </p:cNvSpPr>
          <p:nvPr/>
        </p:nvSpPr>
        <p:spPr bwMode="auto">
          <a:xfrm>
            <a:off x="3124200" y="2136775"/>
            <a:ext cx="23637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800">
                <a:solidFill>
                  <a:srgbClr val="FF3300"/>
                </a:solidFill>
                <a:latin typeface="Verdana" pitchFamily="34" charset="0"/>
                <a:sym typeface="Symbol" pitchFamily="18" charset="2"/>
              </a:rPr>
              <a:t>y &lt; </a:t>
            </a:r>
            <a:r>
              <a:rPr lang="en-US" altLang="en-US" sz="2800" i="0">
                <a:solidFill>
                  <a:srgbClr val="FF3300"/>
                </a:solidFill>
                <a:latin typeface="Verdana" pitchFamily="34" charset="0"/>
                <a:sym typeface="Symbol" pitchFamily="18" charset="2"/>
              </a:rPr>
              <a:t>–8</a:t>
            </a:r>
            <a:r>
              <a:rPr lang="en-US" altLang="en-US" sz="2800">
                <a:solidFill>
                  <a:srgbClr val="FF3300"/>
                </a:solidFill>
                <a:latin typeface="Verdana" pitchFamily="34" charset="0"/>
                <a:sym typeface="Symbol" pitchFamily="18" charset="2"/>
              </a:rPr>
              <a:t>x + </a:t>
            </a:r>
            <a:r>
              <a:rPr lang="en-US" altLang="en-US" sz="2800" i="0">
                <a:solidFill>
                  <a:srgbClr val="FF3300"/>
                </a:solidFill>
                <a:latin typeface="Verdana" pitchFamily="34" charset="0"/>
                <a:sym typeface="Symbol" pitchFamily="18" charset="2"/>
              </a:rPr>
              <a:t>6</a:t>
            </a:r>
            <a:endParaRPr lang="en-US" altLang="en-US" sz="2800">
              <a:solidFill>
                <a:srgbClr val="FF3300"/>
              </a:solidFill>
              <a:latin typeface="Verdana" pitchFamily="34" charset="0"/>
              <a:sym typeface="Symbol" pitchFamily="18" charset="2"/>
            </a:endParaRPr>
          </a:p>
        </p:txBody>
      </p:sp>
      <p:pic>
        <p:nvPicPr>
          <p:cNvPr id="7197" name="Picture 2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590800"/>
            <a:ext cx="18288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9"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4191000"/>
            <a:ext cx="18669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197"/>
                                        </p:tgtEl>
                                        <p:attrNameLst>
                                          <p:attrName>style.visibility</p:attrName>
                                        </p:attrNameLst>
                                      </p:cBhvr>
                                      <p:to>
                                        <p:strVal val="visible"/>
                                      </p:to>
                                    </p:set>
                                    <p:animEffect transition="in" filter="dissolve">
                                      <p:cBhvr>
                                        <p:cTn id="12" dur="500"/>
                                        <p:tgtEl>
                                          <p:spTgt spid="7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7199"/>
                                        </p:tgtEl>
                                        <p:attrNameLst>
                                          <p:attrName>style.visibility</p:attrName>
                                        </p:attrNameLst>
                                      </p:cBhvr>
                                      <p:to>
                                        <p:strVal val="visible"/>
                                      </p:to>
                                    </p:set>
                                    <p:animEffect transition="in" filter="box(in)">
                                      <p:cBhvr>
                                        <p:cTn id="17" dur="500"/>
                                        <p:tgtEl>
                                          <p:spTgt spid="7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914400" y="1738313"/>
            <a:ext cx="75596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In Lesson 6-4, you saw that in systems of linear equations, if the lines are parallel, there are no solutions. With systems of linear inequalities, that is not always true.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123825" y="1879600"/>
            <a:ext cx="88677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r>
              <a:rPr lang="en-US" altLang="en-US" sz="2400" b="1" i="0">
                <a:latin typeface="Verdana" pitchFamily="34" charset="0"/>
              </a:rPr>
              <a:t>Graph the system of linear inequalities.</a:t>
            </a:r>
          </a:p>
          <a:p>
            <a:r>
              <a:rPr lang="en-US" altLang="en-US" sz="2400" b="1" i="0">
                <a:latin typeface="Verdana" pitchFamily="34" charset="0"/>
              </a:rPr>
              <a:t>Describe the solutions.</a:t>
            </a:r>
            <a:endParaRPr lang="en-US" altLang="en-US" sz="2400" i="0">
              <a:latin typeface="Times" pitchFamily="18" charset="0"/>
            </a:endParaRPr>
          </a:p>
        </p:txBody>
      </p:sp>
      <p:sp>
        <p:nvSpPr>
          <p:cNvPr id="20483" name="Text Box 5"/>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3A: Graphing Systems with Parallel Boundary Lines</a:t>
            </a:r>
            <a:endParaRPr lang="en-US" altLang="en-US" sz="2600" i="0">
              <a:solidFill>
                <a:schemeClr val="accent2"/>
              </a:solidFill>
              <a:latin typeface="Arial MT Bl" charset="0"/>
            </a:endParaRPr>
          </a:p>
        </p:txBody>
      </p:sp>
      <p:sp>
        <p:nvSpPr>
          <p:cNvPr id="20484" name="Text Box 9"/>
          <p:cNvSpPr txBox="1">
            <a:spLocks noChangeArrowheads="1"/>
          </p:cNvSpPr>
          <p:nvPr/>
        </p:nvSpPr>
        <p:spPr bwMode="auto">
          <a:xfrm>
            <a:off x="881063" y="2879725"/>
            <a:ext cx="2244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–2</a:t>
            </a:r>
            <a:r>
              <a:rPr lang="en-US" altLang="en-US" sz="2400" b="1">
                <a:latin typeface="Verdana" pitchFamily="34" charset="0"/>
              </a:rPr>
              <a:t>x </a:t>
            </a:r>
            <a:r>
              <a:rPr lang="en-US" altLang="en-US" sz="2400" b="1" i="0">
                <a:latin typeface="Verdana" pitchFamily="34" charset="0"/>
              </a:rPr>
              <a:t>– 4</a:t>
            </a:r>
            <a:r>
              <a:rPr lang="en-US" altLang="en-US" sz="2400" b="1">
                <a:latin typeface="Verdana" pitchFamily="34" charset="0"/>
              </a:rPr>
              <a:t> </a:t>
            </a:r>
          </a:p>
        </p:txBody>
      </p:sp>
      <p:sp>
        <p:nvSpPr>
          <p:cNvPr id="20485" name="Rectangle 10"/>
          <p:cNvSpPr>
            <a:spLocks noChangeArrowheads="1"/>
          </p:cNvSpPr>
          <p:nvPr/>
        </p:nvSpPr>
        <p:spPr bwMode="auto">
          <a:xfrm>
            <a:off x="766763" y="32639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&gt; </a:t>
            </a:r>
            <a:r>
              <a:rPr lang="en-US" altLang="en-US" sz="2400" b="1" i="0">
                <a:latin typeface="Verdana" pitchFamily="34" charset="0"/>
              </a:rPr>
              <a:t>–2</a:t>
            </a:r>
            <a:r>
              <a:rPr lang="en-US" altLang="en-US" sz="2400" b="1">
                <a:latin typeface="Verdana" pitchFamily="34" charset="0"/>
              </a:rPr>
              <a:t>x</a:t>
            </a:r>
            <a:r>
              <a:rPr lang="en-US" altLang="en-US" sz="2400" b="1" i="0">
                <a:latin typeface="Verdana" pitchFamily="34" charset="0"/>
              </a:rPr>
              <a:t> + 5</a:t>
            </a:r>
          </a:p>
        </p:txBody>
      </p:sp>
      <p:pic>
        <p:nvPicPr>
          <p:cNvPr id="45073"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81525" y="2940050"/>
            <a:ext cx="3200400" cy="248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7" name="AutoShape 19"/>
          <p:cNvSpPr>
            <a:spLocks/>
          </p:cNvSpPr>
          <p:nvPr/>
        </p:nvSpPr>
        <p:spPr bwMode="auto">
          <a:xfrm>
            <a:off x="650875" y="2959100"/>
            <a:ext cx="366713"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45079" name="Text Box 23"/>
          <p:cNvSpPr txBox="1">
            <a:spLocks noChangeArrowheads="1"/>
          </p:cNvSpPr>
          <p:nvPr/>
        </p:nvSpPr>
        <p:spPr bwMode="auto">
          <a:xfrm>
            <a:off x="657225" y="4068763"/>
            <a:ext cx="2759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t>This system has no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45073"/>
                                        </p:tgtEl>
                                        <p:attrNameLst>
                                          <p:attrName>style.visibility</p:attrName>
                                        </p:attrNameLst>
                                      </p:cBhvr>
                                      <p:to>
                                        <p:strVal val="visible"/>
                                      </p:to>
                                    </p:set>
                                    <p:anim calcmode="lin" valueType="num">
                                      <p:cBhvr>
                                        <p:cTn id="7" dur="1000" fill="hold"/>
                                        <p:tgtEl>
                                          <p:spTgt spid="45073"/>
                                        </p:tgtEl>
                                        <p:attrNameLst>
                                          <p:attrName>ppt_w</p:attrName>
                                        </p:attrNameLst>
                                      </p:cBhvr>
                                      <p:tavLst>
                                        <p:tav tm="0">
                                          <p:val>
                                            <p:fltVal val="0"/>
                                          </p:val>
                                        </p:tav>
                                        <p:tav tm="100000">
                                          <p:val>
                                            <p:strVal val="#ppt_w"/>
                                          </p:val>
                                        </p:tav>
                                      </p:tavLst>
                                    </p:anim>
                                    <p:anim calcmode="lin" valueType="num">
                                      <p:cBhvr>
                                        <p:cTn id="8" dur="1000" fill="hold"/>
                                        <p:tgtEl>
                                          <p:spTgt spid="45073"/>
                                        </p:tgtEl>
                                        <p:attrNameLst>
                                          <p:attrName>ppt_h</p:attrName>
                                        </p:attrNameLst>
                                      </p:cBhvr>
                                      <p:tavLst>
                                        <p:tav tm="0">
                                          <p:val>
                                            <p:fltVal val="0"/>
                                          </p:val>
                                        </p:tav>
                                        <p:tav tm="100000">
                                          <p:val>
                                            <p:strVal val="#ppt_h"/>
                                          </p:val>
                                        </p:tav>
                                      </p:tavLst>
                                    </p:anim>
                                    <p:anim calcmode="lin" valueType="num">
                                      <p:cBhvr>
                                        <p:cTn id="9" dur="1000" fill="hold"/>
                                        <p:tgtEl>
                                          <p:spTgt spid="45073"/>
                                        </p:tgtEl>
                                        <p:attrNameLst>
                                          <p:attrName>style.rotation</p:attrName>
                                        </p:attrNameLst>
                                      </p:cBhvr>
                                      <p:tavLst>
                                        <p:tav tm="0">
                                          <p:val>
                                            <p:fltVal val="90"/>
                                          </p:val>
                                        </p:tav>
                                        <p:tav tm="100000">
                                          <p:val>
                                            <p:fltVal val="0"/>
                                          </p:val>
                                        </p:tav>
                                      </p:tavLst>
                                    </p:anim>
                                    <p:animEffect transition="in" filter="fade">
                                      <p:cBhvr>
                                        <p:cTn id="10" dur="1000"/>
                                        <p:tgtEl>
                                          <p:spTgt spid="4507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45079"/>
                                        </p:tgtEl>
                                        <p:attrNameLst>
                                          <p:attrName>style.visibility</p:attrName>
                                        </p:attrNameLst>
                                      </p:cBhvr>
                                      <p:to>
                                        <p:strVal val="visible"/>
                                      </p:to>
                                    </p:set>
                                    <p:animEffect transition="in" filter="dissolve">
                                      <p:cBhvr>
                                        <p:cTn id="15" dur="500"/>
                                        <p:tgtEl>
                                          <p:spTgt spid="45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7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5725" y="1871663"/>
            <a:ext cx="82375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Graph the system of linear inequalities. Describe the solutions.</a:t>
            </a:r>
            <a:endParaRPr lang="en-US" altLang="en-US" sz="2400" i="0">
              <a:latin typeface="Times" pitchFamily="18" charset="0"/>
            </a:endParaRPr>
          </a:p>
        </p:txBody>
      </p:sp>
      <p:sp>
        <p:nvSpPr>
          <p:cNvPr id="21507" name="Text Box 3"/>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3B: Graphing Systems with Parallel Boundary Lines</a:t>
            </a:r>
            <a:endParaRPr lang="en-US" altLang="en-US" sz="2600" i="0">
              <a:solidFill>
                <a:schemeClr val="accent2"/>
              </a:solidFill>
              <a:latin typeface="Arial MT Bl" charset="0"/>
            </a:endParaRPr>
          </a:p>
        </p:txBody>
      </p:sp>
      <p:grpSp>
        <p:nvGrpSpPr>
          <p:cNvPr id="21508" name="Group 1"/>
          <p:cNvGrpSpPr>
            <a:grpSpLocks/>
          </p:cNvGrpSpPr>
          <p:nvPr/>
        </p:nvGrpSpPr>
        <p:grpSpPr bwMode="auto">
          <a:xfrm>
            <a:off x="647700" y="2786063"/>
            <a:ext cx="2303463" cy="914400"/>
            <a:chOff x="646907" y="2786063"/>
            <a:chExt cx="2304256" cy="914400"/>
          </a:xfrm>
        </p:grpSpPr>
        <p:sp>
          <p:nvSpPr>
            <p:cNvPr id="21511" name="AutoShape 6"/>
            <p:cNvSpPr>
              <a:spLocks/>
            </p:cNvSpPr>
            <p:nvPr/>
          </p:nvSpPr>
          <p:spPr bwMode="auto">
            <a:xfrm>
              <a:off x="646907" y="2900363"/>
              <a:ext cx="366712"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1512" name="Text Box 7"/>
            <p:cNvSpPr txBox="1">
              <a:spLocks noChangeArrowheads="1"/>
            </p:cNvSpPr>
            <p:nvPr/>
          </p:nvSpPr>
          <p:spPr bwMode="auto">
            <a:xfrm>
              <a:off x="923925" y="3243263"/>
              <a:ext cx="20272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&gt; </a:t>
              </a:r>
              <a:r>
                <a:rPr lang="en-US" altLang="en-US" sz="2400" b="1" i="0">
                  <a:latin typeface="Verdana" pitchFamily="34" charset="0"/>
                </a:rPr>
                <a:t>3</a:t>
              </a:r>
              <a:r>
                <a:rPr lang="en-US" altLang="en-US" sz="2400" b="1">
                  <a:latin typeface="Verdana" pitchFamily="34" charset="0"/>
                </a:rPr>
                <a:t>x </a:t>
              </a:r>
              <a:r>
                <a:rPr lang="en-US" altLang="en-US" sz="2400" b="1" i="0">
                  <a:latin typeface="Verdana" pitchFamily="34" charset="0"/>
                </a:rPr>
                <a:t>– 2</a:t>
              </a:r>
              <a:r>
                <a:rPr lang="en-US" altLang="en-US" sz="2400" b="1">
                  <a:latin typeface="Verdana" pitchFamily="34" charset="0"/>
                </a:rPr>
                <a:t> </a:t>
              </a:r>
            </a:p>
          </p:txBody>
        </p:sp>
        <p:sp>
          <p:nvSpPr>
            <p:cNvPr id="21513" name="Rectangle 8"/>
            <p:cNvSpPr>
              <a:spLocks noChangeArrowheads="1"/>
            </p:cNvSpPr>
            <p:nvPr/>
          </p:nvSpPr>
          <p:spPr bwMode="auto">
            <a:xfrm>
              <a:off x="830263" y="2786063"/>
              <a:ext cx="207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&lt; </a:t>
              </a:r>
              <a:r>
                <a:rPr lang="en-US" altLang="en-US" sz="2400" b="1" i="0">
                  <a:latin typeface="Verdana" pitchFamily="34" charset="0"/>
                </a:rPr>
                <a:t>3</a:t>
              </a:r>
              <a:r>
                <a:rPr lang="en-US" altLang="en-US" sz="2400" b="1">
                  <a:latin typeface="Verdana" pitchFamily="34" charset="0"/>
                </a:rPr>
                <a:t>x</a:t>
              </a:r>
              <a:r>
                <a:rPr lang="en-US" altLang="en-US" sz="2400" b="1" i="0">
                  <a:latin typeface="Verdana" pitchFamily="34" charset="0"/>
                </a:rPr>
                <a:t> + 6</a:t>
              </a:r>
            </a:p>
          </p:txBody>
        </p:sp>
      </p:grpSp>
      <p:sp>
        <p:nvSpPr>
          <p:cNvPr id="63500" name="Text Box 12"/>
          <p:cNvSpPr txBox="1">
            <a:spLocks noChangeArrowheads="1"/>
          </p:cNvSpPr>
          <p:nvPr/>
        </p:nvSpPr>
        <p:spPr bwMode="auto">
          <a:xfrm>
            <a:off x="677863" y="4572000"/>
            <a:ext cx="4191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t>The solutions are all points between the parallel lines but not on the dashed lines.</a:t>
            </a:r>
          </a:p>
        </p:txBody>
      </p:sp>
      <p:pic>
        <p:nvPicPr>
          <p:cNvPr id="63503" name="Picture 1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3257550"/>
            <a:ext cx="3048000" cy="247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3503"/>
                                        </p:tgtEl>
                                        <p:attrNameLst>
                                          <p:attrName>style.visibility</p:attrName>
                                        </p:attrNameLst>
                                      </p:cBhvr>
                                      <p:to>
                                        <p:strVal val="visible"/>
                                      </p:to>
                                    </p:set>
                                    <p:anim calcmode="lin" valueType="num">
                                      <p:cBhvr>
                                        <p:cTn id="7" dur="1000" fill="hold"/>
                                        <p:tgtEl>
                                          <p:spTgt spid="63503"/>
                                        </p:tgtEl>
                                        <p:attrNameLst>
                                          <p:attrName>ppt_w</p:attrName>
                                        </p:attrNameLst>
                                      </p:cBhvr>
                                      <p:tavLst>
                                        <p:tav tm="0">
                                          <p:val>
                                            <p:fltVal val="0"/>
                                          </p:val>
                                        </p:tav>
                                        <p:tav tm="100000">
                                          <p:val>
                                            <p:strVal val="#ppt_w"/>
                                          </p:val>
                                        </p:tav>
                                      </p:tavLst>
                                    </p:anim>
                                    <p:anim calcmode="lin" valueType="num">
                                      <p:cBhvr>
                                        <p:cTn id="8" dur="1000" fill="hold"/>
                                        <p:tgtEl>
                                          <p:spTgt spid="63503"/>
                                        </p:tgtEl>
                                        <p:attrNameLst>
                                          <p:attrName>ppt_h</p:attrName>
                                        </p:attrNameLst>
                                      </p:cBhvr>
                                      <p:tavLst>
                                        <p:tav tm="0">
                                          <p:val>
                                            <p:fltVal val="0"/>
                                          </p:val>
                                        </p:tav>
                                        <p:tav tm="100000">
                                          <p:val>
                                            <p:strVal val="#ppt_h"/>
                                          </p:val>
                                        </p:tav>
                                      </p:tavLst>
                                    </p:anim>
                                    <p:anim calcmode="lin" valueType="num">
                                      <p:cBhvr>
                                        <p:cTn id="9" dur="1000" fill="hold"/>
                                        <p:tgtEl>
                                          <p:spTgt spid="63503"/>
                                        </p:tgtEl>
                                        <p:attrNameLst>
                                          <p:attrName>style.rotation</p:attrName>
                                        </p:attrNameLst>
                                      </p:cBhvr>
                                      <p:tavLst>
                                        <p:tav tm="0">
                                          <p:val>
                                            <p:fltVal val="90"/>
                                          </p:val>
                                        </p:tav>
                                        <p:tav tm="100000">
                                          <p:val>
                                            <p:fltVal val="0"/>
                                          </p:val>
                                        </p:tav>
                                      </p:tavLst>
                                    </p:anim>
                                    <p:animEffect transition="in" filter="fade">
                                      <p:cBhvr>
                                        <p:cTn id="10" dur="1000"/>
                                        <p:tgtEl>
                                          <p:spTgt spid="6350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3500"/>
                                        </p:tgtEl>
                                        <p:attrNameLst>
                                          <p:attrName>style.visibility</p:attrName>
                                        </p:attrNameLst>
                                      </p:cBhvr>
                                      <p:to>
                                        <p:strVal val="visible"/>
                                      </p:to>
                                    </p:set>
                                    <p:animEffect transition="in" filter="dissolve">
                                      <p:cBhvr>
                                        <p:cTn id="15" dur="500"/>
                                        <p:tgtEl>
                                          <p:spTgt spid="63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23825" y="1844675"/>
            <a:ext cx="82375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Graph the system of linear inequalities.</a:t>
            </a:r>
            <a:r>
              <a:rPr lang="en-US" altLang="en-US" sz="2400" i="0">
                <a:latin typeface="Times" pitchFamily="18" charset="0"/>
              </a:rPr>
              <a:t> </a:t>
            </a:r>
            <a:r>
              <a:rPr lang="en-US" altLang="en-US" sz="2400" b="1" i="0">
                <a:latin typeface="Verdana" pitchFamily="34" charset="0"/>
              </a:rPr>
              <a:t>Describe the solutions.</a:t>
            </a:r>
          </a:p>
        </p:txBody>
      </p:sp>
      <p:sp>
        <p:nvSpPr>
          <p:cNvPr id="22531" name="Text Box 3"/>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3C: Graphing Systems with Parallel Boundary Lines</a:t>
            </a:r>
            <a:endParaRPr lang="en-US" altLang="en-US" sz="2600" i="0">
              <a:solidFill>
                <a:schemeClr val="accent2"/>
              </a:solidFill>
              <a:latin typeface="Arial MT Bl" charset="0"/>
            </a:endParaRPr>
          </a:p>
        </p:txBody>
      </p:sp>
      <p:sp>
        <p:nvSpPr>
          <p:cNvPr id="22532" name="Text Box 9"/>
          <p:cNvSpPr txBox="1">
            <a:spLocks noChangeArrowheads="1"/>
          </p:cNvSpPr>
          <p:nvPr/>
        </p:nvSpPr>
        <p:spPr bwMode="auto">
          <a:xfrm>
            <a:off x="938213" y="2911475"/>
            <a:ext cx="207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4</a:t>
            </a:r>
            <a:r>
              <a:rPr lang="en-US" altLang="en-US" sz="2400" b="1">
                <a:latin typeface="Verdana" pitchFamily="34" charset="0"/>
              </a:rPr>
              <a:t>x </a:t>
            </a:r>
            <a:r>
              <a:rPr lang="en-US" altLang="en-US" sz="2400" b="1" i="0">
                <a:latin typeface="Verdana" pitchFamily="34" charset="0"/>
              </a:rPr>
              <a:t>+ 6</a:t>
            </a:r>
            <a:r>
              <a:rPr lang="en-US" altLang="en-US" sz="2400" b="1">
                <a:latin typeface="Verdana" pitchFamily="34" charset="0"/>
              </a:rPr>
              <a:t> </a:t>
            </a:r>
          </a:p>
        </p:txBody>
      </p:sp>
      <p:sp>
        <p:nvSpPr>
          <p:cNvPr id="22533" name="Rectangle 10"/>
          <p:cNvSpPr>
            <a:spLocks noChangeArrowheads="1"/>
          </p:cNvSpPr>
          <p:nvPr/>
        </p:nvSpPr>
        <p:spPr bwMode="auto">
          <a:xfrm>
            <a:off x="754063" y="3313113"/>
            <a:ext cx="20272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a:t>
            </a:r>
            <a:r>
              <a:rPr lang="en-US" altLang="en-US" sz="2400" b="1" i="0">
                <a:latin typeface="Verdana" pitchFamily="34" charset="0"/>
              </a:rPr>
              <a:t>≥</a:t>
            </a:r>
            <a:r>
              <a:rPr lang="en-US" altLang="en-US" sz="2400" b="1">
                <a:latin typeface="Verdana" pitchFamily="34" charset="0"/>
              </a:rPr>
              <a:t> </a:t>
            </a:r>
            <a:r>
              <a:rPr lang="en-US" altLang="en-US" sz="2400" b="1" i="0">
                <a:latin typeface="Verdana" pitchFamily="34" charset="0"/>
              </a:rPr>
              <a:t>4</a:t>
            </a:r>
            <a:r>
              <a:rPr lang="en-US" altLang="en-US" sz="2400" b="1">
                <a:latin typeface="Verdana" pitchFamily="34" charset="0"/>
              </a:rPr>
              <a:t>x</a:t>
            </a:r>
            <a:r>
              <a:rPr lang="en-US" altLang="en-US" sz="2400" b="1" i="0">
                <a:latin typeface="Verdana" pitchFamily="34" charset="0"/>
              </a:rPr>
              <a:t> – 5</a:t>
            </a:r>
          </a:p>
        </p:txBody>
      </p:sp>
      <p:sp>
        <p:nvSpPr>
          <p:cNvPr id="22534" name="AutoShape 14"/>
          <p:cNvSpPr>
            <a:spLocks/>
          </p:cNvSpPr>
          <p:nvPr/>
        </p:nvSpPr>
        <p:spPr bwMode="auto">
          <a:xfrm>
            <a:off x="581025" y="3008313"/>
            <a:ext cx="366713"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pic>
        <p:nvPicPr>
          <p:cNvPr id="64529"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3260725"/>
            <a:ext cx="3429000" cy="265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30" name="Text Box 18"/>
          <p:cNvSpPr txBox="1">
            <a:spLocks noChangeArrowheads="1"/>
          </p:cNvSpPr>
          <p:nvPr/>
        </p:nvSpPr>
        <p:spPr bwMode="auto">
          <a:xfrm>
            <a:off x="744538" y="4279900"/>
            <a:ext cx="3429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t>The solutions are  the same as the solutions of </a:t>
            </a:r>
            <a:r>
              <a:rPr lang="en-US" altLang="en-US" sz="2400"/>
              <a:t>y </a:t>
            </a:r>
            <a:r>
              <a:rPr lang="en-US" altLang="en-US" sz="2400" i="0">
                <a:cs typeface="Arial" charset="0"/>
              </a:rPr>
              <a:t> ≥ 4</a:t>
            </a:r>
            <a:r>
              <a:rPr lang="en-US" altLang="en-US" sz="2400">
                <a:cs typeface="Arial" charset="0"/>
              </a:rPr>
              <a:t>x + </a:t>
            </a:r>
            <a:r>
              <a:rPr lang="en-US" altLang="en-US" sz="2400" i="0">
                <a:cs typeface="Arial" charset="0"/>
              </a:rPr>
              <a:t>6</a:t>
            </a:r>
            <a:r>
              <a:rPr lang="en-US" altLang="en-US" sz="2400" i="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4529"/>
                                        </p:tgtEl>
                                        <p:attrNameLst>
                                          <p:attrName>style.visibility</p:attrName>
                                        </p:attrNameLst>
                                      </p:cBhvr>
                                      <p:to>
                                        <p:strVal val="visible"/>
                                      </p:to>
                                    </p:set>
                                    <p:anim calcmode="lin" valueType="num">
                                      <p:cBhvr>
                                        <p:cTn id="7" dur="1000" fill="hold"/>
                                        <p:tgtEl>
                                          <p:spTgt spid="64529"/>
                                        </p:tgtEl>
                                        <p:attrNameLst>
                                          <p:attrName>ppt_w</p:attrName>
                                        </p:attrNameLst>
                                      </p:cBhvr>
                                      <p:tavLst>
                                        <p:tav tm="0">
                                          <p:val>
                                            <p:fltVal val="0"/>
                                          </p:val>
                                        </p:tav>
                                        <p:tav tm="100000">
                                          <p:val>
                                            <p:strVal val="#ppt_w"/>
                                          </p:val>
                                        </p:tav>
                                      </p:tavLst>
                                    </p:anim>
                                    <p:anim calcmode="lin" valueType="num">
                                      <p:cBhvr>
                                        <p:cTn id="8" dur="1000" fill="hold"/>
                                        <p:tgtEl>
                                          <p:spTgt spid="64529"/>
                                        </p:tgtEl>
                                        <p:attrNameLst>
                                          <p:attrName>ppt_h</p:attrName>
                                        </p:attrNameLst>
                                      </p:cBhvr>
                                      <p:tavLst>
                                        <p:tav tm="0">
                                          <p:val>
                                            <p:fltVal val="0"/>
                                          </p:val>
                                        </p:tav>
                                        <p:tav tm="100000">
                                          <p:val>
                                            <p:strVal val="#ppt_h"/>
                                          </p:val>
                                        </p:tav>
                                      </p:tavLst>
                                    </p:anim>
                                    <p:anim calcmode="lin" valueType="num">
                                      <p:cBhvr>
                                        <p:cTn id="9" dur="1000" fill="hold"/>
                                        <p:tgtEl>
                                          <p:spTgt spid="64529"/>
                                        </p:tgtEl>
                                        <p:attrNameLst>
                                          <p:attrName>style.rotation</p:attrName>
                                        </p:attrNameLst>
                                      </p:cBhvr>
                                      <p:tavLst>
                                        <p:tav tm="0">
                                          <p:val>
                                            <p:fltVal val="90"/>
                                          </p:val>
                                        </p:tav>
                                        <p:tav tm="100000">
                                          <p:val>
                                            <p:fltVal val="0"/>
                                          </p:val>
                                        </p:tav>
                                      </p:tavLst>
                                    </p:anim>
                                    <p:animEffect transition="in" filter="fade">
                                      <p:cBhvr>
                                        <p:cTn id="10" dur="1000"/>
                                        <p:tgtEl>
                                          <p:spTgt spid="6452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4530"/>
                                        </p:tgtEl>
                                        <p:attrNameLst>
                                          <p:attrName>style.visibility</p:attrName>
                                        </p:attrNameLst>
                                      </p:cBhvr>
                                      <p:to>
                                        <p:strVal val="visible"/>
                                      </p:to>
                                    </p:set>
                                    <p:animEffect transition="in" filter="dissolve">
                                      <p:cBhvr>
                                        <p:cTn id="15" dur="500"/>
                                        <p:tgtEl>
                                          <p:spTgt spid="64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3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304800" y="1524000"/>
            <a:ext cx="82375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Graph the system of linear inequalities. Describe the solutions.</a:t>
            </a:r>
            <a:endParaRPr lang="en-US" altLang="en-US" sz="2400" i="0">
              <a:latin typeface="Times" pitchFamily="18" charset="0"/>
            </a:endParaRPr>
          </a:p>
        </p:txBody>
      </p:sp>
      <p:grpSp>
        <p:nvGrpSpPr>
          <p:cNvPr id="23555" name="Group 1"/>
          <p:cNvGrpSpPr>
            <a:grpSpLocks/>
          </p:cNvGrpSpPr>
          <p:nvPr/>
        </p:nvGrpSpPr>
        <p:grpSpPr bwMode="auto">
          <a:xfrm>
            <a:off x="652463" y="2895600"/>
            <a:ext cx="2065337" cy="838200"/>
            <a:chOff x="652463" y="2228850"/>
            <a:chExt cx="2065337" cy="838200"/>
          </a:xfrm>
        </p:grpSpPr>
        <p:sp>
          <p:nvSpPr>
            <p:cNvPr id="23559" name="Text Box 5"/>
            <p:cNvSpPr txBox="1">
              <a:spLocks noChangeArrowheads="1"/>
            </p:cNvSpPr>
            <p:nvPr/>
          </p:nvSpPr>
          <p:spPr bwMode="auto">
            <a:xfrm>
              <a:off x="860425" y="2228850"/>
              <a:ext cx="185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&gt; x </a:t>
              </a:r>
              <a:r>
                <a:rPr lang="en-US" altLang="en-US" sz="2400" b="1" i="0">
                  <a:latin typeface="Verdana" pitchFamily="34" charset="0"/>
                </a:rPr>
                <a:t>+ 1</a:t>
              </a:r>
              <a:r>
                <a:rPr lang="en-US" altLang="en-US" sz="2400" b="1">
                  <a:latin typeface="Verdana" pitchFamily="34" charset="0"/>
                </a:rPr>
                <a:t> </a:t>
              </a:r>
            </a:p>
          </p:txBody>
        </p:sp>
        <p:sp>
          <p:nvSpPr>
            <p:cNvPr id="23560" name="Rectangle 6"/>
            <p:cNvSpPr>
              <a:spLocks noChangeArrowheads="1"/>
            </p:cNvSpPr>
            <p:nvPr/>
          </p:nvSpPr>
          <p:spPr bwMode="auto">
            <a:xfrm>
              <a:off x="776288" y="2609850"/>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a:t>
              </a:r>
              <a:r>
                <a:rPr lang="en-US" altLang="en-US" sz="2400" b="1" i="0">
                  <a:latin typeface="Verdana" pitchFamily="34" charset="0"/>
                </a:rPr>
                <a:t>≤</a:t>
              </a:r>
              <a:r>
                <a:rPr lang="en-US" altLang="en-US" sz="2400" b="1">
                  <a:latin typeface="Verdana" pitchFamily="34" charset="0"/>
                </a:rPr>
                <a:t> x</a:t>
              </a:r>
              <a:r>
                <a:rPr lang="en-US" altLang="en-US" sz="2400" b="1" i="0">
                  <a:latin typeface="Verdana" pitchFamily="34" charset="0"/>
                </a:rPr>
                <a:t> – 3</a:t>
              </a:r>
            </a:p>
          </p:txBody>
        </p:sp>
        <p:sp>
          <p:nvSpPr>
            <p:cNvPr id="23561" name="AutoShape 12"/>
            <p:cNvSpPr>
              <a:spLocks/>
            </p:cNvSpPr>
            <p:nvPr/>
          </p:nvSpPr>
          <p:spPr bwMode="auto">
            <a:xfrm>
              <a:off x="652463" y="2305050"/>
              <a:ext cx="366712"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grpSp>
      <p:sp>
        <p:nvSpPr>
          <p:cNvPr id="23556" name="Text Box 1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3a</a:t>
            </a:r>
            <a:endParaRPr lang="en-US" altLang="en-US" sz="2600" i="0">
              <a:solidFill>
                <a:schemeClr val="accent2"/>
              </a:solidFill>
              <a:latin typeface="Arial MT Bl" charset="0"/>
            </a:endParaRPr>
          </a:p>
        </p:txBody>
      </p:sp>
      <p:pic>
        <p:nvPicPr>
          <p:cNvPr id="46099"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971800"/>
            <a:ext cx="2895600" cy="257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104" name="Text Box 24"/>
          <p:cNvSpPr txBox="1">
            <a:spLocks noChangeArrowheads="1"/>
          </p:cNvSpPr>
          <p:nvPr/>
        </p:nvSpPr>
        <p:spPr bwMode="auto">
          <a:xfrm>
            <a:off x="652463" y="4495800"/>
            <a:ext cx="2759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t>This system has no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46099"/>
                                        </p:tgtEl>
                                        <p:attrNameLst>
                                          <p:attrName>style.visibility</p:attrName>
                                        </p:attrNameLst>
                                      </p:cBhvr>
                                      <p:to>
                                        <p:strVal val="visible"/>
                                      </p:to>
                                    </p:set>
                                    <p:anim calcmode="lin" valueType="num">
                                      <p:cBhvr>
                                        <p:cTn id="7" dur="1000" fill="hold"/>
                                        <p:tgtEl>
                                          <p:spTgt spid="46099"/>
                                        </p:tgtEl>
                                        <p:attrNameLst>
                                          <p:attrName>ppt_w</p:attrName>
                                        </p:attrNameLst>
                                      </p:cBhvr>
                                      <p:tavLst>
                                        <p:tav tm="0">
                                          <p:val>
                                            <p:fltVal val="0"/>
                                          </p:val>
                                        </p:tav>
                                        <p:tav tm="100000">
                                          <p:val>
                                            <p:strVal val="#ppt_w"/>
                                          </p:val>
                                        </p:tav>
                                      </p:tavLst>
                                    </p:anim>
                                    <p:anim calcmode="lin" valueType="num">
                                      <p:cBhvr>
                                        <p:cTn id="8" dur="1000" fill="hold"/>
                                        <p:tgtEl>
                                          <p:spTgt spid="46099"/>
                                        </p:tgtEl>
                                        <p:attrNameLst>
                                          <p:attrName>ppt_h</p:attrName>
                                        </p:attrNameLst>
                                      </p:cBhvr>
                                      <p:tavLst>
                                        <p:tav tm="0">
                                          <p:val>
                                            <p:fltVal val="0"/>
                                          </p:val>
                                        </p:tav>
                                        <p:tav tm="100000">
                                          <p:val>
                                            <p:strVal val="#ppt_h"/>
                                          </p:val>
                                        </p:tav>
                                      </p:tavLst>
                                    </p:anim>
                                    <p:anim calcmode="lin" valueType="num">
                                      <p:cBhvr>
                                        <p:cTn id="9" dur="1000" fill="hold"/>
                                        <p:tgtEl>
                                          <p:spTgt spid="46099"/>
                                        </p:tgtEl>
                                        <p:attrNameLst>
                                          <p:attrName>style.rotation</p:attrName>
                                        </p:attrNameLst>
                                      </p:cBhvr>
                                      <p:tavLst>
                                        <p:tav tm="0">
                                          <p:val>
                                            <p:fltVal val="90"/>
                                          </p:val>
                                        </p:tav>
                                        <p:tav tm="100000">
                                          <p:val>
                                            <p:fltVal val="0"/>
                                          </p:val>
                                        </p:tav>
                                      </p:tavLst>
                                    </p:anim>
                                    <p:animEffect transition="in" filter="fade">
                                      <p:cBhvr>
                                        <p:cTn id="10" dur="1000"/>
                                        <p:tgtEl>
                                          <p:spTgt spid="4609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46104"/>
                                        </p:tgtEl>
                                        <p:attrNameLst>
                                          <p:attrName>style.visibility</p:attrName>
                                        </p:attrNameLst>
                                      </p:cBhvr>
                                      <p:to>
                                        <p:strVal val="visible"/>
                                      </p:to>
                                    </p:set>
                                    <p:animEffect transition="in" filter="dissolve">
                                      <p:cBhvr>
                                        <p:cTn id="15" dur="500"/>
                                        <p:tgtEl>
                                          <p:spTgt spid="46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0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457200" y="1600200"/>
            <a:ext cx="82375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Graph the system of linear inequalities. Describe the solutions.</a:t>
            </a:r>
            <a:endParaRPr lang="en-US" altLang="en-US" sz="2400" i="0">
              <a:latin typeface="Times" pitchFamily="18" charset="0"/>
            </a:endParaRPr>
          </a:p>
        </p:txBody>
      </p:sp>
      <p:grpSp>
        <p:nvGrpSpPr>
          <p:cNvPr id="24579" name="Group 2"/>
          <p:cNvGrpSpPr>
            <a:grpSpLocks/>
          </p:cNvGrpSpPr>
          <p:nvPr/>
        </p:nvGrpSpPr>
        <p:grpSpPr bwMode="auto">
          <a:xfrm>
            <a:off x="641350" y="2605088"/>
            <a:ext cx="2263775" cy="852487"/>
            <a:chOff x="677863" y="2133600"/>
            <a:chExt cx="2263775" cy="852488"/>
          </a:xfrm>
        </p:grpSpPr>
        <p:sp>
          <p:nvSpPr>
            <p:cNvPr id="24583" name="AutoShape 5"/>
            <p:cNvSpPr>
              <a:spLocks/>
            </p:cNvSpPr>
            <p:nvPr/>
          </p:nvSpPr>
          <p:spPr bwMode="auto">
            <a:xfrm>
              <a:off x="677863" y="2224088"/>
              <a:ext cx="366712"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4584" name="Text Box 6"/>
            <p:cNvSpPr txBox="1">
              <a:spLocks noChangeArrowheads="1"/>
            </p:cNvSpPr>
            <p:nvPr/>
          </p:nvSpPr>
          <p:spPr bwMode="auto">
            <a:xfrm>
              <a:off x="914400" y="2133600"/>
              <a:ext cx="20272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4</a:t>
              </a:r>
              <a:r>
                <a:rPr lang="en-US" altLang="en-US" sz="2400" b="1">
                  <a:latin typeface="Verdana" pitchFamily="34" charset="0"/>
                </a:rPr>
                <a:t>x </a:t>
              </a:r>
              <a:r>
                <a:rPr lang="en-US" altLang="en-US" sz="2400" b="1" i="0">
                  <a:latin typeface="Verdana" pitchFamily="34" charset="0"/>
                </a:rPr>
                <a:t>– 2</a:t>
              </a:r>
              <a:r>
                <a:rPr lang="en-US" altLang="en-US" sz="2400" b="1">
                  <a:latin typeface="Verdana" pitchFamily="34" charset="0"/>
                </a:rPr>
                <a:t> </a:t>
              </a:r>
            </a:p>
          </p:txBody>
        </p:sp>
        <p:sp>
          <p:nvSpPr>
            <p:cNvPr id="24585" name="Rectangle 7"/>
            <p:cNvSpPr>
              <a:spLocks noChangeArrowheads="1"/>
            </p:cNvSpPr>
            <p:nvPr/>
          </p:nvSpPr>
          <p:spPr bwMode="auto">
            <a:xfrm>
              <a:off x="830263" y="2514600"/>
              <a:ext cx="207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 </a:t>
              </a:r>
              <a:r>
                <a:rPr lang="en-US" altLang="en-US" sz="2400" b="1" i="0">
                  <a:latin typeface="Verdana" pitchFamily="34" charset="0"/>
                </a:rPr>
                <a:t>4</a:t>
              </a:r>
              <a:r>
                <a:rPr lang="en-US" altLang="en-US" sz="2400" b="1">
                  <a:latin typeface="Verdana" pitchFamily="34" charset="0"/>
                </a:rPr>
                <a:t>x</a:t>
              </a:r>
              <a:r>
                <a:rPr lang="en-US" altLang="en-US" sz="2400" b="1" i="0">
                  <a:latin typeface="Verdana" pitchFamily="34" charset="0"/>
                </a:rPr>
                <a:t> + 2</a:t>
              </a:r>
            </a:p>
          </p:txBody>
        </p:sp>
      </p:grpSp>
      <p:sp>
        <p:nvSpPr>
          <p:cNvPr id="24580" name="Text Box 1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3b </a:t>
            </a:r>
            <a:endParaRPr lang="en-US" altLang="en-US" sz="2600" i="0">
              <a:solidFill>
                <a:schemeClr val="accent2"/>
              </a:solidFill>
              <a:latin typeface="Arial MT Bl" charset="0"/>
            </a:endParaRPr>
          </a:p>
        </p:txBody>
      </p:sp>
      <p:pic>
        <p:nvPicPr>
          <p:cNvPr id="65553"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711450"/>
            <a:ext cx="3124200" cy="277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55" name="Text Box 19"/>
          <p:cNvSpPr txBox="1">
            <a:spLocks noChangeArrowheads="1"/>
          </p:cNvSpPr>
          <p:nvPr/>
        </p:nvSpPr>
        <p:spPr bwMode="auto">
          <a:xfrm>
            <a:off x="660400" y="3962400"/>
            <a:ext cx="3276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t>The solutions are all points between the parallel lines including the solid lines.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5553"/>
                                        </p:tgtEl>
                                        <p:attrNameLst>
                                          <p:attrName>style.visibility</p:attrName>
                                        </p:attrNameLst>
                                      </p:cBhvr>
                                      <p:to>
                                        <p:strVal val="visible"/>
                                      </p:to>
                                    </p:set>
                                    <p:anim calcmode="lin" valueType="num">
                                      <p:cBhvr>
                                        <p:cTn id="7" dur="1000" fill="hold"/>
                                        <p:tgtEl>
                                          <p:spTgt spid="65553"/>
                                        </p:tgtEl>
                                        <p:attrNameLst>
                                          <p:attrName>ppt_w</p:attrName>
                                        </p:attrNameLst>
                                      </p:cBhvr>
                                      <p:tavLst>
                                        <p:tav tm="0">
                                          <p:val>
                                            <p:fltVal val="0"/>
                                          </p:val>
                                        </p:tav>
                                        <p:tav tm="100000">
                                          <p:val>
                                            <p:strVal val="#ppt_w"/>
                                          </p:val>
                                        </p:tav>
                                      </p:tavLst>
                                    </p:anim>
                                    <p:anim calcmode="lin" valueType="num">
                                      <p:cBhvr>
                                        <p:cTn id="8" dur="1000" fill="hold"/>
                                        <p:tgtEl>
                                          <p:spTgt spid="65553"/>
                                        </p:tgtEl>
                                        <p:attrNameLst>
                                          <p:attrName>ppt_h</p:attrName>
                                        </p:attrNameLst>
                                      </p:cBhvr>
                                      <p:tavLst>
                                        <p:tav tm="0">
                                          <p:val>
                                            <p:fltVal val="0"/>
                                          </p:val>
                                        </p:tav>
                                        <p:tav tm="100000">
                                          <p:val>
                                            <p:strVal val="#ppt_h"/>
                                          </p:val>
                                        </p:tav>
                                      </p:tavLst>
                                    </p:anim>
                                    <p:anim calcmode="lin" valueType="num">
                                      <p:cBhvr>
                                        <p:cTn id="9" dur="1000" fill="hold"/>
                                        <p:tgtEl>
                                          <p:spTgt spid="65553"/>
                                        </p:tgtEl>
                                        <p:attrNameLst>
                                          <p:attrName>style.rotation</p:attrName>
                                        </p:attrNameLst>
                                      </p:cBhvr>
                                      <p:tavLst>
                                        <p:tav tm="0">
                                          <p:val>
                                            <p:fltVal val="90"/>
                                          </p:val>
                                        </p:tav>
                                        <p:tav tm="100000">
                                          <p:val>
                                            <p:fltVal val="0"/>
                                          </p:val>
                                        </p:tav>
                                      </p:tavLst>
                                    </p:anim>
                                    <p:animEffect transition="in" filter="fade">
                                      <p:cBhvr>
                                        <p:cTn id="10" dur="1000"/>
                                        <p:tgtEl>
                                          <p:spTgt spid="6555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5555"/>
                                        </p:tgtEl>
                                        <p:attrNameLst>
                                          <p:attrName>style.visibility</p:attrName>
                                        </p:attrNameLst>
                                      </p:cBhvr>
                                      <p:to>
                                        <p:strVal val="visible"/>
                                      </p:to>
                                    </p:set>
                                    <p:animEffect transition="in" filter="dissolve">
                                      <p:cBhvr>
                                        <p:cTn id="15" dur="500"/>
                                        <p:tgtEl>
                                          <p:spTgt spid="65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0" y="1752600"/>
            <a:ext cx="82375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Graph the system of linear inequalities. Describe the solutions.</a:t>
            </a:r>
            <a:endParaRPr lang="en-US" altLang="en-US" sz="2400" i="0">
              <a:latin typeface="Times" pitchFamily="18" charset="0"/>
            </a:endParaRPr>
          </a:p>
        </p:txBody>
      </p:sp>
      <p:grpSp>
        <p:nvGrpSpPr>
          <p:cNvPr id="25603" name="Group 1"/>
          <p:cNvGrpSpPr>
            <a:grpSpLocks/>
          </p:cNvGrpSpPr>
          <p:nvPr/>
        </p:nvGrpSpPr>
        <p:grpSpPr bwMode="auto">
          <a:xfrm>
            <a:off x="677863" y="2971800"/>
            <a:ext cx="2452687" cy="852488"/>
            <a:chOff x="601663" y="2286000"/>
            <a:chExt cx="2452687" cy="852488"/>
          </a:xfrm>
        </p:grpSpPr>
        <p:sp>
          <p:nvSpPr>
            <p:cNvPr id="25607" name="Text Box 8"/>
            <p:cNvSpPr txBox="1">
              <a:spLocks noChangeArrowheads="1"/>
            </p:cNvSpPr>
            <p:nvPr/>
          </p:nvSpPr>
          <p:spPr bwMode="auto">
            <a:xfrm>
              <a:off x="762000" y="22860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&gt; </a:t>
              </a:r>
              <a:r>
                <a:rPr lang="en-US" altLang="en-US" sz="2400" b="1" i="0">
                  <a:latin typeface="Verdana" pitchFamily="34" charset="0"/>
                </a:rPr>
                <a:t>–2</a:t>
              </a:r>
              <a:r>
                <a:rPr lang="en-US" altLang="en-US" sz="2400" b="1">
                  <a:latin typeface="Verdana" pitchFamily="34" charset="0"/>
                </a:rPr>
                <a:t>x </a:t>
              </a:r>
              <a:r>
                <a:rPr lang="en-US" altLang="en-US" sz="2400" b="1" i="0">
                  <a:latin typeface="Verdana" pitchFamily="34" charset="0"/>
                </a:rPr>
                <a:t>+ 3</a:t>
              </a:r>
              <a:r>
                <a:rPr lang="en-US" altLang="en-US" sz="2400" b="1">
                  <a:latin typeface="Verdana" pitchFamily="34" charset="0"/>
                </a:rPr>
                <a:t> </a:t>
              </a:r>
            </a:p>
          </p:txBody>
        </p:sp>
        <p:sp>
          <p:nvSpPr>
            <p:cNvPr id="25608" name="Rectangle 9"/>
            <p:cNvSpPr>
              <a:spLocks noChangeArrowheads="1"/>
            </p:cNvSpPr>
            <p:nvPr/>
          </p:nvSpPr>
          <p:spPr bwMode="auto">
            <a:xfrm>
              <a:off x="677863" y="2667000"/>
              <a:ext cx="1704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a:t>
              </a:r>
              <a:r>
                <a:rPr lang="en-US" altLang="en-US" sz="2400" b="1" i="0">
                  <a:latin typeface="Verdana" pitchFamily="34" charset="0"/>
                </a:rPr>
                <a:t>&gt;</a:t>
              </a:r>
              <a:r>
                <a:rPr lang="en-US" altLang="en-US" sz="2400" b="1">
                  <a:latin typeface="Verdana" pitchFamily="34" charset="0"/>
                </a:rPr>
                <a:t> </a:t>
              </a:r>
              <a:r>
                <a:rPr lang="en-US" altLang="en-US" sz="2400" b="1" i="0">
                  <a:latin typeface="Verdana" pitchFamily="34" charset="0"/>
                </a:rPr>
                <a:t>–2</a:t>
              </a:r>
              <a:r>
                <a:rPr lang="en-US" altLang="en-US" sz="2400" b="1">
                  <a:latin typeface="Verdana" pitchFamily="34" charset="0"/>
                </a:rPr>
                <a:t>x</a:t>
              </a:r>
              <a:r>
                <a:rPr lang="en-US" altLang="en-US" sz="2400" b="1" i="0">
                  <a:latin typeface="Verdana" pitchFamily="34" charset="0"/>
                </a:rPr>
                <a:t> </a:t>
              </a:r>
            </a:p>
          </p:txBody>
        </p:sp>
        <p:sp>
          <p:nvSpPr>
            <p:cNvPr id="25609" name="AutoShape 11"/>
            <p:cNvSpPr>
              <a:spLocks/>
            </p:cNvSpPr>
            <p:nvPr/>
          </p:nvSpPr>
          <p:spPr bwMode="auto">
            <a:xfrm>
              <a:off x="601663" y="2376488"/>
              <a:ext cx="366712"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grpSp>
      <p:sp>
        <p:nvSpPr>
          <p:cNvPr id="25604" name="Text Box 1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3c </a:t>
            </a:r>
            <a:endParaRPr lang="en-US" altLang="en-US" sz="2600" i="0">
              <a:solidFill>
                <a:schemeClr val="accent2"/>
              </a:solidFill>
              <a:latin typeface="Arial MT Bl" charset="0"/>
            </a:endParaRPr>
          </a:p>
        </p:txBody>
      </p:sp>
      <p:pic>
        <p:nvPicPr>
          <p:cNvPr id="66578"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8563" y="2971800"/>
            <a:ext cx="3200400" cy="296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80" name="Text Box 20"/>
          <p:cNvSpPr txBox="1">
            <a:spLocks noChangeArrowheads="1"/>
          </p:cNvSpPr>
          <p:nvPr/>
        </p:nvSpPr>
        <p:spPr bwMode="auto">
          <a:xfrm>
            <a:off x="709613" y="4098925"/>
            <a:ext cx="3505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t>The solutions are  the same as the solutions of </a:t>
            </a:r>
            <a:r>
              <a:rPr lang="en-US" altLang="en-US" sz="2400"/>
              <a:t>y </a:t>
            </a:r>
            <a:r>
              <a:rPr lang="en-US" altLang="en-US" sz="2400" i="0">
                <a:cs typeface="Arial" charset="0"/>
              </a:rPr>
              <a:t>&gt; –2</a:t>
            </a:r>
            <a:r>
              <a:rPr lang="en-US" altLang="en-US" sz="2400">
                <a:cs typeface="Arial" charset="0"/>
              </a:rPr>
              <a:t>x </a:t>
            </a:r>
            <a:r>
              <a:rPr lang="en-US" altLang="en-US" sz="2400" i="0">
                <a:cs typeface="Arial" charset="0"/>
              </a:rPr>
              <a:t>+ 3</a:t>
            </a:r>
            <a:r>
              <a:rPr lang="en-US" altLang="en-US" sz="2400" i="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6578"/>
                                        </p:tgtEl>
                                        <p:attrNameLst>
                                          <p:attrName>style.visibility</p:attrName>
                                        </p:attrNameLst>
                                      </p:cBhvr>
                                      <p:to>
                                        <p:strVal val="visible"/>
                                      </p:to>
                                    </p:set>
                                    <p:anim calcmode="lin" valueType="num">
                                      <p:cBhvr>
                                        <p:cTn id="7" dur="1000" fill="hold"/>
                                        <p:tgtEl>
                                          <p:spTgt spid="66578"/>
                                        </p:tgtEl>
                                        <p:attrNameLst>
                                          <p:attrName>ppt_w</p:attrName>
                                        </p:attrNameLst>
                                      </p:cBhvr>
                                      <p:tavLst>
                                        <p:tav tm="0">
                                          <p:val>
                                            <p:fltVal val="0"/>
                                          </p:val>
                                        </p:tav>
                                        <p:tav tm="100000">
                                          <p:val>
                                            <p:strVal val="#ppt_w"/>
                                          </p:val>
                                        </p:tav>
                                      </p:tavLst>
                                    </p:anim>
                                    <p:anim calcmode="lin" valueType="num">
                                      <p:cBhvr>
                                        <p:cTn id="8" dur="1000" fill="hold"/>
                                        <p:tgtEl>
                                          <p:spTgt spid="66578"/>
                                        </p:tgtEl>
                                        <p:attrNameLst>
                                          <p:attrName>ppt_h</p:attrName>
                                        </p:attrNameLst>
                                      </p:cBhvr>
                                      <p:tavLst>
                                        <p:tav tm="0">
                                          <p:val>
                                            <p:fltVal val="0"/>
                                          </p:val>
                                        </p:tav>
                                        <p:tav tm="100000">
                                          <p:val>
                                            <p:strVal val="#ppt_h"/>
                                          </p:val>
                                        </p:tav>
                                      </p:tavLst>
                                    </p:anim>
                                    <p:anim calcmode="lin" valueType="num">
                                      <p:cBhvr>
                                        <p:cTn id="9" dur="1000" fill="hold"/>
                                        <p:tgtEl>
                                          <p:spTgt spid="66578"/>
                                        </p:tgtEl>
                                        <p:attrNameLst>
                                          <p:attrName>style.rotation</p:attrName>
                                        </p:attrNameLst>
                                      </p:cBhvr>
                                      <p:tavLst>
                                        <p:tav tm="0">
                                          <p:val>
                                            <p:fltVal val="90"/>
                                          </p:val>
                                        </p:tav>
                                        <p:tav tm="100000">
                                          <p:val>
                                            <p:fltVal val="0"/>
                                          </p:val>
                                        </p:tav>
                                      </p:tavLst>
                                    </p:anim>
                                    <p:animEffect transition="in" filter="fade">
                                      <p:cBhvr>
                                        <p:cTn id="10" dur="1000"/>
                                        <p:tgtEl>
                                          <p:spTgt spid="6657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6580"/>
                                        </p:tgtEl>
                                        <p:attrNameLst>
                                          <p:attrName>style.visibility</p:attrName>
                                        </p:attrNameLst>
                                      </p:cBhvr>
                                      <p:to>
                                        <p:strVal val="visible"/>
                                      </p:to>
                                    </p:set>
                                    <p:animEffect transition="in" filter="dissolve">
                                      <p:cBhvr>
                                        <p:cTn id="15" dur="500"/>
                                        <p:tgtEl>
                                          <p:spTgt spid="66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8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4: </a:t>
            </a:r>
            <a:r>
              <a:rPr lang="en-US" altLang="en-US" sz="2400">
                <a:solidFill>
                  <a:srgbClr val="FF0000"/>
                </a:solidFill>
                <a:latin typeface="Arial Black" pitchFamily="34" charset="0"/>
              </a:rPr>
              <a:t>Application</a:t>
            </a:r>
            <a:endParaRPr lang="en-US" altLang="en-US" sz="2600">
              <a:solidFill>
                <a:schemeClr val="accent2"/>
              </a:solidFill>
              <a:latin typeface="Arial MT Bl" charset="0"/>
            </a:endParaRPr>
          </a:p>
        </p:txBody>
      </p:sp>
      <p:sp>
        <p:nvSpPr>
          <p:cNvPr id="26627" name="Text Box 5"/>
          <p:cNvSpPr txBox="1">
            <a:spLocks noChangeArrowheads="1"/>
          </p:cNvSpPr>
          <p:nvPr/>
        </p:nvSpPr>
        <p:spPr bwMode="auto">
          <a:xfrm>
            <a:off x="685800" y="1447800"/>
            <a:ext cx="80168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In one week, Ed can mow at most 9 times and rake at most 7 times. He charges $20 for mowing and $10 for raking. He needs to make more than $125 in one week. Show and describe all the possible combinations of mowing and raking that Ed can do to meet his goal. List two possible combinations.  </a:t>
            </a:r>
          </a:p>
        </p:txBody>
      </p:sp>
      <p:graphicFrame>
        <p:nvGraphicFramePr>
          <p:cNvPr id="48146" name="Group 18"/>
          <p:cNvGraphicFramePr>
            <a:graphicFrameLocks noGrp="1"/>
          </p:cNvGraphicFramePr>
          <p:nvPr/>
        </p:nvGraphicFramePr>
        <p:xfrm>
          <a:off x="1600200" y="4876800"/>
          <a:ext cx="6096000" cy="1036638"/>
        </p:xfrm>
        <a:graphic>
          <a:graphicData uri="http://schemas.openxmlformats.org/drawingml/2006/table">
            <a:tbl>
              <a:tblPr/>
              <a:tblGrid>
                <a:gridCol w="3048000"/>
                <a:gridCol w="3048000"/>
              </a:tblGrid>
              <a:tr h="5183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8155" name="Group 27"/>
          <p:cNvGraphicFramePr>
            <a:graphicFrameLocks noGrp="1"/>
          </p:cNvGraphicFramePr>
          <p:nvPr/>
        </p:nvGraphicFramePr>
        <p:xfrm>
          <a:off x="1600200" y="4267200"/>
          <a:ext cx="6096000" cy="609600"/>
        </p:xfrm>
        <a:graphic>
          <a:graphicData uri="http://schemas.openxmlformats.org/drawingml/2006/table">
            <a:tbl>
              <a:tblPr/>
              <a:tblGrid>
                <a:gridCol w="6096000"/>
              </a:tblGrid>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3333FF"/>
                    </a:solidFill>
                  </a:tcPr>
                </a:tc>
              </a:tr>
            </a:tbl>
          </a:graphicData>
        </a:graphic>
      </p:graphicFrame>
      <p:sp>
        <p:nvSpPr>
          <p:cNvPr id="26645" name="Text Box 26"/>
          <p:cNvSpPr txBox="1">
            <a:spLocks noChangeArrowheads="1"/>
          </p:cNvSpPr>
          <p:nvPr/>
        </p:nvSpPr>
        <p:spPr bwMode="auto">
          <a:xfrm>
            <a:off x="2824163" y="4311650"/>
            <a:ext cx="37004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solidFill>
                  <a:schemeClr val="bg1"/>
                </a:solidFill>
                <a:latin typeface="Verdana" pitchFamily="34" charset="0"/>
              </a:rPr>
              <a:t>Earnings per Job ($)</a:t>
            </a:r>
          </a:p>
        </p:txBody>
      </p:sp>
      <p:sp>
        <p:nvSpPr>
          <p:cNvPr id="26646" name="Text Box 28"/>
          <p:cNvSpPr txBox="1">
            <a:spLocks noChangeArrowheads="1"/>
          </p:cNvSpPr>
          <p:nvPr/>
        </p:nvSpPr>
        <p:spPr bwMode="auto">
          <a:xfrm>
            <a:off x="1965325" y="4876800"/>
            <a:ext cx="1516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Mowing</a:t>
            </a:r>
          </a:p>
        </p:txBody>
      </p:sp>
      <p:sp>
        <p:nvSpPr>
          <p:cNvPr id="26647" name="Text Box 29"/>
          <p:cNvSpPr txBox="1">
            <a:spLocks noChangeArrowheads="1"/>
          </p:cNvSpPr>
          <p:nvPr/>
        </p:nvSpPr>
        <p:spPr bwMode="auto">
          <a:xfrm>
            <a:off x="1981200" y="5392738"/>
            <a:ext cx="1365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Raking</a:t>
            </a:r>
          </a:p>
        </p:txBody>
      </p:sp>
      <p:sp>
        <p:nvSpPr>
          <p:cNvPr id="26648" name="Text Box 31"/>
          <p:cNvSpPr txBox="1">
            <a:spLocks noChangeArrowheads="1"/>
          </p:cNvSpPr>
          <p:nvPr/>
        </p:nvSpPr>
        <p:spPr bwMode="auto">
          <a:xfrm>
            <a:off x="5699125" y="4892675"/>
            <a:ext cx="619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20</a:t>
            </a:r>
          </a:p>
        </p:txBody>
      </p:sp>
      <p:sp>
        <p:nvSpPr>
          <p:cNvPr id="26649" name="Text Box 32"/>
          <p:cNvSpPr txBox="1">
            <a:spLocks noChangeArrowheads="1"/>
          </p:cNvSpPr>
          <p:nvPr/>
        </p:nvSpPr>
        <p:spPr bwMode="auto">
          <a:xfrm>
            <a:off x="5715000" y="5421313"/>
            <a:ext cx="619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10</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4 Continued</a:t>
            </a:r>
            <a:endParaRPr lang="en-US" altLang="en-US" sz="2600">
              <a:solidFill>
                <a:schemeClr val="accent2"/>
              </a:solidFill>
              <a:latin typeface="Arial MT Bl" charset="0"/>
            </a:endParaRPr>
          </a:p>
        </p:txBody>
      </p:sp>
      <p:sp>
        <p:nvSpPr>
          <p:cNvPr id="27651" name="Text Box 6"/>
          <p:cNvSpPr txBox="1">
            <a:spLocks noChangeArrowheads="1"/>
          </p:cNvSpPr>
          <p:nvPr/>
        </p:nvSpPr>
        <p:spPr bwMode="auto">
          <a:xfrm>
            <a:off x="762000" y="1736725"/>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1 </a:t>
            </a:r>
            <a:r>
              <a:rPr lang="en-US" altLang="en-US" sz="2400" i="0">
                <a:latin typeface="Verdana" pitchFamily="34" charset="0"/>
              </a:rPr>
              <a:t>Write a system of inequalities.</a:t>
            </a:r>
            <a:endParaRPr lang="en-US" altLang="en-US" sz="2400" b="1" i="0">
              <a:latin typeface="Verdana" pitchFamily="34" charset="0"/>
            </a:endParaRPr>
          </a:p>
        </p:txBody>
      </p:sp>
      <p:sp>
        <p:nvSpPr>
          <p:cNvPr id="27652" name="Text Box 7"/>
          <p:cNvSpPr txBox="1">
            <a:spLocks noChangeArrowheads="1"/>
          </p:cNvSpPr>
          <p:nvPr/>
        </p:nvSpPr>
        <p:spPr bwMode="auto">
          <a:xfrm>
            <a:off x="1279525" y="2301875"/>
            <a:ext cx="7102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Let </a:t>
            </a:r>
            <a:r>
              <a:rPr lang="en-US" altLang="en-US" sz="2400">
                <a:latin typeface="Verdana" pitchFamily="34" charset="0"/>
              </a:rPr>
              <a:t>x </a:t>
            </a:r>
            <a:r>
              <a:rPr lang="en-US" altLang="en-US" sz="2400" i="0">
                <a:latin typeface="Verdana" pitchFamily="34" charset="0"/>
              </a:rPr>
              <a:t>represent the number of mowing jobs and </a:t>
            </a:r>
            <a:r>
              <a:rPr lang="en-US" altLang="en-US" sz="2400">
                <a:latin typeface="Verdana" pitchFamily="34" charset="0"/>
              </a:rPr>
              <a:t>y </a:t>
            </a:r>
            <a:r>
              <a:rPr lang="en-US" altLang="en-US" sz="2400" i="0">
                <a:latin typeface="Verdana" pitchFamily="34" charset="0"/>
              </a:rPr>
              <a:t>represent the number of raking jobs.</a:t>
            </a:r>
          </a:p>
        </p:txBody>
      </p:sp>
      <p:sp>
        <p:nvSpPr>
          <p:cNvPr id="49160" name="Text Box 8"/>
          <p:cNvSpPr txBox="1">
            <a:spLocks noChangeArrowheads="1"/>
          </p:cNvSpPr>
          <p:nvPr/>
        </p:nvSpPr>
        <p:spPr bwMode="auto">
          <a:xfrm>
            <a:off x="746125" y="3216275"/>
            <a:ext cx="1131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3399"/>
                </a:solidFill>
                <a:latin typeface="Verdana" pitchFamily="34" charset="0"/>
              </a:rPr>
              <a:t>x</a:t>
            </a:r>
            <a:r>
              <a:rPr lang="en-US" altLang="en-US" sz="2400" i="0">
                <a:solidFill>
                  <a:srgbClr val="FF3399"/>
                </a:solidFill>
                <a:latin typeface="Verdana" pitchFamily="34" charset="0"/>
              </a:rPr>
              <a:t> ≤ 9 </a:t>
            </a:r>
            <a:endParaRPr lang="en-US" altLang="en-US" sz="2400">
              <a:solidFill>
                <a:srgbClr val="FF3399"/>
              </a:solidFill>
              <a:latin typeface="Verdana" pitchFamily="34" charset="0"/>
            </a:endParaRPr>
          </a:p>
        </p:txBody>
      </p:sp>
      <p:sp>
        <p:nvSpPr>
          <p:cNvPr id="49161" name="Text Box 9"/>
          <p:cNvSpPr txBox="1">
            <a:spLocks noChangeArrowheads="1"/>
          </p:cNvSpPr>
          <p:nvPr/>
        </p:nvSpPr>
        <p:spPr bwMode="auto">
          <a:xfrm>
            <a:off x="762000" y="3917950"/>
            <a:ext cx="102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latin typeface="Verdana" pitchFamily="34" charset="0"/>
              </a:rPr>
              <a:t>y</a:t>
            </a:r>
            <a:r>
              <a:rPr lang="en-US" altLang="en-US" sz="2400" i="0">
                <a:solidFill>
                  <a:srgbClr val="3333FF"/>
                </a:solidFill>
                <a:latin typeface="Verdana" pitchFamily="34" charset="0"/>
              </a:rPr>
              <a:t> ≤ 7</a:t>
            </a:r>
            <a:endParaRPr lang="en-US" altLang="en-US" sz="2400">
              <a:solidFill>
                <a:srgbClr val="3333FF"/>
              </a:solidFill>
              <a:latin typeface="Verdana" pitchFamily="34" charset="0"/>
            </a:endParaRPr>
          </a:p>
        </p:txBody>
      </p:sp>
      <p:sp>
        <p:nvSpPr>
          <p:cNvPr id="49162" name="Text Box 10"/>
          <p:cNvSpPr txBox="1">
            <a:spLocks noChangeArrowheads="1"/>
          </p:cNvSpPr>
          <p:nvPr/>
        </p:nvSpPr>
        <p:spPr bwMode="auto">
          <a:xfrm>
            <a:off x="733425" y="4632325"/>
            <a:ext cx="2830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00CC00"/>
                </a:solidFill>
                <a:latin typeface="Verdana" pitchFamily="34" charset="0"/>
              </a:rPr>
              <a:t>20</a:t>
            </a:r>
            <a:r>
              <a:rPr lang="en-US" altLang="en-US" sz="2400">
                <a:solidFill>
                  <a:srgbClr val="00CC00"/>
                </a:solidFill>
                <a:latin typeface="Verdana" pitchFamily="34" charset="0"/>
              </a:rPr>
              <a:t>x + </a:t>
            </a:r>
            <a:r>
              <a:rPr lang="en-US" altLang="en-US" sz="2400" i="0">
                <a:solidFill>
                  <a:srgbClr val="00CC00"/>
                </a:solidFill>
                <a:latin typeface="Verdana" pitchFamily="34" charset="0"/>
              </a:rPr>
              <a:t>10</a:t>
            </a:r>
            <a:r>
              <a:rPr lang="en-US" altLang="en-US" sz="2400">
                <a:solidFill>
                  <a:srgbClr val="00CC00"/>
                </a:solidFill>
                <a:latin typeface="Verdana" pitchFamily="34" charset="0"/>
              </a:rPr>
              <a:t>y &gt; </a:t>
            </a:r>
            <a:r>
              <a:rPr lang="en-US" altLang="en-US" sz="2400" i="0">
                <a:solidFill>
                  <a:srgbClr val="00CC00"/>
                </a:solidFill>
                <a:latin typeface="Verdana" pitchFamily="34" charset="0"/>
              </a:rPr>
              <a:t>125</a:t>
            </a:r>
          </a:p>
        </p:txBody>
      </p:sp>
      <p:sp>
        <p:nvSpPr>
          <p:cNvPr id="49163" name="Text Box 11"/>
          <p:cNvSpPr txBox="1">
            <a:spLocks noChangeArrowheads="1"/>
          </p:cNvSpPr>
          <p:nvPr/>
        </p:nvSpPr>
        <p:spPr bwMode="auto">
          <a:xfrm>
            <a:off x="4784725" y="3224213"/>
            <a:ext cx="359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He can do at most 9 mowing jobs.</a:t>
            </a:r>
          </a:p>
        </p:txBody>
      </p:sp>
      <p:sp>
        <p:nvSpPr>
          <p:cNvPr id="49164" name="Text Box 12"/>
          <p:cNvSpPr txBox="1">
            <a:spLocks noChangeArrowheads="1"/>
          </p:cNvSpPr>
          <p:nvPr/>
        </p:nvSpPr>
        <p:spPr bwMode="auto">
          <a:xfrm>
            <a:off x="4784725" y="3962400"/>
            <a:ext cx="359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He can do at most 7 raking jobs.</a:t>
            </a:r>
          </a:p>
        </p:txBody>
      </p:sp>
      <p:sp>
        <p:nvSpPr>
          <p:cNvPr id="49165" name="Text Box 13"/>
          <p:cNvSpPr txBox="1">
            <a:spLocks noChangeArrowheads="1"/>
          </p:cNvSpPr>
          <p:nvPr/>
        </p:nvSpPr>
        <p:spPr bwMode="auto">
          <a:xfrm>
            <a:off x="4784725" y="4648200"/>
            <a:ext cx="3711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He wants to earn more than $125.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9163"/>
                                        </p:tgtEl>
                                        <p:attrNameLst>
                                          <p:attrName>style.visibility</p:attrName>
                                        </p:attrNameLst>
                                      </p:cBhvr>
                                      <p:to>
                                        <p:strVal val="visible"/>
                                      </p:to>
                                    </p:set>
                                    <p:animEffect transition="in" filter="checkerboard(across)">
                                      <p:cBhvr>
                                        <p:cTn id="7" dur="500"/>
                                        <p:tgtEl>
                                          <p:spTgt spid="491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9160"/>
                                        </p:tgtEl>
                                        <p:attrNameLst>
                                          <p:attrName>style.visibility</p:attrName>
                                        </p:attrNameLst>
                                      </p:cBhvr>
                                      <p:to>
                                        <p:strVal val="visible"/>
                                      </p:to>
                                    </p:set>
                                    <p:animEffect transition="in" filter="checkerboard(across)">
                                      <p:cBhvr>
                                        <p:cTn id="12" dur="500"/>
                                        <p:tgtEl>
                                          <p:spTgt spid="491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9164"/>
                                        </p:tgtEl>
                                        <p:attrNameLst>
                                          <p:attrName>style.visibility</p:attrName>
                                        </p:attrNameLst>
                                      </p:cBhvr>
                                      <p:to>
                                        <p:strVal val="visible"/>
                                      </p:to>
                                    </p:set>
                                    <p:animEffect transition="in" filter="checkerboard(across)">
                                      <p:cBhvr>
                                        <p:cTn id="17" dur="500"/>
                                        <p:tgtEl>
                                          <p:spTgt spid="4916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9161"/>
                                        </p:tgtEl>
                                        <p:attrNameLst>
                                          <p:attrName>style.visibility</p:attrName>
                                        </p:attrNameLst>
                                      </p:cBhvr>
                                      <p:to>
                                        <p:strVal val="visible"/>
                                      </p:to>
                                    </p:set>
                                    <p:animEffect transition="in" filter="checkerboard(across)">
                                      <p:cBhvr>
                                        <p:cTn id="22" dur="500"/>
                                        <p:tgtEl>
                                          <p:spTgt spid="4916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9165"/>
                                        </p:tgtEl>
                                        <p:attrNameLst>
                                          <p:attrName>style.visibility</p:attrName>
                                        </p:attrNameLst>
                                      </p:cBhvr>
                                      <p:to>
                                        <p:strVal val="visible"/>
                                      </p:to>
                                    </p:set>
                                    <p:animEffect transition="in" filter="checkerboard(across)">
                                      <p:cBhvr>
                                        <p:cTn id="27" dur="500"/>
                                        <p:tgtEl>
                                          <p:spTgt spid="4916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9162"/>
                                        </p:tgtEl>
                                        <p:attrNameLst>
                                          <p:attrName>style.visibility</p:attrName>
                                        </p:attrNameLst>
                                      </p:cBhvr>
                                      <p:to>
                                        <p:strVal val="visible"/>
                                      </p:to>
                                    </p:set>
                                    <p:animEffect transition="in" filter="checkerboard(across)">
                                      <p:cBhvr>
                                        <p:cTn id="32" dur="500"/>
                                        <p:tgtEl>
                                          <p:spTgt spid="49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0" grpId="0"/>
      <p:bldP spid="49161" grpId="0"/>
      <p:bldP spid="49162" grpId="0"/>
      <p:bldP spid="49163" grpId="0"/>
      <p:bldP spid="49164" grpId="0"/>
      <p:bldP spid="4916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5"/>
          <p:cNvSpPr txBox="1">
            <a:spLocks noChangeArrowheads="1"/>
          </p:cNvSpPr>
          <p:nvPr/>
        </p:nvSpPr>
        <p:spPr bwMode="auto">
          <a:xfrm>
            <a:off x="815975" y="1524000"/>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2 </a:t>
            </a:r>
            <a:r>
              <a:rPr lang="en-US" altLang="en-US" sz="2400" i="0">
                <a:latin typeface="Verdana" pitchFamily="34" charset="0"/>
              </a:rPr>
              <a:t>Graph the system.</a:t>
            </a:r>
            <a:endParaRPr lang="en-US" altLang="en-US" sz="2400" b="1" i="0">
              <a:latin typeface="Verdana" pitchFamily="34" charset="0"/>
            </a:endParaRPr>
          </a:p>
        </p:txBody>
      </p:sp>
      <p:sp>
        <p:nvSpPr>
          <p:cNvPr id="50183" name="Text Box 7"/>
          <p:cNvSpPr txBox="1">
            <a:spLocks noChangeArrowheads="1"/>
          </p:cNvSpPr>
          <p:nvPr/>
        </p:nvSpPr>
        <p:spPr bwMode="auto">
          <a:xfrm>
            <a:off x="1219200" y="2133600"/>
            <a:ext cx="7673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The graph should be in only the first quadrant because the number of jobs cannot be negative.</a:t>
            </a:r>
          </a:p>
        </p:txBody>
      </p:sp>
      <p:pic>
        <p:nvPicPr>
          <p:cNvPr id="28676" name="Picture 5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8275" y="3624263"/>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Line 53"/>
          <p:cNvSpPr>
            <a:spLocks noChangeShapeType="1"/>
          </p:cNvSpPr>
          <p:nvPr/>
        </p:nvSpPr>
        <p:spPr bwMode="auto">
          <a:xfrm flipV="1">
            <a:off x="5349875" y="3900488"/>
            <a:ext cx="0" cy="22860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8" name="Line 54"/>
          <p:cNvSpPr>
            <a:spLocks noChangeShapeType="1"/>
          </p:cNvSpPr>
          <p:nvPr/>
        </p:nvSpPr>
        <p:spPr bwMode="auto">
          <a:xfrm flipV="1">
            <a:off x="4329113" y="5410200"/>
            <a:ext cx="2209800" cy="142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78" name="Freeform 102"/>
          <p:cNvSpPr>
            <a:spLocks/>
          </p:cNvSpPr>
          <p:nvPr/>
        </p:nvSpPr>
        <p:spPr bwMode="auto">
          <a:xfrm>
            <a:off x="4267200" y="3905250"/>
            <a:ext cx="2314575" cy="2286000"/>
          </a:xfrm>
          <a:custGeom>
            <a:avLst/>
            <a:gdLst>
              <a:gd name="T0" fmla="*/ 0 w 1440"/>
              <a:gd name="T1" fmla="*/ 0 h 1488"/>
              <a:gd name="T2" fmla="*/ 0 w 1440"/>
              <a:gd name="T3" fmla="*/ 2147483647 h 1488"/>
              <a:gd name="T4" fmla="*/ 2147483647 w 1440"/>
              <a:gd name="T5" fmla="*/ 2147483647 h 1488"/>
              <a:gd name="T6" fmla="*/ 2147483647 w 1440"/>
              <a:gd name="T7" fmla="*/ 2147483647 h 1488"/>
              <a:gd name="T8" fmla="*/ 2147483647 w 1440"/>
              <a:gd name="T9" fmla="*/ 0 h 1488"/>
              <a:gd name="T10" fmla="*/ 0 w 1440"/>
              <a:gd name="T11" fmla="*/ 0 h 1488"/>
              <a:gd name="T12" fmla="*/ 0 60000 65536"/>
              <a:gd name="T13" fmla="*/ 0 60000 65536"/>
              <a:gd name="T14" fmla="*/ 0 60000 65536"/>
              <a:gd name="T15" fmla="*/ 0 60000 65536"/>
              <a:gd name="T16" fmla="*/ 0 60000 65536"/>
              <a:gd name="T17" fmla="*/ 0 60000 65536"/>
              <a:gd name="T18" fmla="*/ 0 w 1440"/>
              <a:gd name="T19" fmla="*/ 0 h 1488"/>
              <a:gd name="T20" fmla="*/ 1440 w 1440"/>
              <a:gd name="T21" fmla="*/ 1488 h 1488"/>
            </a:gdLst>
            <a:ahLst/>
            <a:cxnLst>
              <a:cxn ang="T12">
                <a:pos x="T0" y="T1"/>
              </a:cxn>
              <a:cxn ang="T13">
                <a:pos x="T2" y="T3"/>
              </a:cxn>
              <a:cxn ang="T14">
                <a:pos x="T4" y="T5"/>
              </a:cxn>
              <a:cxn ang="T15">
                <a:pos x="T6" y="T7"/>
              </a:cxn>
              <a:cxn ang="T16">
                <a:pos x="T8" y="T9"/>
              </a:cxn>
              <a:cxn ang="T17">
                <a:pos x="T10" y="T11"/>
              </a:cxn>
            </a:cxnLst>
            <a:rect l="T18" t="T19" r="T20" b="T21"/>
            <a:pathLst>
              <a:path w="1440" h="1488">
                <a:moveTo>
                  <a:pt x="0" y="0"/>
                </a:moveTo>
                <a:lnTo>
                  <a:pt x="0" y="576"/>
                </a:lnTo>
                <a:lnTo>
                  <a:pt x="432" y="1488"/>
                </a:lnTo>
                <a:lnTo>
                  <a:pt x="1440" y="1488"/>
                </a:lnTo>
                <a:lnTo>
                  <a:pt x="1440" y="0"/>
                </a:lnTo>
                <a:lnTo>
                  <a:pt x="0" y="0"/>
                </a:lnTo>
                <a:close/>
              </a:path>
            </a:pathLst>
          </a:custGeom>
          <a:solidFill>
            <a:srgbClr val="3333FF">
              <a:alpha val="49019"/>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284" name="Freeform 108"/>
          <p:cNvSpPr>
            <a:spLocks/>
          </p:cNvSpPr>
          <p:nvPr/>
        </p:nvSpPr>
        <p:spPr bwMode="auto">
          <a:xfrm>
            <a:off x="4283075" y="3914775"/>
            <a:ext cx="1050925" cy="2286000"/>
          </a:xfrm>
          <a:custGeom>
            <a:avLst/>
            <a:gdLst>
              <a:gd name="T0" fmla="*/ 0 w 672"/>
              <a:gd name="T1" fmla="*/ 2147483647 h 1440"/>
              <a:gd name="T2" fmla="*/ 0 w 672"/>
              <a:gd name="T3" fmla="*/ 0 h 1440"/>
              <a:gd name="T4" fmla="*/ 2147483647 w 672"/>
              <a:gd name="T5" fmla="*/ 0 h 1440"/>
              <a:gd name="T6" fmla="*/ 2147483647 w 672"/>
              <a:gd name="T7" fmla="*/ 2147483647 h 1440"/>
              <a:gd name="T8" fmla="*/ 0 w 672"/>
              <a:gd name="T9" fmla="*/ 2147483647 h 1440"/>
              <a:gd name="T10" fmla="*/ 0 60000 65536"/>
              <a:gd name="T11" fmla="*/ 0 60000 65536"/>
              <a:gd name="T12" fmla="*/ 0 60000 65536"/>
              <a:gd name="T13" fmla="*/ 0 60000 65536"/>
              <a:gd name="T14" fmla="*/ 0 60000 65536"/>
              <a:gd name="T15" fmla="*/ 0 w 672"/>
              <a:gd name="T16" fmla="*/ 0 h 1440"/>
              <a:gd name="T17" fmla="*/ 672 w 672"/>
              <a:gd name="T18" fmla="*/ 1440 h 1440"/>
            </a:gdLst>
            <a:ahLst/>
            <a:cxnLst>
              <a:cxn ang="T10">
                <a:pos x="T0" y="T1"/>
              </a:cxn>
              <a:cxn ang="T11">
                <a:pos x="T2" y="T3"/>
              </a:cxn>
              <a:cxn ang="T12">
                <a:pos x="T4" y="T5"/>
              </a:cxn>
              <a:cxn ang="T13">
                <a:pos x="T6" y="T7"/>
              </a:cxn>
              <a:cxn ang="T14">
                <a:pos x="T8" y="T9"/>
              </a:cxn>
            </a:cxnLst>
            <a:rect l="T15" t="T16" r="T17" b="T18"/>
            <a:pathLst>
              <a:path w="672" h="1440">
                <a:moveTo>
                  <a:pt x="0" y="1440"/>
                </a:moveTo>
                <a:lnTo>
                  <a:pt x="0" y="0"/>
                </a:lnTo>
                <a:lnTo>
                  <a:pt x="672" y="0"/>
                </a:lnTo>
                <a:lnTo>
                  <a:pt x="672" y="1440"/>
                </a:lnTo>
                <a:lnTo>
                  <a:pt x="0" y="1440"/>
                </a:lnTo>
                <a:close/>
              </a:path>
            </a:pathLst>
          </a:custGeom>
          <a:solidFill>
            <a:srgbClr val="00CC00">
              <a:alpha val="50980"/>
            </a:srgbClr>
          </a:solidFill>
          <a:ln w="9525">
            <a:solidFill>
              <a:schemeClr val="tx1"/>
            </a:solidFill>
            <a:round/>
            <a:headEnd/>
            <a:tailEnd/>
          </a:ln>
        </p:spPr>
        <p:txBody>
          <a:bodyPr/>
          <a:lstStyle/>
          <a:p>
            <a:endParaRPr lang="en-US"/>
          </a:p>
        </p:txBody>
      </p:sp>
      <p:sp>
        <p:nvSpPr>
          <p:cNvPr id="50285" name="Freeform 109"/>
          <p:cNvSpPr>
            <a:spLocks/>
          </p:cNvSpPr>
          <p:nvPr/>
        </p:nvSpPr>
        <p:spPr bwMode="auto">
          <a:xfrm>
            <a:off x="4267200" y="5438775"/>
            <a:ext cx="2286000" cy="762000"/>
          </a:xfrm>
          <a:custGeom>
            <a:avLst/>
            <a:gdLst>
              <a:gd name="T0" fmla="*/ 0 w 1440"/>
              <a:gd name="T1" fmla="*/ 2147483647 h 480"/>
              <a:gd name="T2" fmla="*/ 2147483647 w 1440"/>
              <a:gd name="T3" fmla="*/ 2147483647 h 480"/>
              <a:gd name="T4" fmla="*/ 2147483647 w 1440"/>
              <a:gd name="T5" fmla="*/ 0 h 480"/>
              <a:gd name="T6" fmla="*/ 0 w 1440"/>
              <a:gd name="T7" fmla="*/ 0 h 480"/>
              <a:gd name="T8" fmla="*/ 0 w 1440"/>
              <a:gd name="T9" fmla="*/ 2147483647 h 480"/>
              <a:gd name="T10" fmla="*/ 0 60000 65536"/>
              <a:gd name="T11" fmla="*/ 0 60000 65536"/>
              <a:gd name="T12" fmla="*/ 0 60000 65536"/>
              <a:gd name="T13" fmla="*/ 0 60000 65536"/>
              <a:gd name="T14" fmla="*/ 0 60000 65536"/>
              <a:gd name="T15" fmla="*/ 0 w 1440"/>
              <a:gd name="T16" fmla="*/ 0 h 480"/>
              <a:gd name="T17" fmla="*/ 1440 w 1440"/>
              <a:gd name="T18" fmla="*/ 480 h 480"/>
            </a:gdLst>
            <a:ahLst/>
            <a:cxnLst>
              <a:cxn ang="T10">
                <a:pos x="T0" y="T1"/>
              </a:cxn>
              <a:cxn ang="T11">
                <a:pos x="T2" y="T3"/>
              </a:cxn>
              <a:cxn ang="T12">
                <a:pos x="T4" y="T5"/>
              </a:cxn>
              <a:cxn ang="T13">
                <a:pos x="T6" y="T7"/>
              </a:cxn>
              <a:cxn ang="T14">
                <a:pos x="T8" y="T9"/>
              </a:cxn>
            </a:cxnLst>
            <a:rect l="T15" t="T16" r="T17" b="T18"/>
            <a:pathLst>
              <a:path w="1440" h="480">
                <a:moveTo>
                  <a:pt x="0" y="480"/>
                </a:moveTo>
                <a:lnTo>
                  <a:pt x="1440" y="480"/>
                </a:lnTo>
                <a:lnTo>
                  <a:pt x="1440" y="0"/>
                </a:lnTo>
                <a:lnTo>
                  <a:pt x="0" y="0"/>
                </a:lnTo>
                <a:lnTo>
                  <a:pt x="0" y="480"/>
                </a:lnTo>
                <a:close/>
              </a:path>
            </a:pathLst>
          </a:custGeom>
          <a:solidFill>
            <a:srgbClr val="FF0000">
              <a:alpha val="47842"/>
            </a:srgbClr>
          </a:solidFill>
          <a:ln w="9525">
            <a:solidFill>
              <a:schemeClr val="tx1"/>
            </a:solidFill>
            <a:round/>
            <a:headEnd/>
            <a:tailEnd/>
          </a:ln>
        </p:spPr>
        <p:txBody>
          <a:bodyPr/>
          <a:lstStyle/>
          <a:p>
            <a:endParaRPr lang="en-US"/>
          </a:p>
        </p:txBody>
      </p:sp>
      <p:grpSp>
        <p:nvGrpSpPr>
          <p:cNvPr id="2" name="Group 113"/>
          <p:cNvGrpSpPr>
            <a:grpSpLocks/>
          </p:cNvGrpSpPr>
          <p:nvPr/>
        </p:nvGrpSpPr>
        <p:grpSpPr bwMode="auto">
          <a:xfrm>
            <a:off x="2057400" y="5451475"/>
            <a:ext cx="1463675" cy="387350"/>
            <a:chOff x="1296" y="3434"/>
            <a:chExt cx="922" cy="244"/>
          </a:xfrm>
        </p:grpSpPr>
        <p:sp>
          <p:nvSpPr>
            <p:cNvPr id="28684" name="AutoShape 110"/>
            <p:cNvSpPr>
              <a:spLocks noChangeArrowheads="1"/>
            </p:cNvSpPr>
            <p:nvPr/>
          </p:nvSpPr>
          <p:spPr bwMode="auto">
            <a:xfrm>
              <a:off x="1306" y="3438"/>
              <a:ext cx="912" cy="240"/>
            </a:xfrm>
            <a:prstGeom prst="wedgeRectCallout">
              <a:avLst>
                <a:gd name="adj1" fmla="val 152741"/>
                <a:gd name="adj2" fmla="val 39167"/>
              </a:avLst>
            </a:prstGeom>
            <a:solidFill>
              <a:schemeClr val="accent1"/>
            </a:solidFill>
            <a:ln w="9525">
              <a:solidFill>
                <a:schemeClr val="tx1"/>
              </a:solidFill>
              <a:miter lim="800000"/>
              <a:headEnd/>
              <a:tailEnd/>
            </a:ln>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endParaRPr lang="en-US" altLang="en-US"/>
            </a:p>
          </p:txBody>
        </p:sp>
        <p:sp>
          <p:nvSpPr>
            <p:cNvPr id="28685" name="Text Box 112"/>
            <p:cNvSpPr txBox="1">
              <a:spLocks noChangeArrowheads="1"/>
            </p:cNvSpPr>
            <p:nvPr/>
          </p:nvSpPr>
          <p:spPr bwMode="auto">
            <a:xfrm>
              <a:off x="1296" y="3434"/>
              <a:ext cx="8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  Solutions</a:t>
              </a:r>
            </a:p>
          </p:txBody>
        </p:sp>
      </p:grpSp>
      <p:sp>
        <p:nvSpPr>
          <p:cNvPr id="28683" name="Text Box 11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4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3"/>
                                        </p:tgtEl>
                                        <p:attrNameLst>
                                          <p:attrName>style.visibility</p:attrName>
                                        </p:attrNameLst>
                                      </p:cBhvr>
                                      <p:to>
                                        <p:strVal val="visible"/>
                                      </p:to>
                                    </p:set>
                                    <p:animEffect transition="in" filter="blinds(horizontal)">
                                      <p:cBhvr>
                                        <p:cTn id="7" dur="500"/>
                                        <p:tgtEl>
                                          <p:spTgt spid="501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0278"/>
                                        </p:tgtEl>
                                        <p:attrNameLst>
                                          <p:attrName>style.visibility</p:attrName>
                                        </p:attrNameLst>
                                      </p:cBhvr>
                                      <p:to>
                                        <p:strVal val="visible"/>
                                      </p:to>
                                    </p:set>
                                    <p:animEffect transition="in" filter="wipe(down)">
                                      <p:cBhvr>
                                        <p:cTn id="12" dur="1000"/>
                                        <p:tgtEl>
                                          <p:spTgt spid="502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0284"/>
                                        </p:tgtEl>
                                        <p:attrNameLst>
                                          <p:attrName>style.visibility</p:attrName>
                                        </p:attrNameLst>
                                      </p:cBhvr>
                                      <p:to>
                                        <p:strVal val="visible"/>
                                      </p:to>
                                    </p:set>
                                    <p:animEffect transition="in" filter="box(in)">
                                      <p:cBhvr>
                                        <p:cTn id="17" dur="500"/>
                                        <p:tgtEl>
                                          <p:spTgt spid="502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0285"/>
                                        </p:tgtEl>
                                        <p:attrNameLst>
                                          <p:attrName>style.visibility</p:attrName>
                                        </p:attrNameLst>
                                      </p:cBhvr>
                                      <p:to>
                                        <p:strVal val="visible"/>
                                      </p:to>
                                    </p:set>
                                    <p:animEffect transition="in" filter="box(in)">
                                      <p:cBhvr>
                                        <p:cTn id="22" dur="500"/>
                                        <p:tgtEl>
                                          <p:spTgt spid="502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left)">
                                      <p:cBhvr>
                                        <p:cTn id="2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p:bldP spid="50278" grpId="0" animBg="1"/>
      <p:bldP spid="50284" grpId="0" animBg="1"/>
      <p:bldP spid="5028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143000"/>
            <a:ext cx="1420582" cy="369332"/>
          </a:xfrm>
          <a:prstGeom prst="rect">
            <a:avLst/>
          </a:prstGeom>
        </p:spPr>
        <p:txBody>
          <a:bodyPr wrap="none">
            <a:spAutoFit/>
          </a:bodyPr>
          <a:lstStyle/>
          <a:p>
            <a:r>
              <a:rPr lang="en-US" altLang="en-US" b="1" i="0" u="sng" dirty="0" smtClean="0">
                <a:latin typeface="Verdana" pitchFamily="34" charset="0"/>
              </a:rPr>
              <a:t>Warnings</a:t>
            </a:r>
            <a:endParaRPr lang="en-US" dirty="0"/>
          </a:p>
        </p:txBody>
      </p:sp>
      <p:sp>
        <p:nvSpPr>
          <p:cNvPr id="3" name="Rectangle 2"/>
          <p:cNvSpPr/>
          <p:nvPr/>
        </p:nvSpPr>
        <p:spPr>
          <a:xfrm>
            <a:off x="3733800" y="1109179"/>
            <a:ext cx="1600118" cy="369332"/>
          </a:xfrm>
          <a:prstGeom prst="rect">
            <a:avLst/>
          </a:prstGeom>
        </p:spPr>
        <p:txBody>
          <a:bodyPr wrap="none">
            <a:spAutoFit/>
          </a:bodyPr>
          <a:lstStyle/>
          <a:p>
            <a:r>
              <a:rPr lang="en-US" altLang="en-US" b="1" i="0" u="sng" dirty="0" smtClean="0">
                <a:latin typeface="Verdana" pitchFamily="34" charset="0"/>
              </a:rPr>
              <a:t>Detentions</a:t>
            </a:r>
            <a:endParaRPr lang="en-US" dirty="0"/>
          </a:p>
        </p:txBody>
      </p:sp>
      <p:sp>
        <p:nvSpPr>
          <p:cNvPr id="4" name="Rectangle 3"/>
          <p:cNvSpPr/>
          <p:nvPr/>
        </p:nvSpPr>
        <p:spPr>
          <a:xfrm>
            <a:off x="6858000" y="1143000"/>
            <a:ext cx="1151277" cy="369332"/>
          </a:xfrm>
          <a:prstGeom prst="rect">
            <a:avLst/>
          </a:prstGeom>
        </p:spPr>
        <p:txBody>
          <a:bodyPr wrap="none">
            <a:spAutoFit/>
          </a:bodyPr>
          <a:lstStyle/>
          <a:p>
            <a:r>
              <a:rPr lang="en-US" altLang="en-US" b="1" i="0" u="sng" dirty="0" smtClean="0">
                <a:latin typeface="Verdana" pitchFamily="34" charset="0"/>
              </a:rPr>
              <a:t>Beyond</a:t>
            </a:r>
            <a:endParaRPr lang="en-US" dirty="0"/>
          </a:p>
        </p:txBody>
      </p:sp>
      <p:sp>
        <p:nvSpPr>
          <p:cNvPr id="5" name="Rectangle 4"/>
          <p:cNvSpPr/>
          <p:nvPr/>
        </p:nvSpPr>
        <p:spPr>
          <a:xfrm>
            <a:off x="685800" y="1518944"/>
            <a:ext cx="979755" cy="369332"/>
          </a:xfrm>
          <a:prstGeom prst="rect">
            <a:avLst/>
          </a:prstGeom>
        </p:spPr>
        <p:txBody>
          <a:bodyPr wrap="none">
            <a:spAutoFit/>
          </a:bodyPr>
          <a:lstStyle/>
          <a:p>
            <a:r>
              <a:rPr lang="en-US" altLang="en-US" i="0" dirty="0" smtClean="0">
                <a:latin typeface="Verdana" pitchFamily="34" charset="0"/>
              </a:rPr>
              <a:t>Darren</a:t>
            </a:r>
            <a:endParaRPr lang="en-US" dirty="0"/>
          </a:p>
        </p:txBody>
      </p:sp>
      <p:sp>
        <p:nvSpPr>
          <p:cNvPr id="6" name="Rectangle 5"/>
          <p:cNvSpPr/>
          <p:nvPr/>
        </p:nvSpPr>
        <p:spPr>
          <a:xfrm>
            <a:off x="762000" y="1916668"/>
            <a:ext cx="817853" cy="369332"/>
          </a:xfrm>
          <a:prstGeom prst="rect">
            <a:avLst/>
          </a:prstGeom>
        </p:spPr>
        <p:txBody>
          <a:bodyPr wrap="none">
            <a:spAutoFit/>
          </a:bodyPr>
          <a:lstStyle/>
          <a:p>
            <a:r>
              <a:rPr lang="en-US" altLang="en-US" i="0" dirty="0" smtClean="0">
                <a:latin typeface="Verdana" pitchFamily="34" charset="0"/>
              </a:rPr>
              <a:t>Mario</a:t>
            </a:r>
            <a:endParaRPr lang="en-US" dirty="0"/>
          </a:p>
        </p:txBody>
      </p:sp>
      <p:sp>
        <p:nvSpPr>
          <p:cNvPr id="7" name="Rectangle 6"/>
          <p:cNvSpPr/>
          <p:nvPr/>
        </p:nvSpPr>
        <p:spPr>
          <a:xfrm>
            <a:off x="762000" y="2373868"/>
            <a:ext cx="1010405" cy="369332"/>
          </a:xfrm>
          <a:prstGeom prst="rect">
            <a:avLst/>
          </a:prstGeom>
        </p:spPr>
        <p:txBody>
          <a:bodyPr wrap="none">
            <a:spAutoFit/>
          </a:bodyPr>
          <a:lstStyle/>
          <a:p>
            <a:r>
              <a:rPr lang="en-US" altLang="en-US" i="0" dirty="0" err="1" smtClean="0">
                <a:latin typeface="Verdana" pitchFamily="34" charset="0"/>
              </a:rPr>
              <a:t>Tahmia</a:t>
            </a:r>
            <a:endParaRPr lang="en-US" dirty="0"/>
          </a:p>
        </p:txBody>
      </p:sp>
      <p:sp>
        <p:nvSpPr>
          <p:cNvPr id="8" name="Rectangle 7"/>
          <p:cNvSpPr/>
          <p:nvPr/>
        </p:nvSpPr>
        <p:spPr>
          <a:xfrm>
            <a:off x="762000" y="2743200"/>
            <a:ext cx="865943" cy="369332"/>
          </a:xfrm>
          <a:prstGeom prst="rect">
            <a:avLst/>
          </a:prstGeom>
        </p:spPr>
        <p:txBody>
          <a:bodyPr wrap="none">
            <a:spAutoFit/>
          </a:bodyPr>
          <a:lstStyle/>
          <a:p>
            <a:r>
              <a:rPr lang="en-US" altLang="en-US" i="0" dirty="0" err="1" smtClean="0">
                <a:latin typeface="Verdana" pitchFamily="34" charset="0"/>
              </a:rPr>
              <a:t>Coryn</a:t>
            </a:r>
            <a:endParaRPr lang="en-US" dirty="0"/>
          </a:p>
        </p:txBody>
      </p:sp>
      <p:sp>
        <p:nvSpPr>
          <p:cNvPr id="9" name="Rectangle 8"/>
          <p:cNvSpPr/>
          <p:nvPr/>
        </p:nvSpPr>
        <p:spPr>
          <a:xfrm>
            <a:off x="906462" y="3112532"/>
            <a:ext cx="804900" cy="369332"/>
          </a:xfrm>
          <a:prstGeom prst="rect">
            <a:avLst/>
          </a:prstGeom>
        </p:spPr>
        <p:txBody>
          <a:bodyPr wrap="none">
            <a:spAutoFit/>
          </a:bodyPr>
          <a:lstStyle/>
          <a:p>
            <a:r>
              <a:rPr lang="en-US" altLang="en-US" i="0" dirty="0" smtClean="0">
                <a:latin typeface="Verdana" pitchFamily="34" charset="0"/>
              </a:rPr>
              <a:t>Tyrell</a:t>
            </a:r>
            <a:endParaRPr lang="en-US" dirty="0"/>
          </a:p>
        </p:txBody>
      </p:sp>
      <p:sp>
        <p:nvSpPr>
          <p:cNvPr id="10" name="Rectangle 9"/>
          <p:cNvSpPr/>
          <p:nvPr/>
        </p:nvSpPr>
        <p:spPr>
          <a:xfrm>
            <a:off x="914400" y="3505200"/>
            <a:ext cx="1050288" cy="369332"/>
          </a:xfrm>
          <a:prstGeom prst="rect">
            <a:avLst/>
          </a:prstGeom>
        </p:spPr>
        <p:txBody>
          <a:bodyPr wrap="none">
            <a:spAutoFit/>
          </a:bodyPr>
          <a:lstStyle/>
          <a:p>
            <a:r>
              <a:rPr lang="en-US" altLang="en-US" i="0" smtClean="0">
                <a:latin typeface="Verdana" pitchFamily="34" charset="0"/>
              </a:rPr>
              <a:t>Charles</a:t>
            </a:r>
            <a:endParaRPr lang="en-US" dirty="0"/>
          </a:p>
        </p:txBody>
      </p:sp>
    </p:spTree>
    <p:extLst>
      <p:ext uri="{BB962C8B-B14F-4D97-AF65-F5344CB8AC3E}">
        <p14:creationId xmlns:p14="http://schemas.microsoft.com/office/powerpoint/2010/main" val="33165222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838200" y="1524000"/>
            <a:ext cx="75438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3 </a:t>
            </a:r>
            <a:r>
              <a:rPr lang="en-US" altLang="en-US" sz="2400" i="0">
                <a:latin typeface="Verdana" pitchFamily="34" charset="0"/>
              </a:rPr>
              <a:t>Describe all possible combinations.</a:t>
            </a:r>
            <a:r>
              <a:rPr lang="en-US" altLang="en-US" sz="2400" b="1" i="0">
                <a:latin typeface="Verdana" pitchFamily="34" charset="0"/>
              </a:rPr>
              <a:t> </a:t>
            </a:r>
          </a:p>
          <a:p>
            <a:pPr eaLnBrk="1" hangingPunct="1"/>
            <a:r>
              <a:rPr lang="en-US" altLang="en-US" sz="2400" b="1" i="0">
                <a:latin typeface="Verdana" pitchFamily="34" charset="0"/>
              </a:rPr>
              <a:t>	</a:t>
            </a:r>
            <a:r>
              <a:rPr lang="en-US" altLang="en-US" sz="2400" i="0">
                <a:latin typeface="Verdana" pitchFamily="34" charset="0"/>
              </a:rPr>
              <a:t>All possible combinations represented by ordered pairs of whole numbers in the solution region will meet Ed’s requirement of mowing, raking, and earning more than $125 in one week. Answers must be whole numbers because he cannot work a portion of a job.</a:t>
            </a:r>
            <a:endParaRPr lang="en-US" altLang="en-US" sz="2400" b="1" i="0">
              <a:latin typeface="Verdana" pitchFamily="34" charset="0"/>
            </a:endParaRPr>
          </a:p>
        </p:txBody>
      </p:sp>
      <p:sp>
        <p:nvSpPr>
          <p:cNvPr id="54278" name="Text Box 6"/>
          <p:cNvSpPr txBox="1">
            <a:spLocks noChangeArrowheads="1"/>
          </p:cNvSpPr>
          <p:nvPr/>
        </p:nvSpPr>
        <p:spPr bwMode="auto">
          <a:xfrm>
            <a:off x="838200" y="4800600"/>
            <a:ext cx="7924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 </a:t>
            </a:r>
            <a:r>
              <a:rPr lang="en-US" altLang="en-US" sz="2400" i="0">
                <a:latin typeface="Verdana" pitchFamily="34" charset="0"/>
              </a:rPr>
              <a:t>List the two possible combinations.</a:t>
            </a:r>
          </a:p>
          <a:p>
            <a:pPr eaLnBrk="1" hangingPunct="1"/>
            <a:r>
              <a:rPr lang="en-US" altLang="en-US" sz="2400" i="0">
                <a:latin typeface="Verdana" pitchFamily="34" charset="0"/>
              </a:rPr>
              <a:t>Two possible combinations are: </a:t>
            </a:r>
          </a:p>
          <a:p>
            <a:pPr eaLnBrk="1" hangingPunct="1"/>
            <a:r>
              <a:rPr lang="en-US" altLang="en-US" sz="2400" i="0">
                <a:latin typeface="Verdana" pitchFamily="34" charset="0"/>
              </a:rPr>
              <a:t>	7 mowing and 4 raking jobs </a:t>
            </a:r>
          </a:p>
          <a:p>
            <a:pPr eaLnBrk="1" hangingPunct="1"/>
            <a:r>
              <a:rPr lang="en-US" altLang="en-US" sz="2400" i="0">
                <a:latin typeface="Verdana" pitchFamily="34" charset="0"/>
              </a:rPr>
              <a:t>	8 mowing and 1 raking jobs</a:t>
            </a:r>
            <a:endParaRPr lang="en-US" altLang="en-US" sz="2400" b="1" i="0">
              <a:latin typeface="Verdana" pitchFamily="34" charset="0"/>
            </a:endParaRPr>
          </a:p>
        </p:txBody>
      </p:sp>
      <p:sp>
        <p:nvSpPr>
          <p:cNvPr id="29700" name="Text Box 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4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4278"/>
                                        </p:tgtEl>
                                        <p:attrNameLst>
                                          <p:attrName>style.visibility</p:attrName>
                                        </p:attrNameLst>
                                      </p:cBhvr>
                                      <p:to>
                                        <p:strVal val="visible"/>
                                      </p:to>
                                    </p:set>
                                    <p:animEffect transition="in" filter="box(in)">
                                      <p:cBhvr>
                                        <p:cTn id="7" dur="500"/>
                                        <p:tgtEl>
                                          <p:spTgt spid="54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9"/>
          <p:cNvGrpSpPr>
            <a:grpSpLocks/>
          </p:cNvGrpSpPr>
          <p:nvPr/>
        </p:nvGrpSpPr>
        <p:grpSpPr bwMode="auto">
          <a:xfrm>
            <a:off x="685800" y="1828800"/>
            <a:ext cx="7854950" cy="2033588"/>
            <a:chOff x="236" y="2256"/>
            <a:chExt cx="4948" cy="1281"/>
          </a:xfrm>
        </p:grpSpPr>
        <p:sp>
          <p:nvSpPr>
            <p:cNvPr id="30723" name="Text Box 10"/>
            <p:cNvSpPr txBox="1">
              <a:spLocks noChangeArrowheads="1"/>
            </p:cNvSpPr>
            <p:nvPr/>
          </p:nvSpPr>
          <p:spPr bwMode="auto">
            <a:xfrm>
              <a:off x="240" y="2547"/>
              <a:ext cx="4944" cy="99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i="0">
                  <a:latin typeface="Verdana" pitchFamily="34" charset="0"/>
                </a:rPr>
                <a:t>An ordered pair solution of the system need not have whole numbers, but answers to many application problems may be restricted to whole numbers. </a:t>
              </a:r>
              <a:endParaRPr lang="en-US" altLang="en-US" sz="800" i="0">
                <a:latin typeface="Verdana" pitchFamily="34" charset="0"/>
              </a:endParaRPr>
            </a:p>
          </p:txBody>
        </p:sp>
        <p:sp>
          <p:nvSpPr>
            <p:cNvPr id="30724" name="Text Box 11"/>
            <p:cNvSpPr txBox="1">
              <a:spLocks noChangeArrowheads="1"/>
            </p:cNvSpPr>
            <p:nvPr/>
          </p:nvSpPr>
          <p:spPr bwMode="auto">
            <a:xfrm>
              <a:off x="236" y="2256"/>
              <a:ext cx="1344" cy="288"/>
            </a:xfrm>
            <a:prstGeom prst="rect">
              <a:avLst/>
            </a:prstGeom>
            <a:solidFill>
              <a:srgbClr val="FF000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solidFill>
                    <a:schemeClr val="bg1"/>
                  </a:solidFill>
                  <a:latin typeface="Verdana" pitchFamily="34" charset="0"/>
                </a:rPr>
                <a:t>Caution</a:t>
              </a:r>
              <a:endParaRPr lang="en-US" altLang="en-US" sz="2400" b="1" i="0">
                <a:latin typeface="Verdana" pitchFamily="34" charset="0"/>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4 </a:t>
            </a:r>
            <a:endParaRPr lang="en-US" altLang="en-US" sz="2600" i="0">
              <a:solidFill>
                <a:schemeClr val="accent2"/>
              </a:solidFill>
              <a:latin typeface="Arial MT Bl" charset="0"/>
            </a:endParaRPr>
          </a:p>
        </p:txBody>
      </p:sp>
      <p:sp>
        <p:nvSpPr>
          <p:cNvPr id="31747" name="Text Box 5"/>
          <p:cNvSpPr txBox="1">
            <a:spLocks noChangeArrowheads="1"/>
          </p:cNvSpPr>
          <p:nvPr/>
        </p:nvSpPr>
        <p:spPr bwMode="auto">
          <a:xfrm>
            <a:off x="304800" y="1600200"/>
            <a:ext cx="85344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At her party, Alice is serving pepper jack cheese and cheddar cheese. She wants to have at least 2 pounds of each. Alice wants to spend at most $20 on cheese. Show and describe all possible combinations of the two cheeses Alice could buy. List two possible combinations.</a:t>
            </a:r>
            <a:endParaRPr lang="en-US" altLang="en-US" sz="2400" i="0">
              <a:latin typeface="Times" pitchFamily="18" charset="0"/>
            </a:endParaRPr>
          </a:p>
        </p:txBody>
      </p:sp>
      <p:graphicFrame>
        <p:nvGraphicFramePr>
          <p:cNvPr id="55302" name="Group 6"/>
          <p:cNvGraphicFramePr>
            <a:graphicFrameLocks noGrp="1"/>
          </p:cNvGraphicFramePr>
          <p:nvPr/>
        </p:nvGraphicFramePr>
        <p:xfrm>
          <a:off x="1524000" y="4648200"/>
          <a:ext cx="6096000" cy="1036638"/>
        </p:xfrm>
        <a:graphic>
          <a:graphicData uri="http://schemas.openxmlformats.org/drawingml/2006/table">
            <a:tbl>
              <a:tblPr/>
              <a:tblGrid>
                <a:gridCol w="3048000"/>
                <a:gridCol w="3048000"/>
              </a:tblGrid>
              <a:tr h="5183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5313" name="Group 17"/>
          <p:cNvGraphicFramePr>
            <a:graphicFrameLocks noGrp="1"/>
          </p:cNvGraphicFramePr>
          <p:nvPr/>
        </p:nvGraphicFramePr>
        <p:xfrm>
          <a:off x="1524000" y="4038600"/>
          <a:ext cx="6096000" cy="609600"/>
        </p:xfrm>
        <a:graphic>
          <a:graphicData uri="http://schemas.openxmlformats.org/drawingml/2006/table">
            <a:tbl>
              <a:tblPr/>
              <a:tblGrid>
                <a:gridCol w="6096000"/>
              </a:tblGrid>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3333FF"/>
                    </a:solidFill>
                  </a:tcPr>
                </a:tc>
              </a:tr>
            </a:tbl>
          </a:graphicData>
        </a:graphic>
      </p:graphicFrame>
      <p:sp>
        <p:nvSpPr>
          <p:cNvPr id="31765" name="Text Box 23"/>
          <p:cNvSpPr txBox="1">
            <a:spLocks noChangeArrowheads="1"/>
          </p:cNvSpPr>
          <p:nvPr/>
        </p:nvSpPr>
        <p:spPr bwMode="auto">
          <a:xfrm>
            <a:off x="2747963" y="4083050"/>
            <a:ext cx="355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solidFill>
                  <a:schemeClr val="bg1"/>
                </a:solidFill>
                <a:latin typeface="Verdana" pitchFamily="34" charset="0"/>
              </a:rPr>
              <a:t>Price per Pound ($)</a:t>
            </a:r>
          </a:p>
        </p:txBody>
      </p:sp>
      <p:sp>
        <p:nvSpPr>
          <p:cNvPr id="31766" name="Text Box 24"/>
          <p:cNvSpPr txBox="1">
            <a:spLocks noChangeArrowheads="1"/>
          </p:cNvSpPr>
          <p:nvPr/>
        </p:nvSpPr>
        <p:spPr bwMode="auto">
          <a:xfrm>
            <a:off x="1889125" y="4648200"/>
            <a:ext cx="2252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Pepper Jack</a:t>
            </a:r>
          </a:p>
        </p:txBody>
      </p:sp>
      <p:sp>
        <p:nvSpPr>
          <p:cNvPr id="31767" name="Text Box 25"/>
          <p:cNvSpPr txBox="1">
            <a:spLocks noChangeArrowheads="1"/>
          </p:cNvSpPr>
          <p:nvPr/>
        </p:nvSpPr>
        <p:spPr bwMode="auto">
          <a:xfrm>
            <a:off x="1905000" y="5164138"/>
            <a:ext cx="160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Cheddar</a:t>
            </a:r>
          </a:p>
        </p:txBody>
      </p:sp>
      <p:sp>
        <p:nvSpPr>
          <p:cNvPr id="31768" name="Text Box 26"/>
          <p:cNvSpPr txBox="1">
            <a:spLocks noChangeArrowheads="1"/>
          </p:cNvSpPr>
          <p:nvPr/>
        </p:nvSpPr>
        <p:spPr bwMode="auto">
          <a:xfrm>
            <a:off x="5622925" y="4664075"/>
            <a:ext cx="401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4</a:t>
            </a:r>
          </a:p>
        </p:txBody>
      </p:sp>
      <p:sp>
        <p:nvSpPr>
          <p:cNvPr id="31769" name="Text Box 27"/>
          <p:cNvSpPr txBox="1">
            <a:spLocks noChangeArrowheads="1"/>
          </p:cNvSpPr>
          <p:nvPr/>
        </p:nvSpPr>
        <p:spPr bwMode="auto">
          <a:xfrm>
            <a:off x="5638800" y="5192713"/>
            <a:ext cx="401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2</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4 Continued </a:t>
            </a:r>
            <a:endParaRPr lang="en-US" altLang="en-US" sz="2600" i="0">
              <a:solidFill>
                <a:schemeClr val="accent2"/>
              </a:solidFill>
              <a:latin typeface="Arial MT Bl" charset="0"/>
            </a:endParaRPr>
          </a:p>
        </p:txBody>
      </p:sp>
      <p:sp>
        <p:nvSpPr>
          <p:cNvPr id="32771" name="Text Box 24"/>
          <p:cNvSpPr txBox="1">
            <a:spLocks noChangeArrowheads="1"/>
          </p:cNvSpPr>
          <p:nvPr/>
        </p:nvSpPr>
        <p:spPr bwMode="auto">
          <a:xfrm>
            <a:off x="1066800" y="1905000"/>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1 </a:t>
            </a:r>
            <a:r>
              <a:rPr lang="en-US" altLang="en-US" sz="2400" i="0">
                <a:latin typeface="Verdana" pitchFamily="34" charset="0"/>
              </a:rPr>
              <a:t>Write a system of inequalities.</a:t>
            </a:r>
            <a:endParaRPr lang="en-US" altLang="en-US" sz="2400" b="1" i="0">
              <a:latin typeface="Verdana" pitchFamily="34" charset="0"/>
            </a:endParaRPr>
          </a:p>
        </p:txBody>
      </p:sp>
      <p:sp>
        <p:nvSpPr>
          <p:cNvPr id="32772" name="Text Box 25"/>
          <p:cNvSpPr txBox="1">
            <a:spLocks noChangeArrowheads="1"/>
          </p:cNvSpPr>
          <p:nvPr/>
        </p:nvSpPr>
        <p:spPr bwMode="auto">
          <a:xfrm>
            <a:off x="1584325" y="2470150"/>
            <a:ext cx="6873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Let </a:t>
            </a:r>
            <a:r>
              <a:rPr lang="en-US" altLang="en-US" sz="2400">
                <a:latin typeface="Verdana" pitchFamily="34" charset="0"/>
              </a:rPr>
              <a:t>x </a:t>
            </a:r>
            <a:r>
              <a:rPr lang="en-US" altLang="en-US" sz="2400" i="0">
                <a:latin typeface="Verdana" pitchFamily="34" charset="0"/>
              </a:rPr>
              <a:t>represent the pounds of pepper jack </a:t>
            </a:r>
          </a:p>
          <a:p>
            <a:pPr eaLnBrk="1" hangingPunct="1"/>
            <a:r>
              <a:rPr lang="en-US" altLang="en-US" sz="2400" i="0">
                <a:latin typeface="Verdana" pitchFamily="34" charset="0"/>
              </a:rPr>
              <a:t>and </a:t>
            </a:r>
            <a:r>
              <a:rPr lang="en-US" altLang="en-US" sz="2400">
                <a:latin typeface="Verdana" pitchFamily="34" charset="0"/>
              </a:rPr>
              <a:t>y </a:t>
            </a:r>
            <a:r>
              <a:rPr lang="en-US" altLang="en-US" sz="2400" i="0">
                <a:latin typeface="Verdana" pitchFamily="34" charset="0"/>
              </a:rPr>
              <a:t>represent the pounds of cheddar.</a:t>
            </a:r>
          </a:p>
        </p:txBody>
      </p:sp>
      <p:sp>
        <p:nvSpPr>
          <p:cNvPr id="56346" name="Text Box 26"/>
          <p:cNvSpPr txBox="1">
            <a:spLocks noChangeArrowheads="1"/>
          </p:cNvSpPr>
          <p:nvPr/>
        </p:nvSpPr>
        <p:spPr bwMode="auto">
          <a:xfrm>
            <a:off x="1050925" y="3384550"/>
            <a:ext cx="1131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rPr>
              <a:t>x</a:t>
            </a:r>
            <a:r>
              <a:rPr lang="en-US" altLang="en-US" sz="2400" i="0">
                <a:solidFill>
                  <a:srgbClr val="FF0000"/>
                </a:solidFill>
                <a:latin typeface="Verdana" pitchFamily="34" charset="0"/>
              </a:rPr>
              <a:t> ≥ 2 </a:t>
            </a:r>
            <a:endParaRPr lang="en-US" altLang="en-US" sz="2400">
              <a:solidFill>
                <a:srgbClr val="FF0000"/>
              </a:solidFill>
              <a:latin typeface="Verdana" pitchFamily="34" charset="0"/>
            </a:endParaRPr>
          </a:p>
        </p:txBody>
      </p:sp>
      <p:sp>
        <p:nvSpPr>
          <p:cNvPr id="56347" name="Text Box 27"/>
          <p:cNvSpPr txBox="1">
            <a:spLocks noChangeArrowheads="1"/>
          </p:cNvSpPr>
          <p:nvPr/>
        </p:nvSpPr>
        <p:spPr bwMode="auto">
          <a:xfrm>
            <a:off x="1066800" y="4086225"/>
            <a:ext cx="102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latin typeface="Verdana" pitchFamily="34" charset="0"/>
              </a:rPr>
              <a:t>y</a:t>
            </a:r>
            <a:r>
              <a:rPr lang="en-US" altLang="en-US" sz="2400" i="0">
                <a:solidFill>
                  <a:srgbClr val="3333FF"/>
                </a:solidFill>
                <a:latin typeface="Verdana" pitchFamily="34" charset="0"/>
              </a:rPr>
              <a:t> ≥ 2</a:t>
            </a:r>
            <a:endParaRPr lang="en-US" altLang="en-US" sz="2400">
              <a:solidFill>
                <a:srgbClr val="3333FF"/>
              </a:solidFill>
              <a:latin typeface="Verdana" pitchFamily="34" charset="0"/>
            </a:endParaRPr>
          </a:p>
        </p:txBody>
      </p:sp>
      <p:sp>
        <p:nvSpPr>
          <p:cNvPr id="56348" name="Text Box 28"/>
          <p:cNvSpPr txBox="1">
            <a:spLocks noChangeArrowheads="1"/>
          </p:cNvSpPr>
          <p:nvPr/>
        </p:nvSpPr>
        <p:spPr bwMode="auto">
          <a:xfrm>
            <a:off x="1038225" y="4800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00CC00"/>
                </a:solidFill>
                <a:latin typeface="Verdana" pitchFamily="34" charset="0"/>
              </a:rPr>
              <a:t>4</a:t>
            </a:r>
            <a:r>
              <a:rPr lang="en-US" altLang="en-US" sz="2400">
                <a:solidFill>
                  <a:srgbClr val="00CC00"/>
                </a:solidFill>
                <a:latin typeface="Verdana" pitchFamily="34" charset="0"/>
              </a:rPr>
              <a:t>x + </a:t>
            </a:r>
            <a:r>
              <a:rPr lang="en-US" altLang="en-US" sz="2400" i="0">
                <a:solidFill>
                  <a:srgbClr val="00CC00"/>
                </a:solidFill>
                <a:latin typeface="Verdana" pitchFamily="34" charset="0"/>
              </a:rPr>
              <a:t>2</a:t>
            </a:r>
            <a:r>
              <a:rPr lang="en-US" altLang="en-US" sz="2400">
                <a:solidFill>
                  <a:srgbClr val="00CC00"/>
                </a:solidFill>
                <a:latin typeface="Verdana" pitchFamily="34" charset="0"/>
              </a:rPr>
              <a:t>y ≤ </a:t>
            </a:r>
            <a:r>
              <a:rPr lang="en-US" altLang="en-US" sz="2400" i="0">
                <a:solidFill>
                  <a:srgbClr val="00CC00"/>
                </a:solidFill>
                <a:latin typeface="Verdana" pitchFamily="34" charset="0"/>
              </a:rPr>
              <a:t>20</a:t>
            </a:r>
          </a:p>
        </p:txBody>
      </p:sp>
      <p:sp>
        <p:nvSpPr>
          <p:cNvPr id="56349" name="Text Box 29"/>
          <p:cNvSpPr txBox="1">
            <a:spLocks noChangeArrowheads="1"/>
          </p:cNvSpPr>
          <p:nvPr/>
        </p:nvSpPr>
        <p:spPr bwMode="auto">
          <a:xfrm>
            <a:off x="5089525" y="3392488"/>
            <a:ext cx="4054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She wants at least 2 pounds of pepper jack.</a:t>
            </a:r>
          </a:p>
        </p:txBody>
      </p:sp>
      <p:sp>
        <p:nvSpPr>
          <p:cNvPr id="56350" name="Text Box 30"/>
          <p:cNvSpPr txBox="1">
            <a:spLocks noChangeArrowheads="1"/>
          </p:cNvSpPr>
          <p:nvPr/>
        </p:nvSpPr>
        <p:spPr bwMode="auto">
          <a:xfrm>
            <a:off x="5089525" y="4816475"/>
            <a:ext cx="3711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She wants to spend no more than $20.</a:t>
            </a:r>
          </a:p>
        </p:txBody>
      </p:sp>
      <p:sp>
        <p:nvSpPr>
          <p:cNvPr id="56351" name="Text Box 31"/>
          <p:cNvSpPr txBox="1">
            <a:spLocks noChangeArrowheads="1"/>
          </p:cNvSpPr>
          <p:nvPr/>
        </p:nvSpPr>
        <p:spPr bwMode="auto">
          <a:xfrm>
            <a:off x="5089525" y="4105275"/>
            <a:ext cx="3733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She wants at least 2 pounds of cheddar.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6349"/>
                                        </p:tgtEl>
                                        <p:attrNameLst>
                                          <p:attrName>style.visibility</p:attrName>
                                        </p:attrNameLst>
                                      </p:cBhvr>
                                      <p:to>
                                        <p:strVal val="visible"/>
                                      </p:to>
                                    </p:set>
                                    <p:animEffect transition="in" filter="box(in)">
                                      <p:cBhvr>
                                        <p:cTn id="7" dur="500"/>
                                        <p:tgtEl>
                                          <p:spTgt spid="563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6346"/>
                                        </p:tgtEl>
                                        <p:attrNameLst>
                                          <p:attrName>style.visibility</p:attrName>
                                        </p:attrNameLst>
                                      </p:cBhvr>
                                      <p:to>
                                        <p:strVal val="visible"/>
                                      </p:to>
                                    </p:set>
                                    <p:animEffect transition="in" filter="box(in)">
                                      <p:cBhvr>
                                        <p:cTn id="12" dur="500"/>
                                        <p:tgtEl>
                                          <p:spTgt spid="563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6351"/>
                                        </p:tgtEl>
                                        <p:attrNameLst>
                                          <p:attrName>style.visibility</p:attrName>
                                        </p:attrNameLst>
                                      </p:cBhvr>
                                      <p:to>
                                        <p:strVal val="visible"/>
                                      </p:to>
                                    </p:set>
                                    <p:animEffect transition="in" filter="box(in)">
                                      <p:cBhvr>
                                        <p:cTn id="17" dur="500"/>
                                        <p:tgtEl>
                                          <p:spTgt spid="5635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6347"/>
                                        </p:tgtEl>
                                        <p:attrNameLst>
                                          <p:attrName>style.visibility</p:attrName>
                                        </p:attrNameLst>
                                      </p:cBhvr>
                                      <p:to>
                                        <p:strVal val="visible"/>
                                      </p:to>
                                    </p:set>
                                    <p:animEffect transition="in" filter="box(in)">
                                      <p:cBhvr>
                                        <p:cTn id="22" dur="500"/>
                                        <p:tgtEl>
                                          <p:spTgt spid="563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6350"/>
                                        </p:tgtEl>
                                        <p:attrNameLst>
                                          <p:attrName>style.visibility</p:attrName>
                                        </p:attrNameLst>
                                      </p:cBhvr>
                                      <p:to>
                                        <p:strVal val="visible"/>
                                      </p:to>
                                    </p:set>
                                    <p:animEffect transition="in" filter="box(in)">
                                      <p:cBhvr>
                                        <p:cTn id="27" dur="500"/>
                                        <p:tgtEl>
                                          <p:spTgt spid="563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56348"/>
                                        </p:tgtEl>
                                        <p:attrNameLst>
                                          <p:attrName>style.visibility</p:attrName>
                                        </p:attrNameLst>
                                      </p:cBhvr>
                                      <p:to>
                                        <p:strVal val="visible"/>
                                      </p:to>
                                    </p:set>
                                    <p:animEffect transition="in" filter="box(in)">
                                      <p:cBhvr>
                                        <p:cTn id="32" dur="500"/>
                                        <p:tgtEl>
                                          <p:spTgt spid="56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46" grpId="0"/>
      <p:bldP spid="56347" grpId="0"/>
      <p:bldP spid="56348" grpId="0"/>
      <p:bldP spid="56349" grpId="0"/>
      <p:bldP spid="56350" grpId="0"/>
      <p:bldP spid="5635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4 Continued</a:t>
            </a:r>
            <a:endParaRPr lang="en-US" altLang="en-US" sz="2600" i="0">
              <a:solidFill>
                <a:schemeClr val="accent2"/>
              </a:solidFill>
              <a:latin typeface="Arial MT Bl" charset="0"/>
            </a:endParaRPr>
          </a:p>
        </p:txBody>
      </p:sp>
      <p:sp>
        <p:nvSpPr>
          <p:cNvPr id="33795" name="Text Box 56"/>
          <p:cNvSpPr txBox="1">
            <a:spLocks noChangeArrowheads="1"/>
          </p:cNvSpPr>
          <p:nvPr/>
        </p:nvSpPr>
        <p:spPr bwMode="auto">
          <a:xfrm>
            <a:off x="1066800" y="1524000"/>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2 </a:t>
            </a:r>
            <a:r>
              <a:rPr lang="en-US" altLang="en-US" sz="2400" i="0">
                <a:latin typeface="Verdana" pitchFamily="34" charset="0"/>
              </a:rPr>
              <a:t>Graph the system.</a:t>
            </a:r>
            <a:endParaRPr lang="en-US" altLang="en-US" sz="2400" b="1" i="0">
              <a:latin typeface="Verdana" pitchFamily="34" charset="0"/>
            </a:endParaRPr>
          </a:p>
        </p:txBody>
      </p:sp>
      <p:sp>
        <p:nvSpPr>
          <p:cNvPr id="33796" name="Text Box 57"/>
          <p:cNvSpPr txBox="1">
            <a:spLocks noChangeArrowheads="1"/>
          </p:cNvSpPr>
          <p:nvPr/>
        </p:nvSpPr>
        <p:spPr bwMode="auto">
          <a:xfrm>
            <a:off x="1470025" y="2057400"/>
            <a:ext cx="76739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The graph should be in only the first quadrant because the amount of cheese cannot be negative.</a:t>
            </a:r>
          </a:p>
        </p:txBody>
      </p:sp>
      <p:pic>
        <p:nvPicPr>
          <p:cNvPr id="33797" name="Picture 5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6738" y="2971800"/>
            <a:ext cx="333375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523" name="Rectangle 59"/>
          <p:cNvSpPr>
            <a:spLocks noChangeArrowheads="1"/>
          </p:cNvSpPr>
          <p:nvPr/>
        </p:nvSpPr>
        <p:spPr bwMode="auto">
          <a:xfrm>
            <a:off x="5257800" y="3305175"/>
            <a:ext cx="2133600" cy="2667000"/>
          </a:xfrm>
          <a:prstGeom prst="rect">
            <a:avLst/>
          </a:prstGeom>
          <a:solidFill>
            <a:srgbClr val="FFFF00">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62524" name="Rectangle 60"/>
          <p:cNvSpPr>
            <a:spLocks noChangeArrowheads="1"/>
          </p:cNvSpPr>
          <p:nvPr/>
        </p:nvSpPr>
        <p:spPr bwMode="auto">
          <a:xfrm>
            <a:off x="4724400" y="3319463"/>
            <a:ext cx="2667000" cy="2133600"/>
          </a:xfrm>
          <a:prstGeom prst="rect">
            <a:avLst/>
          </a:prstGeom>
          <a:solidFill>
            <a:srgbClr val="FF0000">
              <a:alpha val="2588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62525" name="AutoShape 61"/>
          <p:cNvSpPr>
            <a:spLocks noChangeArrowheads="1"/>
          </p:cNvSpPr>
          <p:nvPr/>
        </p:nvSpPr>
        <p:spPr bwMode="auto">
          <a:xfrm>
            <a:off x="4724400" y="3319463"/>
            <a:ext cx="1295400" cy="2667000"/>
          </a:xfrm>
          <a:prstGeom prst="rtTriangle">
            <a:avLst/>
          </a:prstGeom>
          <a:solidFill>
            <a:srgbClr val="969696">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62526" name="Line 62"/>
          <p:cNvSpPr>
            <a:spLocks noChangeShapeType="1"/>
          </p:cNvSpPr>
          <p:nvPr/>
        </p:nvSpPr>
        <p:spPr bwMode="auto">
          <a:xfrm>
            <a:off x="5257800" y="5453063"/>
            <a:ext cx="533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27" name="Freeform 63"/>
          <p:cNvSpPr>
            <a:spLocks/>
          </p:cNvSpPr>
          <p:nvPr/>
        </p:nvSpPr>
        <p:spPr bwMode="auto">
          <a:xfrm>
            <a:off x="5257800" y="4386263"/>
            <a:ext cx="533400" cy="1066800"/>
          </a:xfrm>
          <a:custGeom>
            <a:avLst/>
            <a:gdLst>
              <a:gd name="T0" fmla="*/ 0 w 336"/>
              <a:gd name="T1" fmla="*/ 0 h 672"/>
              <a:gd name="T2" fmla="*/ 2147483647 w 336"/>
              <a:gd name="T3" fmla="*/ 2147483647 h 672"/>
              <a:gd name="T4" fmla="*/ 0 w 336"/>
              <a:gd name="T5" fmla="*/ 2147483647 h 672"/>
              <a:gd name="T6" fmla="*/ 0 60000 65536"/>
              <a:gd name="T7" fmla="*/ 0 60000 65536"/>
              <a:gd name="T8" fmla="*/ 0 60000 65536"/>
              <a:gd name="T9" fmla="*/ 0 w 336"/>
              <a:gd name="T10" fmla="*/ 0 h 672"/>
              <a:gd name="T11" fmla="*/ 336 w 336"/>
              <a:gd name="T12" fmla="*/ 672 h 672"/>
            </a:gdLst>
            <a:ahLst/>
            <a:cxnLst>
              <a:cxn ang="T6">
                <a:pos x="T0" y="T1"/>
              </a:cxn>
              <a:cxn ang="T7">
                <a:pos x="T2" y="T3"/>
              </a:cxn>
              <a:cxn ang="T8">
                <a:pos x="T4" y="T5"/>
              </a:cxn>
            </a:cxnLst>
            <a:rect l="T9" t="T10" r="T11" b="T12"/>
            <a:pathLst>
              <a:path w="336" h="672">
                <a:moveTo>
                  <a:pt x="0" y="0"/>
                </a:moveTo>
                <a:lnTo>
                  <a:pt x="336" y="672"/>
                </a:lnTo>
                <a:lnTo>
                  <a:pt x="0" y="672"/>
                </a:lnTo>
              </a:path>
            </a:pathLst>
          </a:custGeom>
          <a:solidFill>
            <a:schemeClr val="bg2"/>
          </a:solidFill>
          <a:ln w="9525">
            <a:solidFill>
              <a:schemeClr val="tx1"/>
            </a:solidFill>
            <a:round/>
            <a:headEnd/>
            <a:tailEnd/>
          </a:ln>
        </p:spPr>
        <p:txBody>
          <a:bodyPr/>
          <a:lstStyle/>
          <a:p>
            <a:endParaRPr lang="en-US"/>
          </a:p>
        </p:txBody>
      </p:sp>
      <p:sp>
        <p:nvSpPr>
          <p:cNvPr id="62528" name="Line 64"/>
          <p:cNvSpPr>
            <a:spLocks noChangeShapeType="1"/>
          </p:cNvSpPr>
          <p:nvPr/>
        </p:nvSpPr>
        <p:spPr bwMode="auto">
          <a:xfrm>
            <a:off x="5257800" y="4386263"/>
            <a:ext cx="0" cy="10668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65"/>
          <p:cNvGrpSpPr>
            <a:grpSpLocks/>
          </p:cNvGrpSpPr>
          <p:nvPr/>
        </p:nvGrpSpPr>
        <p:grpSpPr bwMode="auto">
          <a:xfrm>
            <a:off x="2590800" y="5224463"/>
            <a:ext cx="1387475" cy="381000"/>
            <a:chOff x="1718" y="3408"/>
            <a:chExt cx="874" cy="240"/>
          </a:xfrm>
        </p:grpSpPr>
        <p:sp>
          <p:nvSpPr>
            <p:cNvPr id="33805" name="AutoShape 66"/>
            <p:cNvSpPr>
              <a:spLocks noChangeArrowheads="1"/>
            </p:cNvSpPr>
            <p:nvPr/>
          </p:nvSpPr>
          <p:spPr bwMode="auto">
            <a:xfrm>
              <a:off x="1728" y="3408"/>
              <a:ext cx="864" cy="240"/>
            </a:xfrm>
            <a:prstGeom prst="wedgeRectCallout">
              <a:avLst>
                <a:gd name="adj1" fmla="val 148958"/>
                <a:gd name="adj2" fmla="val -16250"/>
              </a:avLst>
            </a:prstGeom>
            <a:solidFill>
              <a:schemeClr val="accent1"/>
            </a:solidFill>
            <a:ln w="9525">
              <a:solidFill>
                <a:schemeClr val="tx1"/>
              </a:solidFill>
              <a:miter lim="800000"/>
              <a:headEnd/>
              <a:tailEnd/>
            </a:ln>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endParaRPr lang="en-US" altLang="en-US"/>
            </a:p>
          </p:txBody>
        </p:sp>
        <p:sp>
          <p:nvSpPr>
            <p:cNvPr id="33806" name="Text Box 67"/>
            <p:cNvSpPr txBox="1">
              <a:spLocks noChangeArrowheads="1"/>
            </p:cNvSpPr>
            <p:nvPr/>
          </p:nvSpPr>
          <p:spPr bwMode="auto">
            <a:xfrm>
              <a:off x="1718" y="3417"/>
              <a:ext cx="7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b="1" i="0"/>
                <a:t>Solutions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2523"/>
                                        </p:tgtEl>
                                        <p:attrNameLst>
                                          <p:attrName>style.visibility</p:attrName>
                                        </p:attrNameLst>
                                      </p:cBhvr>
                                      <p:to>
                                        <p:strVal val="visible"/>
                                      </p:to>
                                    </p:set>
                                    <p:animEffect transition="in" filter="wipe(left)">
                                      <p:cBhvr>
                                        <p:cTn id="7" dur="2000"/>
                                        <p:tgtEl>
                                          <p:spTgt spid="625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2524"/>
                                        </p:tgtEl>
                                        <p:attrNameLst>
                                          <p:attrName>style.visibility</p:attrName>
                                        </p:attrNameLst>
                                      </p:cBhvr>
                                      <p:to>
                                        <p:strVal val="visible"/>
                                      </p:to>
                                    </p:set>
                                    <p:animEffect transition="in" filter="wipe(down)">
                                      <p:cBhvr>
                                        <p:cTn id="12" dur="2000"/>
                                        <p:tgtEl>
                                          <p:spTgt spid="625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2525"/>
                                        </p:tgtEl>
                                        <p:attrNameLst>
                                          <p:attrName>style.visibility</p:attrName>
                                        </p:attrNameLst>
                                      </p:cBhvr>
                                      <p:to>
                                        <p:strVal val="visible"/>
                                      </p:to>
                                    </p:set>
                                    <p:animEffect transition="in" filter="wipe(right)">
                                      <p:cBhvr>
                                        <p:cTn id="17" dur="2000"/>
                                        <p:tgtEl>
                                          <p:spTgt spid="62525"/>
                                        </p:tgtEl>
                                      </p:cBhvr>
                                    </p:animEffect>
                                  </p:childTnLst>
                                </p:cTn>
                              </p:par>
                              <p:par>
                                <p:cTn id="18" presetID="22" presetClass="entr" presetSubtype="2" fill="hold" grpId="0" nodeType="withEffect">
                                  <p:stCondLst>
                                    <p:cond delay="0"/>
                                  </p:stCondLst>
                                  <p:childTnLst>
                                    <p:set>
                                      <p:cBhvr>
                                        <p:cTn id="19" dur="1" fill="hold">
                                          <p:stCondLst>
                                            <p:cond delay="0"/>
                                          </p:stCondLst>
                                        </p:cTn>
                                        <p:tgtEl>
                                          <p:spTgt spid="62526"/>
                                        </p:tgtEl>
                                        <p:attrNameLst>
                                          <p:attrName>style.visibility</p:attrName>
                                        </p:attrNameLst>
                                      </p:cBhvr>
                                      <p:to>
                                        <p:strVal val="visible"/>
                                      </p:to>
                                    </p:set>
                                    <p:animEffect transition="in" filter="wipe(right)">
                                      <p:cBhvr>
                                        <p:cTn id="20" dur="500"/>
                                        <p:tgtEl>
                                          <p:spTgt spid="62526"/>
                                        </p:tgtEl>
                                      </p:cBhvr>
                                    </p:animEffect>
                                  </p:childTnLst>
                                </p:cTn>
                              </p:par>
                              <p:par>
                                <p:cTn id="21" presetID="22" presetClass="entr" presetSubtype="2" fill="hold" grpId="0" nodeType="withEffect">
                                  <p:stCondLst>
                                    <p:cond delay="0"/>
                                  </p:stCondLst>
                                  <p:childTnLst>
                                    <p:set>
                                      <p:cBhvr>
                                        <p:cTn id="22" dur="1" fill="hold">
                                          <p:stCondLst>
                                            <p:cond delay="0"/>
                                          </p:stCondLst>
                                        </p:cTn>
                                        <p:tgtEl>
                                          <p:spTgt spid="62527"/>
                                        </p:tgtEl>
                                        <p:attrNameLst>
                                          <p:attrName>style.visibility</p:attrName>
                                        </p:attrNameLst>
                                      </p:cBhvr>
                                      <p:to>
                                        <p:strVal val="visible"/>
                                      </p:to>
                                    </p:set>
                                    <p:animEffect transition="in" filter="wipe(right)">
                                      <p:cBhvr>
                                        <p:cTn id="23" dur="500"/>
                                        <p:tgtEl>
                                          <p:spTgt spid="62527"/>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62528"/>
                                        </p:tgtEl>
                                        <p:attrNameLst>
                                          <p:attrName>style.visibility</p:attrName>
                                        </p:attrNameLst>
                                      </p:cBhvr>
                                      <p:to>
                                        <p:strVal val="visible"/>
                                      </p:to>
                                    </p:set>
                                    <p:animEffect transition="in" filter="wipe(left)">
                                      <p:cBhvr>
                                        <p:cTn id="26" dur="500"/>
                                        <p:tgtEl>
                                          <p:spTgt spid="6252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9"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1000" fill="hold"/>
                                        <p:tgtEl>
                                          <p:spTgt spid="2"/>
                                        </p:tgtEl>
                                        <p:attrNameLst>
                                          <p:attrName>ppt_x</p:attrName>
                                        </p:attrNameLst>
                                      </p:cBhvr>
                                      <p:tavLst>
                                        <p:tav tm="0">
                                          <p:val>
                                            <p:strVal val="#ppt_x-.2"/>
                                          </p:val>
                                        </p:tav>
                                        <p:tav tm="100000">
                                          <p:val>
                                            <p:strVal val="#ppt_x"/>
                                          </p:val>
                                        </p:tav>
                                      </p:tavLst>
                                    </p:anim>
                                    <p:anim calcmode="lin" valueType="num">
                                      <p:cBhvr>
                                        <p:cTn id="32"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3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523" grpId="0" animBg="1"/>
      <p:bldP spid="62524" grpId="0" animBg="1"/>
      <p:bldP spid="62525" grpId="0" animBg="1"/>
      <p:bldP spid="62526" grpId="0" animBg="1"/>
      <p:bldP spid="62527" grpId="0" animBg="1"/>
      <p:bldP spid="6252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7" name="Text Box 11"/>
          <p:cNvSpPr txBox="1">
            <a:spLocks noChangeArrowheads="1"/>
          </p:cNvSpPr>
          <p:nvPr/>
        </p:nvSpPr>
        <p:spPr bwMode="auto">
          <a:xfrm>
            <a:off x="304800" y="914400"/>
            <a:ext cx="86106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 </a:t>
            </a:r>
            <a:r>
              <a:rPr lang="en-US" altLang="en-US" sz="2400" i="0">
                <a:latin typeface="Verdana" pitchFamily="34" charset="0"/>
              </a:rPr>
              <a:t>Describe all possible combinations.</a:t>
            </a:r>
          </a:p>
          <a:p>
            <a:pPr eaLnBrk="1" hangingPunct="1"/>
            <a:r>
              <a:rPr lang="en-US" altLang="en-US" sz="2400" b="1" i="0">
                <a:latin typeface="Verdana" pitchFamily="34" charset="0"/>
              </a:rPr>
              <a:t> 	</a:t>
            </a:r>
            <a:r>
              <a:rPr lang="en-US" altLang="en-US" sz="2400" i="0">
                <a:latin typeface="Verdana" pitchFamily="34" charset="0"/>
              </a:rPr>
              <a:t>All possible combinations within the gray region will meet Alice’s requirement of at most $20 for cheese and no less than 2 pounds of either type of cheese. Answers need not be whole numbers as she can buy fractions of a pound of cheese.</a:t>
            </a:r>
            <a:endParaRPr lang="en-US" altLang="en-US" sz="2400" b="1" i="0">
              <a:latin typeface="Verdana" pitchFamily="34" charset="0"/>
            </a:endParaRPr>
          </a:p>
        </p:txBody>
      </p:sp>
      <p:sp>
        <p:nvSpPr>
          <p:cNvPr id="60428" name="Text Box 12"/>
          <p:cNvSpPr txBox="1">
            <a:spLocks noChangeArrowheads="1"/>
          </p:cNvSpPr>
          <p:nvPr/>
        </p:nvSpPr>
        <p:spPr bwMode="auto">
          <a:xfrm>
            <a:off x="228600" y="3889375"/>
            <a:ext cx="4495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 </a:t>
            </a:r>
            <a:r>
              <a:rPr lang="en-US" altLang="en-US" sz="2400" i="0">
                <a:latin typeface="Verdana" pitchFamily="34" charset="0"/>
              </a:rPr>
              <a:t>Two possible combinations are (3, 2) and (2.5, 4). 3 pepper jack, 2 cheddar or 2.5 pepper jack, 4 cheddar. </a:t>
            </a:r>
            <a:endParaRPr lang="en-US" altLang="en-US" sz="2400" b="1" i="0">
              <a:latin typeface="Verdana" pitchFamily="34" charset="0"/>
            </a:endParaRPr>
          </a:p>
        </p:txBody>
      </p:sp>
      <p:pic>
        <p:nvPicPr>
          <p:cNvPr id="34820" name="Picture 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0" y="3124200"/>
            <a:ext cx="333375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30" name="Rectangle 14"/>
          <p:cNvSpPr>
            <a:spLocks noChangeArrowheads="1"/>
          </p:cNvSpPr>
          <p:nvPr/>
        </p:nvSpPr>
        <p:spPr bwMode="auto">
          <a:xfrm>
            <a:off x="6310313" y="3457575"/>
            <a:ext cx="2133600" cy="2667000"/>
          </a:xfrm>
          <a:prstGeom prst="rect">
            <a:avLst/>
          </a:prstGeom>
          <a:solidFill>
            <a:srgbClr val="FFFF00">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60431" name="Rectangle 15"/>
          <p:cNvSpPr>
            <a:spLocks noChangeArrowheads="1"/>
          </p:cNvSpPr>
          <p:nvPr/>
        </p:nvSpPr>
        <p:spPr bwMode="auto">
          <a:xfrm>
            <a:off x="5776913" y="3471863"/>
            <a:ext cx="2667000" cy="2133600"/>
          </a:xfrm>
          <a:prstGeom prst="rect">
            <a:avLst/>
          </a:prstGeom>
          <a:solidFill>
            <a:srgbClr val="FF0000">
              <a:alpha val="2588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60432" name="AutoShape 16"/>
          <p:cNvSpPr>
            <a:spLocks noChangeArrowheads="1"/>
          </p:cNvSpPr>
          <p:nvPr/>
        </p:nvSpPr>
        <p:spPr bwMode="auto">
          <a:xfrm>
            <a:off x="5776913" y="3471863"/>
            <a:ext cx="1295400" cy="2667000"/>
          </a:xfrm>
          <a:prstGeom prst="rtTriangle">
            <a:avLst/>
          </a:prstGeom>
          <a:solidFill>
            <a:srgbClr val="969696">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34824" name="Line 17"/>
          <p:cNvSpPr>
            <a:spLocks noChangeShapeType="1"/>
          </p:cNvSpPr>
          <p:nvPr/>
        </p:nvSpPr>
        <p:spPr bwMode="auto">
          <a:xfrm>
            <a:off x="6310313" y="5605463"/>
            <a:ext cx="533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5" name="Freeform 18"/>
          <p:cNvSpPr>
            <a:spLocks/>
          </p:cNvSpPr>
          <p:nvPr/>
        </p:nvSpPr>
        <p:spPr bwMode="auto">
          <a:xfrm>
            <a:off x="6310313" y="4538663"/>
            <a:ext cx="533400" cy="1066800"/>
          </a:xfrm>
          <a:custGeom>
            <a:avLst/>
            <a:gdLst>
              <a:gd name="T0" fmla="*/ 0 w 336"/>
              <a:gd name="T1" fmla="*/ 0 h 672"/>
              <a:gd name="T2" fmla="*/ 2147483647 w 336"/>
              <a:gd name="T3" fmla="*/ 2147483647 h 672"/>
              <a:gd name="T4" fmla="*/ 0 w 336"/>
              <a:gd name="T5" fmla="*/ 2147483647 h 672"/>
              <a:gd name="T6" fmla="*/ 0 60000 65536"/>
              <a:gd name="T7" fmla="*/ 0 60000 65536"/>
              <a:gd name="T8" fmla="*/ 0 60000 65536"/>
              <a:gd name="T9" fmla="*/ 0 w 336"/>
              <a:gd name="T10" fmla="*/ 0 h 672"/>
              <a:gd name="T11" fmla="*/ 336 w 336"/>
              <a:gd name="T12" fmla="*/ 672 h 672"/>
            </a:gdLst>
            <a:ahLst/>
            <a:cxnLst>
              <a:cxn ang="T6">
                <a:pos x="T0" y="T1"/>
              </a:cxn>
              <a:cxn ang="T7">
                <a:pos x="T2" y="T3"/>
              </a:cxn>
              <a:cxn ang="T8">
                <a:pos x="T4" y="T5"/>
              </a:cxn>
            </a:cxnLst>
            <a:rect l="T9" t="T10" r="T11" b="T12"/>
            <a:pathLst>
              <a:path w="336" h="672">
                <a:moveTo>
                  <a:pt x="0" y="0"/>
                </a:moveTo>
                <a:lnTo>
                  <a:pt x="336" y="672"/>
                </a:lnTo>
                <a:lnTo>
                  <a:pt x="0" y="672"/>
                </a:lnTo>
              </a:path>
            </a:pathLst>
          </a:custGeom>
          <a:solidFill>
            <a:schemeClr val="bg2"/>
          </a:solidFill>
          <a:ln w="9525">
            <a:solidFill>
              <a:schemeClr val="tx1"/>
            </a:solidFill>
            <a:round/>
            <a:headEnd/>
            <a:tailEnd/>
          </a:ln>
        </p:spPr>
        <p:txBody>
          <a:bodyPr/>
          <a:lstStyle/>
          <a:p>
            <a:endParaRPr lang="en-US"/>
          </a:p>
        </p:txBody>
      </p:sp>
      <p:sp>
        <p:nvSpPr>
          <p:cNvPr id="34826" name="Line 19"/>
          <p:cNvSpPr>
            <a:spLocks noChangeShapeType="1"/>
          </p:cNvSpPr>
          <p:nvPr/>
        </p:nvSpPr>
        <p:spPr bwMode="auto">
          <a:xfrm>
            <a:off x="6310313" y="4538663"/>
            <a:ext cx="0" cy="10668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0427"/>
                                        </p:tgtEl>
                                        <p:attrNameLst>
                                          <p:attrName>style.visibility</p:attrName>
                                        </p:attrNameLst>
                                      </p:cBhvr>
                                      <p:to>
                                        <p:strVal val="visible"/>
                                      </p:to>
                                    </p:set>
                                    <p:animEffect transition="in" filter="box(in)">
                                      <p:cBhvr>
                                        <p:cTn id="7" dur="500"/>
                                        <p:tgtEl>
                                          <p:spTgt spid="604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xit" presetSubtype="4" fill="hold" grpId="0" nodeType="clickEffect">
                                  <p:stCondLst>
                                    <p:cond delay="0"/>
                                  </p:stCondLst>
                                  <p:childTnLst>
                                    <p:anim calcmode="lin" valueType="num">
                                      <p:cBhvr additive="base">
                                        <p:cTn id="11" dur="1000"/>
                                        <p:tgtEl>
                                          <p:spTgt spid="60430"/>
                                        </p:tgtEl>
                                        <p:attrNameLst>
                                          <p:attrName>ppt_x</p:attrName>
                                        </p:attrNameLst>
                                      </p:cBhvr>
                                      <p:tavLst>
                                        <p:tav tm="0">
                                          <p:val>
                                            <p:strVal val="ppt_x"/>
                                          </p:val>
                                        </p:tav>
                                        <p:tav tm="100000">
                                          <p:val>
                                            <p:strVal val="ppt_x"/>
                                          </p:val>
                                        </p:tav>
                                      </p:tavLst>
                                    </p:anim>
                                    <p:anim calcmode="lin" valueType="num">
                                      <p:cBhvr additive="base">
                                        <p:cTn id="12" dur="1000"/>
                                        <p:tgtEl>
                                          <p:spTgt spid="60430"/>
                                        </p:tgtEl>
                                        <p:attrNameLst>
                                          <p:attrName>ppt_y</p:attrName>
                                        </p:attrNameLst>
                                      </p:cBhvr>
                                      <p:tavLst>
                                        <p:tav tm="0">
                                          <p:val>
                                            <p:strVal val="ppt_y"/>
                                          </p:val>
                                        </p:tav>
                                        <p:tav tm="100000">
                                          <p:val>
                                            <p:strVal val="1+ppt_h/2"/>
                                          </p:val>
                                        </p:tav>
                                      </p:tavLst>
                                    </p:anim>
                                    <p:set>
                                      <p:cBhvr>
                                        <p:cTn id="13" dur="1" fill="hold">
                                          <p:stCondLst>
                                            <p:cond delay="999"/>
                                          </p:stCondLst>
                                        </p:cTn>
                                        <p:tgtEl>
                                          <p:spTgt spid="60430"/>
                                        </p:tgtEl>
                                        <p:attrNameLst>
                                          <p:attrName>style.visibility</p:attrName>
                                        </p:attrNameLst>
                                      </p:cBhvr>
                                      <p:to>
                                        <p:strVal val="hidden"/>
                                      </p:to>
                                    </p:set>
                                  </p:childTnLst>
                                </p:cTn>
                              </p:par>
                              <p:par>
                                <p:cTn id="14" presetID="2" presetClass="exit" presetSubtype="2" fill="hold" grpId="0" nodeType="withEffect">
                                  <p:stCondLst>
                                    <p:cond delay="0"/>
                                  </p:stCondLst>
                                  <p:childTnLst>
                                    <p:anim calcmode="lin" valueType="num">
                                      <p:cBhvr additive="base">
                                        <p:cTn id="15" dur="1000"/>
                                        <p:tgtEl>
                                          <p:spTgt spid="60431"/>
                                        </p:tgtEl>
                                        <p:attrNameLst>
                                          <p:attrName>ppt_x</p:attrName>
                                        </p:attrNameLst>
                                      </p:cBhvr>
                                      <p:tavLst>
                                        <p:tav tm="0">
                                          <p:val>
                                            <p:strVal val="ppt_x"/>
                                          </p:val>
                                        </p:tav>
                                        <p:tav tm="100000">
                                          <p:val>
                                            <p:strVal val="1+ppt_w/2"/>
                                          </p:val>
                                        </p:tav>
                                      </p:tavLst>
                                    </p:anim>
                                    <p:anim calcmode="lin" valueType="num">
                                      <p:cBhvr additive="base">
                                        <p:cTn id="16" dur="1000"/>
                                        <p:tgtEl>
                                          <p:spTgt spid="60431"/>
                                        </p:tgtEl>
                                        <p:attrNameLst>
                                          <p:attrName>ppt_y</p:attrName>
                                        </p:attrNameLst>
                                      </p:cBhvr>
                                      <p:tavLst>
                                        <p:tav tm="0">
                                          <p:val>
                                            <p:strVal val="ppt_y"/>
                                          </p:val>
                                        </p:tav>
                                        <p:tav tm="100000">
                                          <p:val>
                                            <p:strVal val="ppt_y"/>
                                          </p:val>
                                        </p:tav>
                                      </p:tavLst>
                                    </p:anim>
                                    <p:set>
                                      <p:cBhvr>
                                        <p:cTn id="17" dur="1" fill="hold">
                                          <p:stCondLst>
                                            <p:cond delay="999"/>
                                          </p:stCondLst>
                                        </p:cTn>
                                        <p:tgtEl>
                                          <p:spTgt spid="60431"/>
                                        </p:tgtEl>
                                        <p:attrNameLst>
                                          <p:attrName>style.visibility</p:attrName>
                                        </p:attrNameLst>
                                      </p:cBhvr>
                                      <p:to>
                                        <p:strVal val="hidden"/>
                                      </p:to>
                                    </p:set>
                                  </p:childTnLst>
                                </p:cTn>
                              </p:par>
                              <p:par>
                                <p:cTn id="18" presetID="2" presetClass="exit" presetSubtype="8" fill="hold" grpId="0" nodeType="withEffect">
                                  <p:stCondLst>
                                    <p:cond delay="0"/>
                                  </p:stCondLst>
                                  <p:childTnLst>
                                    <p:anim calcmode="lin" valueType="num">
                                      <p:cBhvr additive="base">
                                        <p:cTn id="19" dur="500"/>
                                        <p:tgtEl>
                                          <p:spTgt spid="60432"/>
                                        </p:tgtEl>
                                        <p:attrNameLst>
                                          <p:attrName>ppt_x</p:attrName>
                                        </p:attrNameLst>
                                      </p:cBhvr>
                                      <p:tavLst>
                                        <p:tav tm="0">
                                          <p:val>
                                            <p:strVal val="ppt_x"/>
                                          </p:val>
                                        </p:tav>
                                        <p:tav tm="100000">
                                          <p:val>
                                            <p:strVal val="0-ppt_w/2"/>
                                          </p:val>
                                        </p:tav>
                                      </p:tavLst>
                                    </p:anim>
                                    <p:anim calcmode="lin" valueType="num">
                                      <p:cBhvr additive="base">
                                        <p:cTn id="20" dur="500"/>
                                        <p:tgtEl>
                                          <p:spTgt spid="60432"/>
                                        </p:tgtEl>
                                        <p:attrNameLst>
                                          <p:attrName>ppt_y</p:attrName>
                                        </p:attrNameLst>
                                      </p:cBhvr>
                                      <p:tavLst>
                                        <p:tav tm="0">
                                          <p:val>
                                            <p:strVal val="ppt_y"/>
                                          </p:val>
                                        </p:tav>
                                        <p:tav tm="100000">
                                          <p:val>
                                            <p:strVal val="ppt_y"/>
                                          </p:val>
                                        </p:tav>
                                      </p:tavLst>
                                    </p:anim>
                                    <p:set>
                                      <p:cBhvr>
                                        <p:cTn id="21" dur="1" fill="hold">
                                          <p:stCondLst>
                                            <p:cond delay="499"/>
                                          </p:stCondLst>
                                        </p:cTn>
                                        <p:tgtEl>
                                          <p:spTgt spid="60432"/>
                                        </p:tgtEl>
                                        <p:attrNameLst>
                                          <p:attrName>style.visibility</p:attrName>
                                        </p:attrNameLst>
                                      </p:cBhvr>
                                      <p:to>
                                        <p:strVal val="hidden"/>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60428"/>
                                        </p:tgtEl>
                                        <p:attrNameLst>
                                          <p:attrName>style.visibility</p:attrName>
                                        </p:attrNameLst>
                                      </p:cBhvr>
                                      <p:to>
                                        <p:strVal val="visible"/>
                                      </p:to>
                                    </p:set>
                                    <p:animEffect transition="in" filter="dissolve">
                                      <p:cBhvr>
                                        <p:cTn id="26" dur="500"/>
                                        <p:tgtEl>
                                          <p:spTgt spid="60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7" grpId="0"/>
      <p:bldP spid="60428" grpId="0"/>
      <p:bldP spid="60430" grpId="0" animBg="1"/>
      <p:bldP spid="60431" grpId="0" animBg="1"/>
      <p:bldP spid="6043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Lesson Quiz: Part I</a:t>
            </a:r>
          </a:p>
        </p:txBody>
      </p:sp>
      <p:sp>
        <p:nvSpPr>
          <p:cNvPr id="35843" name="Text Box 5"/>
          <p:cNvSpPr txBox="1">
            <a:spLocks noChangeArrowheads="1"/>
          </p:cNvSpPr>
          <p:nvPr/>
        </p:nvSpPr>
        <p:spPr bwMode="auto">
          <a:xfrm>
            <a:off x="2063750" y="1371600"/>
            <a:ext cx="1776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&lt; x </a:t>
            </a:r>
            <a:r>
              <a:rPr lang="en-US" altLang="en-US" sz="2400" i="0">
                <a:latin typeface="Verdana" pitchFamily="34" charset="0"/>
              </a:rPr>
              <a:t>+ 2</a:t>
            </a:r>
            <a:r>
              <a:rPr lang="en-US" altLang="en-US" sz="2400">
                <a:latin typeface="Verdana" pitchFamily="34" charset="0"/>
              </a:rPr>
              <a:t> </a:t>
            </a:r>
          </a:p>
        </p:txBody>
      </p:sp>
      <p:sp>
        <p:nvSpPr>
          <p:cNvPr id="35844" name="Rectangle 6"/>
          <p:cNvSpPr>
            <a:spLocks noChangeArrowheads="1"/>
          </p:cNvSpPr>
          <p:nvPr/>
        </p:nvSpPr>
        <p:spPr bwMode="auto">
          <a:xfrm>
            <a:off x="1979613" y="1752600"/>
            <a:ext cx="2357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5</a:t>
            </a:r>
            <a:r>
              <a:rPr lang="en-US" altLang="en-US" sz="2400">
                <a:latin typeface="Verdana" pitchFamily="34" charset="0"/>
              </a:rPr>
              <a:t>x</a:t>
            </a:r>
            <a:r>
              <a:rPr lang="en-US" altLang="en-US" sz="2400" i="0">
                <a:latin typeface="Verdana" pitchFamily="34" charset="0"/>
              </a:rPr>
              <a:t> + 2</a:t>
            </a:r>
            <a:r>
              <a:rPr lang="en-US" altLang="en-US" sz="2400">
                <a:latin typeface="Verdana" pitchFamily="34" charset="0"/>
              </a:rPr>
              <a:t>y</a:t>
            </a:r>
            <a:r>
              <a:rPr lang="en-US" altLang="en-US" sz="2400" i="0">
                <a:latin typeface="Verdana" pitchFamily="34" charset="0"/>
              </a:rPr>
              <a:t> ≥ 10</a:t>
            </a:r>
          </a:p>
        </p:txBody>
      </p:sp>
      <p:sp>
        <p:nvSpPr>
          <p:cNvPr id="35845" name="AutoShape 7"/>
          <p:cNvSpPr>
            <a:spLocks/>
          </p:cNvSpPr>
          <p:nvPr/>
        </p:nvSpPr>
        <p:spPr bwMode="auto">
          <a:xfrm>
            <a:off x="1855788" y="1447800"/>
            <a:ext cx="366712" cy="762000"/>
          </a:xfrm>
          <a:prstGeom prst="leftBrace">
            <a:avLst>
              <a:gd name="adj1" fmla="val 17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35846" name="Text Box 8"/>
          <p:cNvSpPr txBox="1">
            <a:spLocks noChangeArrowheads="1"/>
          </p:cNvSpPr>
          <p:nvPr/>
        </p:nvSpPr>
        <p:spPr bwMode="auto">
          <a:xfrm>
            <a:off x="228600" y="1557338"/>
            <a:ext cx="4578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1.</a:t>
            </a:r>
            <a:r>
              <a:rPr lang="en-US" altLang="en-US" sz="2400" i="0">
                <a:latin typeface="Verdana" pitchFamily="34" charset="0"/>
              </a:rPr>
              <a:t> Graph                           .</a:t>
            </a:r>
          </a:p>
        </p:txBody>
      </p:sp>
      <p:sp>
        <p:nvSpPr>
          <p:cNvPr id="35847" name="Text Box 9"/>
          <p:cNvSpPr txBox="1">
            <a:spLocks noChangeArrowheads="1"/>
          </p:cNvSpPr>
          <p:nvPr/>
        </p:nvSpPr>
        <p:spPr bwMode="auto">
          <a:xfrm>
            <a:off x="752475" y="2286000"/>
            <a:ext cx="740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Give two ordered pairs that are solutions and two that are not solutions.</a:t>
            </a:r>
          </a:p>
        </p:txBody>
      </p:sp>
      <p:pic>
        <p:nvPicPr>
          <p:cNvPr id="52234"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8194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6" name="Text Box 12"/>
          <p:cNvSpPr txBox="1">
            <a:spLocks noChangeArrowheads="1"/>
          </p:cNvSpPr>
          <p:nvPr/>
        </p:nvSpPr>
        <p:spPr bwMode="auto">
          <a:xfrm>
            <a:off x="838200" y="3200400"/>
            <a:ext cx="4953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Possible answer: </a:t>
            </a:r>
          </a:p>
          <a:p>
            <a:pPr eaLnBrk="1" hangingPunct="1"/>
            <a:r>
              <a:rPr lang="en-US" altLang="en-US" sz="2400" i="0">
                <a:solidFill>
                  <a:srgbClr val="FF0000"/>
                </a:solidFill>
                <a:latin typeface="Verdana" pitchFamily="34" charset="0"/>
              </a:rPr>
              <a:t>solutions: (4, 4), (8, 6); </a:t>
            </a:r>
          </a:p>
          <a:p>
            <a:pPr eaLnBrk="1" hangingPunct="1"/>
            <a:r>
              <a:rPr lang="en-US" altLang="en-US" sz="2400" i="0">
                <a:solidFill>
                  <a:srgbClr val="FF0000"/>
                </a:solidFill>
                <a:latin typeface="Verdana" pitchFamily="34" charset="0"/>
              </a:rPr>
              <a:t>not solutions: (0, 0), (–2,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52234"/>
                                        </p:tgtEl>
                                        <p:attrNameLst>
                                          <p:attrName>style.visibility</p:attrName>
                                        </p:attrNameLst>
                                      </p:cBhvr>
                                      <p:to>
                                        <p:strVal val="visible"/>
                                      </p:to>
                                    </p:set>
                                    <p:anim calcmode="lin" valueType="num">
                                      <p:cBhvr>
                                        <p:cTn id="7" dur="1000" fill="hold"/>
                                        <p:tgtEl>
                                          <p:spTgt spid="52234"/>
                                        </p:tgtEl>
                                        <p:attrNameLst>
                                          <p:attrName>ppt_w</p:attrName>
                                        </p:attrNameLst>
                                      </p:cBhvr>
                                      <p:tavLst>
                                        <p:tav tm="0">
                                          <p:val>
                                            <p:fltVal val="0"/>
                                          </p:val>
                                        </p:tav>
                                        <p:tav tm="100000">
                                          <p:val>
                                            <p:strVal val="#ppt_w"/>
                                          </p:val>
                                        </p:tav>
                                      </p:tavLst>
                                    </p:anim>
                                    <p:anim calcmode="lin" valueType="num">
                                      <p:cBhvr>
                                        <p:cTn id="8" dur="1000" fill="hold"/>
                                        <p:tgtEl>
                                          <p:spTgt spid="52234"/>
                                        </p:tgtEl>
                                        <p:attrNameLst>
                                          <p:attrName>ppt_h</p:attrName>
                                        </p:attrNameLst>
                                      </p:cBhvr>
                                      <p:tavLst>
                                        <p:tav tm="0">
                                          <p:val>
                                            <p:fltVal val="0"/>
                                          </p:val>
                                        </p:tav>
                                        <p:tav tm="100000">
                                          <p:val>
                                            <p:strVal val="#ppt_h"/>
                                          </p:val>
                                        </p:tav>
                                      </p:tavLst>
                                    </p:anim>
                                    <p:anim calcmode="lin" valueType="num">
                                      <p:cBhvr>
                                        <p:cTn id="9" dur="1000" fill="hold"/>
                                        <p:tgtEl>
                                          <p:spTgt spid="52234"/>
                                        </p:tgtEl>
                                        <p:attrNameLst>
                                          <p:attrName>style.rotation</p:attrName>
                                        </p:attrNameLst>
                                      </p:cBhvr>
                                      <p:tavLst>
                                        <p:tav tm="0">
                                          <p:val>
                                            <p:fltVal val="90"/>
                                          </p:val>
                                        </p:tav>
                                        <p:tav tm="100000">
                                          <p:val>
                                            <p:fltVal val="0"/>
                                          </p:val>
                                        </p:tav>
                                      </p:tavLst>
                                    </p:anim>
                                    <p:animEffect transition="in" filter="fade">
                                      <p:cBhvr>
                                        <p:cTn id="10" dur="1000"/>
                                        <p:tgtEl>
                                          <p:spTgt spid="5223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2236"/>
                                        </p:tgtEl>
                                        <p:attrNameLst>
                                          <p:attrName>style.visibility</p:attrName>
                                        </p:attrNameLst>
                                      </p:cBhvr>
                                      <p:to>
                                        <p:strVal val="visible"/>
                                      </p:to>
                                    </p:set>
                                    <p:animEffect transition="in" filter="dissolve">
                                      <p:cBhvr>
                                        <p:cTn id="15" dur="500"/>
                                        <p:tgtEl>
                                          <p:spTgt spid="52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Lesson Quiz: Part II</a:t>
            </a:r>
          </a:p>
        </p:txBody>
      </p:sp>
      <p:sp>
        <p:nvSpPr>
          <p:cNvPr id="36867" name="Text Box 5"/>
          <p:cNvSpPr txBox="1">
            <a:spLocks noChangeArrowheads="1"/>
          </p:cNvSpPr>
          <p:nvPr/>
        </p:nvSpPr>
        <p:spPr bwMode="auto">
          <a:xfrm>
            <a:off x="609600" y="1905000"/>
            <a:ext cx="82296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3550" indent="-46355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solidFill>
                  <a:srgbClr val="000000"/>
                </a:solidFill>
                <a:latin typeface="Verdana" pitchFamily="34" charset="0"/>
              </a:rPr>
              <a:t>2.</a:t>
            </a:r>
            <a:r>
              <a:rPr lang="en-US" altLang="en-US" sz="2400" i="0">
                <a:solidFill>
                  <a:srgbClr val="000000"/>
                </a:solidFill>
                <a:latin typeface="Verdana" pitchFamily="34" charset="0"/>
              </a:rPr>
              <a:t> Dee has at most $150 to spend on restocking dolls and trains at her toy store. </a:t>
            </a:r>
            <a:r>
              <a:rPr lang="en-US" altLang="en-US" sz="2400" i="0">
                <a:latin typeface="Verdana" pitchFamily="34" charset="0"/>
              </a:rPr>
              <a:t>Dolls cost $7.50 and trains cost $5.00. Dee needs no more than 10 trains and she needs at least 8 dolls. Show and describe all possible combinations of dolls and trains that Dee can buy. List two possible combinations.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3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7250" y="2000250"/>
            <a:ext cx="4019550"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Line 39"/>
          <p:cNvSpPr>
            <a:spLocks noChangeShapeType="1"/>
          </p:cNvSpPr>
          <p:nvPr/>
        </p:nvSpPr>
        <p:spPr bwMode="auto">
          <a:xfrm flipV="1">
            <a:off x="6138863" y="2438400"/>
            <a:ext cx="0" cy="3200400"/>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2" name="Line 40"/>
          <p:cNvSpPr>
            <a:spLocks noChangeShapeType="1"/>
          </p:cNvSpPr>
          <p:nvPr/>
        </p:nvSpPr>
        <p:spPr bwMode="auto">
          <a:xfrm>
            <a:off x="5105400" y="4814888"/>
            <a:ext cx="3200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84" name="Freeform 44"/>
          <p:cNvSpPr>
            <a:spLocks/>
          </p:cNvSpPr>
          <p:nvPr/>
        </p:nvSpPr>
        <p:spPr bwMode="auto">
          <a:xfrm>
            <a:off x="5105400" y="4800600"/>
            <a:ext cx="3200400" cy="838200"/>
          </a:xfrm>
          <a:custGeom>
            <a:avLst/>
            <a:gdLst>
              <a:gd name="T0" fmla="*/ 0 w 672"/>
              <a:gd name="T1" fmla="*/ 0 h 1536"/>
              <a:gd name="T2" fmla="*/ 0 w 672"/>
              <a:gd name="T3" fmla="*/ 2147483647 h 1536"/>
              <a:gd name="T4" fmla="*/ 2147483647 w 672"/>
              <a:gd name="T5" fmla="*/ 2147483647 h 1536"/>
              <a:gd name="T6" fmla="*/ 2147483647 w 672"/>
              <a:gd name="T7" fmla="*/ 0 h 1536"/>
              <a:gd name="T8" fmla="*/ 0 w 672"/>
              <a:gd name="T9" fmla="*/ 0 h 1536"/>
              <a:gd name="T10" fmla="*/ 0 60000 65536"/>
              <a:gd name="T11" fmla="*/ 0 60000 65536"/>
              <a:gd name="T12" fmla="*/ 0 60000 65536"/>
              <a:gd name="T13" fmla="*/ 0 60000 65536"/>
              <a:gd name="T14" fmla="*/ 0 60000 65536"/>
              <a:gd name="T15" fmla="*/ 0 w 672"/>
              <a:gd name="T16" fmla="*/ 0 h 1536"/>
              <a:gd name="T17" fmla="*/ 672 w 672"/>
              <a:gd name="T18" fmla="*/ 1536 h 1536"/>
            </a:gdLst>
            <a:ahLst/>
            <a:cxnLst>
              <a:cxn ang="T10">
                <a:pos x="T0" y="T1"/>
              </a:cxn>
              <a:cxn ang="T11">
                <a:pos x="T2" y="T3"/>
              </a:cxn>
              <a:cxn ang="T12">
                <a:pos x="T4" y="T5"/>
              </a:cxn>
              <a:cxn ang="T13">
                <a:pos x="T6" y="T7"/>
              </a:cxn>
              <a:cxn ang="T14">
                <a:pos x="T8" y="T9"/>
              </a:cxn>
            </a:cxnLst>
            <a:rect l="T15" t="T16" r="T17" b="T18"/>
            <a:pathLst>
              <a:path w="672" h="1536">
                <a:moveTo>
                  <a:pt x="0" y="0"/>
                </a:moveTo>
                <a:lnTo>
                  <a:pt x="0" y="1536"/>
                </a:lnTo>
                <a:lnTo>
                  <a:pt x="672" y="1536"/>
                </a:lnTo>
                <a:lnTo>
                  <a:pt x="672" y="0"/>
                </a:lnTo>
                <a:lnTo>
                  <a:pt x="0" y="0"/>
                </a:lnTo>
                <a:close/>
              </a:path>
            </a:pathLst>
          </a:custGeom>
          <a:solidFill>
            <a:srgbClr val="FF0000">
              <a:alpha val="47058"/>
            </a:srgbClr>
          </a:solidFill>
          <a:ln w="9525">
            <a:solidFill>
              <a:schemeClr val="tx1"/>
            </a:solidFill>
            <a:round/>
            <a:headEnd/>
            <a:tailEnd/>
          </a:ln>
        </p:spPr>
        <p:txBody>
          <a:bodyPr/>
          <a:lstStyle/>
          <a:p>
            <a:endParaRPr lang="en-US"/>
          </a:p>
        </p:txBody>
      </p:sp>
      <p:sp>
        <p:nvSpPr>
          <p:cNvPr id="61485" name="Freeform 45"/>
          <p:cNvSpPr>
            <a:spLocks/>
          </p:cNvSpPr>
          <p:nvPr/>
        </p:nvSpPr>
        <p:spPr bwMode="auto">
          <a:xfrm>
            <a:off x="6172200" y="2424113"/>
            <a:ext cx="2133600" cy="3200400"/>
          </a:xfrm>
          <a:custGeom>
            <a:avLst/>
            <a:gdLst>
              <a:gd name="T0" fmla="*/ 0 w 1344"/>
              <a:gd name="T1" fmla="*/ 2147483647 h 2016"/>
              <a:gd name="T2" fmla="*/ 2147483647 w 1344"/>
              <a:gd name="T3" fmla="*/ 2147483647 h 2016"/>
              <a:gd name="T4" fmla="*/ 2147483647 w 1344"/>
              <a:gd name="T5" fmla="*/ 0 h 2016"/>
              <a:gd name="T6" fmla="*/ 0 w 1344"/>
              <a:gd name="T7" fmla="*/ 0 h 2016"/>
              <a:gd name="T8" fmla="*/ 0 60000 65536"/>
              <a:gd name="T9" fmla="*/ 0 60000 65536"/>
              <a:gd name="T10" fmla="*/ 0 60000 65536"/>
              <a:gd name="T11" fmla="*/ 0 60000 65536"/>
              <a:gd name="T12" fmla="*/ 0 w 1344"/>
              <a:gd name="T13" fmla="*/ 0 h 2016"/>
              <a:gd name="T14" fmla="*/ 1344 w 1344"/>
              <a:gd name="T15" fmla="*/ 2016 h 2016"/>
            </a:gdLst>
            <a:ahLst/>
            <a:cxnLst>
              <a:cxn ang="T8">
                <a:pos x="T0" y="T1"/>
              </a:cxn>
              <a:cxn ang="T9">
                <a:pos x="T2" y="T3"/>
              </a:cxn>
              <a:cxn ang="T10">
                <a:pos x="T4" y="T5"/>
              </a:cxn>
              <a:cxn ang="T11">
                <a:pos x="T6" y="T7"/>
              </a:cxn>
            </a:cxnLst>
            <a:rect l="T12" t="T13" r="T14" b="T15"/>
            <a:pathLst>
              <a:path w="1344" h="2016">
                <a:moveTo>
                  <a:pt x="0" y="2016"/>
                </a:moveTo>
                <a:lnTo>
                  <a:pt x="1344" y="2016"/>
                </a:lnTo>
                <a:lnTo>
                  <a:pt x="1344" y="0"/>
                </a:lnTo>
                <a:lnTo>
                  <a:pt x="0" y="0"/>
                </a:lnTo>
              </a:path>
            </a:pathLst>
          </a:custGeom>
          <a:solidFill>
            <a:srgbClr val="FFFF00">
              <a:alpha val="47058"/>
            </a:srgbClr>
          </a:solidFill>
          <a:ln w="9525">
            <a:solidFill>
              <a:schemeClr val="tx1"/>
            </a:solidFill>
            <a:round/>
            <a:headEnd/>
            <a:tailEnd/>
          </a:ln>
        </p:spPr>
        <p:txBody>
          <a:bodyPr/>
          <a:lstStyle/>
          <a:p>
            <a:endParaRPr lang="en-US"/>
          </a:p>
        </p:txBody>
      </p:sp>
      <p:sp>
        <p:nvSpPr>
          <p:cNvPr id="61486" name="Freeform 46"/>
          <p:cNvSpPr>
            <a:spLocks/>
          </p:cNvSpPr>
          <p:nvPr/>
        </p:nvSpPr>
        <p:spPr bwMode="auto">
          <a:xfrm>
            <a:off x="5105400" y="3276600"/>
            <a:ext cx="2667000" cy="2362200"/>
          </a:xfrm>
          <a:custGeom>
            <a:avLst/>
            <a:gdLst>
              <a:gd name="T0" fmla="*/ 0 w 1680"/>
              <a:gd name="T1" fmla="*/ 0 h 1488"/>
              <a:gd name="T2" fmla="*/ 2147483647 w 1680"/>
              <a:gd name="T3" fmla="*/ 2147483647 h 1488"/>
              <a:gd name="T4" fmla="*/ 0 w 1680"/>
              <a:gd name="T5" fmla="*/ 2147483647 h 1488"/>
              <a:gd name="T6" fmla="*/ 0 w 1680"/>
              <a:gd name="T7" fmla="*/ 0 h 1488"/>
              <a:gd name="T8" fmla="*/ 0 60000 65536"/>
              <a:gd name="T9" fmla="*/ 0 60000 65536"/>
              <a:gd name="T10" fmla="*/ 0 60000 65536"/>
              <a:gd name="T11" fmla="*/ 0 60000 65536"/>
              <a:gd name="T12" fmla="*/ 0 w 1680"/>
              <a:gd name="T13" fmla="*/ 0 h 1488"/>
              <a:gd name="T14" fmla="*/ 1680 w 1680"/>
              <a:gd name="T15" fmla="*/ 1488 h 1488"/>
            </a:gdLst>
            <a:ahLst/>
            <a:cxnLst>
              <a:cxn ang="T8">
                <a:pos x="T0" y="T1"/>
              </a:cxn>
              <a:cxn ang="T9">
                <a:pos x="T2" y="T3"/>
              </a:cxn>
              <a:cxn ang="T10">
                <a:pos x="T4" y="T5"/>
              </a:cxn>
              <a:cxn ang="T11">
                <a:pos x="T6" y="T7"/>
              </a:cxn>
            </a:cxnLst>
            <a:rect l="T12" t="T13" r="T14" b="T15"/>
            <a:pathLst>
              <a:path w="1680" h="1488">
                <a:moveTo>
                  <a:pt x="0" y="0"/>
                </a:moveTo>
                <a:lnTo>
                  <a:pt x="1680" y="1488"/>
                </a:lnTo>
                <a:lnTo>
                  <a:pt x="0" y="1488"/>
                </a:lnTo>
                <a:lnTo>
                  <a:pt x="0" y="0"/>
                </a:lnTo>
                <a:close/>
              </a:path>
            </a:pathLst>
          </a:custGeom>
          <a:solidFill>
            <a:srgbClr val="333399">
              <a:alpha val="49019"/>
            </a:srgbClr>
          </a:solidFill>
          <a:ln w="9525">
            <a:solidFill>
              <a:schemeClr val="tx1"/>
            </a:solidFill>
            <a:round/>
            <a:headEnd/>
            <a:tailEnd/>
          </a:ln>
        </p:spPr>
        <p:txBody>
          <a:bodyPr/>
          <a:lstStyle/>
          <a:p>
            <a:endParaRPr lang="en-US"/>
          </a:p>
        </p:txBody>
      </p:sp>
      <p:grpSp>
        <p:nvGrpSpPr>
          <p:cNvPr id="2" name="Group 49"/>
          <p:cNvGrpSpPr>
            <a:grpSpLocks/>
          </p:cNvGrpSpPr>
          <p:nvPr/>
        </p:nvGrpSpPr>
        <p:grpSpPr bwMode="auto">
          <a:xfrm>
            <a:off x="2667000" y="4953000"/>
            <a:ext cx="1447800" cy="457200"/>
            <a:chOff x="720" y="3120"/>
            <a:chExt cx="912" cy="288"/>
          </a:xfrm>
        </p:grpSpPr>
        <p:sp>
          <p:nvSpPr>
            <p:cNvPr id="37899" name="AutoShape 47"/>
            <p:cNvSpPr>
              <a:spLocks noChangeArrowheads="1"/>
            </p:cNvSpPr>
            <p:nvPr/>
          </p:nvSpPr>
          <p:spPr bwMode="auto">
            <a:xfrm>
              <a:off x="720" y="3120"/>
              <a:ext cx="912" cy="288"/>
            </a:xfrm>
            <a:prstGeom prst="wedgeRectCallout">
              <a:avLst>
                <a:gd name="adj1" fmla="val 212940"/>
                <a:gd name="adj2" fmla="val 347"/>
              </a:avLst>
            </a:prstGeom>
            <a:solidFill>
              <a:schemeClr val="accent1"/>
            </a:solidFill>
            <a:ln w="9525">
              <a:solidFill>
                <a:schemeClr val="tx1"/>
              </a:solidFill>
              <a:miter lim="800000"/>
              <a:headEnd/>
              <a:tailEnd/>
            </a:ln>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endParaRPr lang="en-US" altLang="en-US"/>
            </a:p>
          </p:txBody>
        </p:sp>
        <p:sp>
          <p:nvSpPr>
            <p:cNvPr id="37900" name="Text Box 48"/>
            <p:cNvSpPr txBox="1">
              <a:spLocks noChangeArrowheads="1"/>
            </p:cNvSpPr>
            <p:nvPr/>
          </p:nvSpPr>
          <p:spPr bwMode="auto">
            <a:xfrm>
              <a:off x="734" y="3129"/>
              <a:ext cx="85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b="1" i="0"/>
                <a:t>Solutions</a:t>
              </a:r>
            </a:p>
          </p:txBody>
        </p:sp>
      </p:grpSp>
      <p:sp>
        <p:nvSpPr>
          <p:cNvPr id="37897" name="Text Box 5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Lesson Quiz: Part II Continued</a:t>
            </a:r>
          </a:p>
        </p:txBody>
      </p:sp>
      <p:sp>
        <p:nvSpPr>
          <p:cNvPr id="61491" name="Text Box 51"/>
          <p:cNvSpPr txBox="1">
            <a:spLocks noChangeArrowheads="1"/>
          </p:cNvSpPr>
          <p:nvPr/>
        </p:nvSpPr>
        <p:spPr bwMode="auto">
          <a:xfrm>
            <a:off x="457200" y="1905000"/>
            <a:ext cx="41910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Reasonable answers must be whole numbers. Possible answer: </a:t>
            </a:r>
          </a:p>
          <a:p>
            <a:pPr eaLnBrk="1" hangingPunct="1"/>
            <a:r>
              <a:rPr lang="en-US" altLang="en-US" sz="2400" i="0">
                <a:solidFill>
                  <a:srgbClr val="FF0000"/>
                </a:solidFill>
                <a:latin typeface="Verdana" pitchFamily="34" charset="0"/>
              </a:rPr>
              <a:t>(12 dolls, 6 trains) and (16 dolls, 4 trains)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484"/>
                                        </p:tgtEl>
                                        <p:attrNameLst>
                                          <p:attrName>style.visibility</p:attrName>
                                        </p:attrNameLst>
                                      </p:cBhvr>
                                      <p:to>
                                        <p:strVal val="visible"/>
                                      </p:to>
                                    </p:set>
                                    <p:animEffect transition="in" filter="wipe(down)">
                                      <p:cBhvr>
                                        <p:cTn id="7" dur="500"/>
                                        <p:tgtEl>
                                          <p:spTgt spid="614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86"/>
                                        </p:tgtEl>
                                        <p:attrNameLst>
                                          <p:attrName>style.visibility</p:attrName>
                                        </p:attrNameLst>
                                      </p:cBhvr>
                                      <p:to>
                                        <p:strVal val="visible"/>
                                      </p:to>
                                    </p:set>
                                    <p:animEffect transition="in" filter="box(in)">
                                      <p:cBhvr>
                                        <p:cTn id="12" dur="500"/>
                                        <p:tgtEl>
                                          <p:spTgt spid="614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485"/>
                                        </p:tgtEl>
                                        <p:attrNameLst>
                                          <p:attrName>style.visibility</p:attrName>
                                        </p:attrNameLst>
                                      </p:cBhvr>
                                      <p:to>
                                        <p:strVal val="visible"/>
                                      </p:to>
                                    </p:set>
                                    <p:animEffect transition="in" filter="box(in)">
                                      <p:cBhvr>
                                        <p:cTn id="17" dur="500"/>
                                        <p:tgtEl>
                                          <p:spTgt spid="6148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1491"/>
                                        </p:tgtEl>
                                        <p:attrNameLst>
                                          <p:attrName>style.visibility</p:attrName>
                                        </p:attrNameLst>
                                      </p:cBhvr>
                                      <p:to>
                                        <p:strVal val="visible"/>
                                      </p:to>
                                    </p:set>
                                    <p:animEffect transition="in" filter="box(in)">
                                      <p:cBhvr>
                                        <p:cTn id="27" dur="500"/>
                                        <p:tgtEl>
                                          <p:spTgt spid="61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4" grpId="0" animBg="1"/>
      <p:bldP spid="61485" grpId="0" animBg="1"/>
      <p:bldP spid="61486" grpId="0" animBg="1"/>
      <p:bldP spid="6149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11430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20000"/>
              </a:spcBef>
            </a:pPr>
            <a:r>
              <a:rPr lang="en-US" altLang="en-US" sz="3200" i="0" dirty="0">
                <a:latin typeface="Verdana" pitchFamily="34" charset="0"/>
              </a:rPr>
              <a:t>Graph and solve systems of linear inequalities in two variables.</a:t>
            </a:r>
            <a:r>
              <a:rPr lang="en-US" altLang="en-US" sz="3200" i="0" dirty="0"/>
              <a:t> </a:t>
            </a:r>
          </a:p>
        </p:txBody>
      </p:sp>
      <p:sp>
        <p:nvSpPr>
          <p:cNvPr id="4099" name="Rectangle 15"/>
          <p:cNvSpPr>
            <a:spLocks noChangeArrowheads="1"/>
          </p:cNvSpPr>
          <p:nvPr/>
        </p:nvSpPr>
        <p:spPr bwMode="auto">
          <a:xfrm>
            <a:off x="0" y="1219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3600">
                <a:solidFill>
                  <a:srgbClr val="FF6600"/>
                </a:solidFill>
                <a:latin typeface="Arial Black" pitchFamily="34" charset="0"/>
              </a:rPr>
              <a:t>Objective</a:t>
            </a:r>
            <a:endParaRPr lang="en-US" altLang="en-US" sz="3600">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534400" cy="1828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20000"/>
              </a:spcBef>
            </a:pPr>
            <a:r>
              <a:rPr lang="en-US" altLang="en-US" sz="3200" i="0">
                <a:latin typeface="Verdana" pitchFamily="34" charset="0"/>
              </a:rPr>
              <a:t>system of linear inequalities</a:t>
            </a:r>
          </a:p>
          <a:p>
            <a:pPr eaLnBrk="1" hangingPunct="1">
              <a:spcBef>
                <a:spcPct val="20000"/>
              </a:spcBef>
            </a:pPr>
            <a:r>
              <a:rPr lang="en-US" altLang="en-US" sz="3200" i="0">
                <a:latin typeface="Verdana" pitchFamily="34" charset="0"/>
              </a:rPr>
              <a:t>solution of a system of linear inequalities</a:t>
            </a:r>
          </a:p>
          <a:p>
            <a:pPr eaLnBrk="1" hangingPunct="1">
              <a:spcBef>
                <a:spcPct val="20000"/>
              </a:spcBef>
            </a:pPr>
            <a:endParaRPr lang="en-US" altLang="en-US" sz="3200" i="0"/>
          </a:p>
        </p:txBody>
      </p:sp>
      <p:sp>
        <p:nvSpPr>
          <p:cNvPr id="5123" name="Rectangle 16"/>
          <p:cNvSpPr>
            <a:spLocks noChangeArrowheads="1"/>
          </p:cNvSpPr>
          <p:nvPr/>
        </p:nvSpPr>
        <p:spPr bwMode="auto">
          <a:xfrm>
            <a:off x="0" y="1295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3600">
                <a:solidFill>
                  <a:srgbClr val="FF0000"/>
                </a:solidFill>
                <a:latin typeface="Arial Black" pitchFamily="34" charset="0"/>
              </a:rPr>
              <a:t>Vocabulary</a:t>
            </a:r>
            <a:endParaRPr lang="en-US" altLang="en-US" sz="36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6"/>
          <p:cNvSpPr txBox="1">
            <a:spLocks noChangeArrowheads="1"/>
          </p:cNvSpPr>
          <p:nvPr/>
        </p:nvSpPr>
        <p:spPr bwMode="auto">
          <a:xfrm>
            <a:off x="838200" y="1524000"/>
            <a:ext cx="74072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dirty="0">
                <a:latin typeface="Verdana" pitchFamily="34" charset="0"/>
              </a:rPr>
              <a:t>A </a:t>
            </a:r>
            <a:r>
              <a:rPr lang="en-US" altLang="en-US" sz="2400" b="1" i="0" u="sng" dirty="0">
                <a:latin typeface="Verdana" pitchFamily="34" charset="0"/>
              </a:rPr>
              <a:t>system of linear inequalities</a:t>
            </a:r>
            <a:r>
              <a:rPr lang="en-US" altLang="en-US" sz="2400" i="0" dirty="0">
                <a:latin typeface="Verdana" pitchFamily="34" charset="0"/>
              </a:rPr>
              <a:t> is a set of two or more linear inequalities containing two or more variables. The </a:t>
            </a:r>
            <a:r>
              <a:rPr lang="en-US" altLang="en-US" sz="2400" b="1" i="0" u="sng" dirty="0">
                <a:latin typeface="Verdana" pitchFamily="34" charset="0"/>
              </a:rPr>
              <a:t>solutions of a system of linear inequalities</a:t>
            </a:r>
            <a:r>
              <a:rPr lang="en-US" altLang="en-US" sz="2400" i="0" dirty="0">
                <a:latin typeface="Verdana" pitchFamily="34" charset="0"/>
              </a:rPr>
              <a:t> are all the ordered pairs that satisfy all the linear inequalities in the system.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1_RET_C06L06_10_S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1447800"/>
            <a:ext cx="3976687" cy="3976687"/>
          </a:xfrm>
          <a:prstGeom prst="rect">
            <a:avLst/>
          </a:prstGeom>
          <a:noFill/>
          <a:ln>
            <a:noFill/>
          </a:ln>
        </p:spPr>
      </p:pic>
    </p:spTree>
    <p:extLst>
      <p:ext uri="{BB962C8B-B14F-4D97-AF65-F5344CB8AC3E}">
        <p14:creationId xmlns:p14="http://schemas.microsoft.com/office/powerpoint/2010/main" val="1882194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04800" y="17526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Tell whether the ordered pair is a solution of the given system.</a:t>
            </a:r>
            <a:endParaRPr lang="en-US" altLang="en-US" sz="2400" i="0">
              <a:latin typeface="Times" pitchFamily="18" charset="0"/>
            </a:endParaRPr>
          </a:p>
        </p:txBody>
      </p:sp>
      <p:sp>
        <p:nvSpPr>
          <p:cNvPr id="7171" name="Text Box 5"/>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1A: Identifying Solutions of Systems of Linear Inequalities</a:t>
            </a:r>
            <a:endParaRPr lang="en-US" altLang="en-US" sz="2600" i="0">
              <a:solidFill>
                <a:schemeClr val="accent2"/>
              </a:solidFill>
              <a:latin typeface="Arial MT Bl" charset="0"/>
            </a:endParaRPr>
          </a:p>
        </p:txBody>
      </p:sp>
      <p:sp>
        <p:nvSpPr>
          <p:cNvPr id="7172" name="Text Box 7"/>
          <p:cNvSpPr txBox="1">
            <a:spLocks noChangeArrowheads="1"/>
          </p:cNvSpPr>
          <p:nvPr/>
        </p:nvSpPr>
        <p:spPr bwMode="auto">
          <a:xfrm>
            <a:off x="669925" y="2774950"/>
            <a:ext cx="1825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(–1, –3); </a:t>
            </a:r>
          </a:p>
        </p:txBody>
      </p:sp>
      <p:sp>
        <p:nvSpPr>
          <p:cNvPr id="7173" name="AutoShape 8"/>
          <p:cNvSpPr>
            <a:spLocks/>
          </p:cNvSpPr>
          <p:nvPr/>
        </p:nvSpPr>
        <p:spPr bwMode="auto">
          <a:xfrm>
            <a:off x="2452688" y="2590800"/>
            <a:ext cx="381000" cy="914400"/>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7174" name="Text Box 9"/>
          <p:cNvSpPr txBox="1">
            <a:spLocks noChangeArrowheads="1"/>
          </p:cNvSpPr>
          <p:nvPr/>
        </p:nvSpPr>
        <p:spPr bwMode="auto">
          <a:xfrm>
            <a:off x="2689225" y="25908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–3</a:t>
            </a:r>
            <a:r>
              <a:rPr lang="en-US" altLang="en-US" sz="2400" b="1">
                <a:latin typeface="Verdana" pitchFamily="34" charset="0"/>
              </a:rPr>
              <a:t>x </a:t>
            </a:r>
            <a:r>
              <a:rPr lang="en-US" altLang="en-US" sz="2400" b="1" i="0">
                <a:latin typeface="Verdana" pitchFamily="34" charset="0"/>
              </a:rPr>
              <a:t>+ 1</a:t>
            </a:r>
            <a:r>
              <a:rPr lang="en-US" altLang="en-US" sz="2400" b="1">
                <a:latin typeface="Verdana" pitchFamily="34" charset="0"/>
              </a:rPr>
              <a:t> </a:t>
            </a:r>
          </a:p>
        </p:txBody>
      </p:sp>
      <p:sp>
        <p:nvSpPr>
          <p:cNvPr id="7175" name="Rectangle 10"/>
          <p:cNvSpPr>
            <a:spLocks noChangeArrowheads="1"/>
          </p:cNvSpPr>
          <p:nvPr/>
        </p:nvSpPr>
        <p:spPr bwMode="auto">
          <a:xfrm>
            <a:off x="2605088" y="3048000"/>
            <a:ext cx="207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&lt; </a:t>
            </a:r>
            <a:r>
              <a:rPr lang="en-US" altLang="en-US" sz="2400" b="1" i="0">
                <a:latin typeface="Verdana" pitchFamily="34" charset="0"/>
              </a:rPr>
              <a:t>2</a:t>
            </a:r>
            <a:r>
              <a:rPr lang="en-US" altLang="en-US" sz="2400" b="1">
                <a:latin typeface="Verdana" pitchFamily="34" charset="0"/>
              </a:rPr>
              <a:t>x </a:t>
            </a:r>
            <a:r>
              <a:rPr lang="en-US" altLang="en-US" sz="2400" b="1" i="0">
                <a:latin typeface="Verdana" pitchFamily="34" charset="0"/>
              </a:rPr>
              <a:t>+ 2</a:t>
            </a:r>
          </a:p>
        </p:txBody>
      </p:sp>
      <p:sp>
        <p:nvSpPr>
          <p:cNvPr id="31757" name="Rectangle 13"/>
          <p:cNvSpPr>
            <a:spLocks noChangeArrowheads="1"/>
          </p:cNvSpPr>
          <p:nvPr/>
        </p:nvSpPr>
        <p:spPr bwMode="auto">
          <a:xfrm>
            <a:off x="1470025" y="3886200"/>
            <a:ext cx="2055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a:t>
            </a:r>
            <a:r>
              <a:rPr lang="en-US" altLang="en-US" sz="2400" i="0">
                <a:latin typeface="Verdana" pitchFamily="34" charset="0"/>
              </a:rPr>
              <a:t> ≤ –3</a:t>
            </a:r>
            <a:r>
              <a:rPr lang="en-US" altLang="en-US" sz="2400">
                <a:latin typeface="Verdana" pitchFamily="34" charset="0"/>
              </a:rPr>
              <a:t>x + </a:t>
            </a:r>
            <a:r>
              <a:rPr lang="en-US" altLang="en-US" sz="2400" i="0">
                <a:latin typeface="Verdana" pitchFamily="34" charset="0"/>
              </a:rPr>
              <a:t>1</a:t>
            </a:r>
          </a:p>
        </p:txBody>
      </p:sp>
      <p:grpSp>
        <p:nvGrpSpPr>
          <p:cNvPr id="2" name="Group 49"/>
          <p:cNvGrpSpPr>
            <a:grpSpLocks/>
          </p:cNvGrpSpPr>
          <p:nvPr/>
        </p:nvGrpSpPr>
        <p:grpSpPr bwMode="auto">
          <a:xfrm>
            <a:off x="1219200" y="4343400"/>
            <a:ext cx="3381375" cy="1295400"/>
            <a:chOff x="768" y="2736"/>
            <a:chExt cx="2130" cy="816"/>
          </a:xfrm>
        </p:grpSpPr>
        <p:sp>
          <p:nvSpPr>
            <p:cNvPr id="7191" name="Text Box 15"/>
            <p:cNvSpPr txBox="1">
              <a:spLocks noChangeArrowheads="1"/>
            </p:cNvSpPr>
            <p:nvPr/>
          </p:nvSpPr>
          <p:spPr bwMode="auto">
            <a:xfrm>
              <a:off x="768" y="2781"/>
              <a:ext cx="21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–3</a:t>
              </a:r>
              <a:r>
                <a:rPr lang="en-US" altLang="en-US" sz="2400" i="0">
                  <a:latin typeface="Verdana" pitchFamily="34" charset="0"/>
                </a:rPr>
                <a:t>     –3(</a:t>
              </a:r>
              <a:r>
                <a:rPr lang="en-US" altLang="en-US" sz="2400" i="0">
                  <a:solidFill>
                    <a:srgbClr val="FF0000"/>
                  </a:solidFill>
                  <a:latin typeface="Verdana" pitchFamily="34" charset="0"/>
                </a:rPr>
                <a:t>–1</a:t>
              </a:r>
              <a:r>
                <a:rPr lang="en-US" altLang="en-US" sz="2400" i="0">
                  <a:latin typeface="Verdana" pitchFamily="34" charset="0"/>
                </a:rPr>
                <a:t>) + 1</a:t>
              </a:r>
            </a:p>
          </p:txBody>
        </p:sp>
        <p:sp>
          <p:nvSpPr>
            <p:cNvPr id="7192" name="Line 14"/>
            <p:cNvSpPr>
              <a:spLocks noChangeShapeType="1"/>
            </p:cNvSpPr>
            <p:nvPr/>
          </p:nvSpPr>
          <p:spPr bwMode="auto">
            <a:xfrm>
              <a:off x="926" y="2736"/>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3" name="Text Box 16"/>
            <p:cNvSpPr txBox="1">
              <a:spLocks noChangeArrowheads="1"/>
            </p:cNvSpPr>
            <p:nvPr/>
          </p:nvSpPr>
          <p:spPr bwMode="auto">
            <a:xfrm>
              <a:off x="777" y="3033"/>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       3 + 1</a:t>
              </a:r>
            </a:p>
          </p:txBody>
        </p:sp>
        <p:sp>
          <p:nvSpPr>
            <p:cNvPr id="7194" name="Line 18"/>
            <p:cNvSpPr>
              <a:spLocks noChangeShapeType="1"/>
            </p:cNvSpPr>
            <p:nvPr/>
          </p:nvSpPr>
          <p:spPr bwMode="auto">
            <a:xfrm>
              <a:off x="1148"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5" name="Line 19"/>
            <p:cNvSpPr>
              <a:spLocks noChangeShapeType="1"/>
            </p:cNvSpPr>
            <p:nvPr/>
          </p:nvSpPr>
          <p:spPr bwMode="auto">
            <a:xfrm>
              <a:off x="1370"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7196" name="Group 48"/>
            <p:cNvGrpSpPr>
              <a:grpSpLocks/>
            </p:cNvGrpSpPr>
            <p:nvPr/>
          </p:nvGrpSpPr>
          <p:grpSpPr bwMode="auto">
            <a:xfrm>
              <a:off x="768" y="3264"/>
              <a:ext cx="1200" cy="288"/>
              <a:chOff x="768" y="3264"/>
              <a:chExt cx="1200" cy="288"/>
            </a:xfrm>
          </p:grpSpPr>
          <p:sp>
            <p:nvSpPr>
              <p:cNvPr id="7198" name="Text Box 17"/>
              <p:cNvSpPr txBox="1">
                <a:spLocks noChangeArrowheads="1"/>
              </p:cNvSpPr>
              <p:nvPr/>
            </p:nvSpPr>
            <p:spPr bwMode="auto">
              <a:xfrm>
                <a:off x="768" y="3264"/>
                <a:ext cx="12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       4</a:t>
                </a:r>
              </a:p>
            </p:txBody>
          </p:sp>
          <p:sp>
            <p:nvSpPr>
              <p:cNvPr id="7199" name="Text Box 20"/>
              <p:cNvSpPr txBox="1">
                <a:spLocks noChangeArrowheads="1"/>
              </p:cNvSpPr>
              <p:nvPr/>
            </p:nvSpPr>
            <p:spPr bwMode="auto">
              <a:xfrm>
                <a:off x="1121" y="3264"/>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a:t>
                </a:r>
              </a:p>
            </p:txBody>
          </p:sp>
        </p:grpSp>
        <p:sp>
          <p:nvSpPr>
            <p:cNvPr id="7197" name="Text Box 22"/>
            <p:cNvSpPr txBox="1">
              <a:spLocks noChangeArrowheads="1"/>
            </p:cNvSpPr>
            <p:nvPr/>
          </p:nvSpPr>
          <p:spPr bwMode="auto">
            <a:xfrm>
              <a:off x="1710" y="3168"/>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3200" i="0">
                  <a:solidFill>
                    <a:srgbClr val="FF0000"/>
                  </a:solidFill>
                  <a:latin typeface="Verdana" pitchFamily="34" charset="0"/>
                  <a:sym typeface="Wingdings" pitchFamily="2" charset="2"/>
                </a:rPr>
                <a:t></a:t>
              </a:r>
              <a:endParaRPr lang="en-US" altLang="en-US" i="0"/>
            </a:p>
          </p:txBody>
        </p:sp>
      </p:grpSp>
      <p:sp>
        <p:nvSpPr>
          <p:cNvPr id="31769" name="Text Box 25"/>
          <p:cNvSpPr txBox="1">
            <a:spLocks noChangeArrowheads="1"/>
          </p:cNvSpPr>
          <p:nvPr/>
        </p:nvSpPr>
        <p:spPr bwMode="auto">
          <a:xfrm>
            <a:off x="1603375" y="3505200"/>
            <a:ext cx="1562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–1</a:t>
            </a:r>
            <a:r>
              <a:rPr lang="en-US" altLang="en-US" sz="2400" i="0">
                <a:latin typeface="Verdana" pitchFamily="34" charset="0"/>
              </a:rPr>
              <a:t>, </a:t>
            </a:r>
            <a:r>
              <a:rPr lang="en-US" altLang="en-US" sz="2400" i="0">
                <a:solidFill>
                  <a:srgbClr val="3333FF"/>
                </a:solidFill>
                <a:latin typeface="Verdana" pitchFamily="34" charset="0"/>
              </a:rPr>
              <a:t>–3</a:t>
            </a:r>
            <a:r>
              <a:rPr lang="en-US" altLang="en-US" sz="2400" i="0">
                <a:latin typeface="Verdana" pitchFamily="34" charset="0"/>
              </a:rPr>
              <a:t>) </a:t>
            </a:r>
          </a:p>
        </p:txBody>
      </p:sp>
      <p:sp>
        <p:nvSpPr>
          <p:cNvPr id="31778" name="Text Box 34"/>
          <p:cNvSpPr txBox="1">
            <a:spLocks noChangeArrowheads="1"/>
          </p:cNvSpPr>
          <p:nvPr/>
        </p:nvSpPr>
        <p:spPr bwMode="auto">
          <a:xfrm>
            <a:off x="6027738" y="3505200"/>
            <a:ext cx="1562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–1</a:t>
            </a:r>
            <a:r>
              <a:rPr lang="en-US" altLang="en-US" sz="2400" i="0">
                <a:latin typeface="Verdana" pitchFamily="34" charset="0"/>
              </a:rPr>
              <a:t>, </a:t>
            </a:r>
            <a:r>
              <a:rPr lang="en-US" altLang="en-US" sz="2400" i="0">
                <a:solidFill>
                  <a:srgbClr val="3333FF"/>
                </a:solidFill>
                <a:latin typeface="Verdana" pitchFamily="34" charset="0"/>
              </a:rPr>
              <a:t>–3</a:t>
            </a:r>
            <a:r>
              <a:rPr lang="en-US" altLang="en-US" sz="2400" i="0">
                <a:latin typeface="Verdana" pitchFamily="34" charset="0"/>
              </a:rPr>
              <a:t>) </a:t>
            </a:r>
          </a:p>
        </p:txBody>
      </p:sp>
      <p:grpSp>
        <p:nvGrpSpPr>
          <p:cNvPr id="4" name="Group 43"/>
          <p:cNvGrpSpPr>
            <a:grpSpLocks/>
          </p:cNvGrpSpPr>
          <p:nvPr/>
        </p:nvGrpSpPr>
        <p:grpSpPr bwMode="auto">
          <a:xfrm>
            <a:off x="5634038" y="4343400"/>
            <a:ext cx="2627312" cy="1328738"/>
            <a:chOff x="3549" y="2880"/>
            <a:chExt cx="1655" cy="837"/>
          </a:xfrm>
        </p:grpSpPr>
        <p:sp>
          <p:nvSpPr>
            <p:cNvPr id="7183" name="Text Box 28"/>
            <p:cNvSpPr txBox="1">
              <a:spLocks noChangeArrowheads="1"/>
            </p:cNvSpPr>
            <p:nvPr/>
          </p:nvSpPr>
          <p:spPr bwMode="auto">
            <a:xfrm>
              <a:off x="3552" y="3177"/>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     –2 + 2</a:t>
              </a:r>
            </a:p>
          </p:txBody>
        </p:sp>
        <p:sp>
          <p:nvSpPr>
            <p:cNvPr id="7184" name="Text Box 29"/>
            <p:cNvSpPr txBox="1">
              <a:spLocks noChangeArrowheads="1"/>
            </p:cNvSpPr>
            <p:nvPr/>
          </p:nvSpPr>
          <p:spPr bwMode="auto">
            <a:xfrm>
              <a:off x="3552" y="3429"/>
              <a:ext cx="12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     0</a:t>
              </a:r>
            </a:p>
          </p:txBody>
        </p:sp>
        <p:sp>
          <p:nvSpPr>
            <p:cNvPr id="7185" name="Line 30"/>
            <p:cNvSpPr>
              <a:spLocks noChangeShapeType="1"/>
            </p:cNvSpPr>
            <p:nvPr/>
          </p:nvSpPr>
          <p:spPr bwMode="auto">
            <a:xfrm>
              <a:off x="3923" y="2880"/>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6" name="Line 31"/>
            <p:cNvSpPr>
              <a:spLocks noChangeShapeType="1"/>
            </p:cNvSpPr>
            <p:nvPr/>
          </p:nvSpPr>
          <p:spPr bwMode="auto">
            <a:xfrm>
              <a:off x="4145" y="2880"/>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7" name="Text Box 32"/>
            <p:cNvSpPr txBox="1">
              <a:spLocks noChangeArrowheads="1"/>
            </p:cNvSpPr>
            <p:nvPr/>
          </p:nvSpPr>
          <p:spPr bwMode="auto">
            <a:xfrm>
              <a:off x="3905" y="3429"/>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&lt;</a:t>
              </a:r>
            </a:p>
          </p:txBody>
        </p:sp>
        <p:sp>
          <p:nvSpPr>
            <p:cNvPr id="7188" name="Text Box 33"/>
            <p:cNvSpPr txBox="1">
              <a:spLocks noChangeArrowheads="1"/>
            </p:cNvSpPr>
            <p:nvPr/>
          </p:nvSpPr>
          <p:spPr bwMode="auto">
            <a:xfrm>
              <a:off x="4416" y="3333"/>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3200" i="0">
                  <a:solidFill>
                    <a:srgbClr val="FF0000"/>
                  </a:solidFill>
                  <a:latin typeface="Verdana" pitchFamily="34" charset="0"/>
                  <a:sym typeface="Wingdings" pitchFamily="2" charset="2"/>
                </a:rPr>
                <a:t></a:t>
              </a:r>
              <a:endParaRPr lang="en-US" altLang="en-US" i="0"/>
            </a:p>
          </p:txBody>
        </p:sp>
        <p:sp>
          <p:nvSpPr>
            <p:cNvPr id="7189" name="Rectangle 39"/>
            <p:cNvSpPr>
              <a:spLocks noChangeArrowheads="1"/>
            </p:cNvSpPr>
            <p:nvPr/>
          </p:nvSpPr>
          <p:spPr bwMode="auto">
            <a:xfrm>
              <a:off x="3549" y="2880"/>
              <a:ext cx="165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3333FF"/>
                  </a:solidFill>
                  <a:latin typeface="Verdana" pitchFamily="34" charset="0"/>
                </a:rPr>
                <a:t>–3</a:t>
              </a:r>
              <a:r>
                <a:rPr lang="en-US" altLang="en-US" sz="2400" i="0">
                  <a:latin typeface="Verdana" pitchFamily="34" charset="0"/>
                </a:rPr>
                <a:t>     2(</a:t>
              </a:r>
              <a:r>
                <a:rPr lang="en-US" altLang="en-US" sz="2400" i="0">
                  <a:solidFill>
                    <a:srgbClr val="FF0000"/>
                  </a:solidFill>
                  <a:latin typeface="Verdana" pitchFamily="34" charset="0"/>
                </a:rPr>
                <a:t>–1</a:t>
              </a:r>
              <a:r>
                <a:rPr lang="en-US" altLang="en-US" sz="2400" i="0">
                  <a:latin typeface="Verdana" pitchFamily="34" charset="0"/>
                </a:rPr>
                <a:t>) + 2</a:t>
              </a:r>
            </a:p>
          </p:txBody>
        </p:sp>
        <p:sp>
          <p:nvSpPr>
            <p:cNvPr id="7190" name="Line 40"/>
            <p:cNvSpPr>
              <a:spLocks noChangeShapeType="1"/>
            </p:cNvSpPr>
            <p:nvPr/>
          </p:nvSpPr>
          <p:spPr bwMode="auto">
            <a:xfrm flipV="1">
              <a:off x="3648" y="2880"/>
              <a:ext cx="14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1785" name="Rectangle 41"/>
          <p:cNvSpPr>
            <a:spLocks noChangeArrowheads="1"/>
          </p:cNvSpPr>
          <p:nvPr/>
        </p:nvSpPr>
        <p:spPr bwMode="auto">
          <a:xfrm>
            <a:off x="5791200" y="3886200"/>
            <a:ext cx="1970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y &lt; </a:t>
            </a:r>
            <a:r>
              <a:rPr lang="en-US" altLang="en-US" sz="2400" i="0">
                <a:latin typeface="Verdana" pitchFamily="34" charset="0"/>
              </a:rPr>
              <a:t>2</a:t>
            </a:r>
            <a:r>
              <a:rPr lang="en-US" altLang="en-US" sz="2400">
                <a:latin typeface="Verdana" pitchFamily="34" charset="0"/>
              </a:rPr>
              <a:t>x </a:t>
            </a:r>
            <a:r>
              <a:rPr lang="en-US" altLang="en-US" sz="2400" i="0">
                <a:latin typeface="Verdana" pitchFamily="34" charset="0"/>
              </a:rPr>
              <a:t>+ 2</a:t>
            </a:r>
          </a:p>
        </p:txBody>
      </p:sp>
      <p:sp>
        <p:nvSpPr>
          <p:cNvPr id="31788" name="Text Box 44"/>
          <p:cNvSpPr txBox="1">
            <a:spLocks noChangeArrowheads="1"/>
          </p:cNvSpPr>
          <p:nvPr/>
        </p:nvSpPr>
        <p:spPr bwMode="auto">
          <a:xfrm>
            <a:off x="269875" y="5715000"/>
            <a:ext cx="8931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(–1, –3) is a solution to the system because it satisfies both inequalities.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69"/>
                                        </p:tgtEl>
                                        <p:attrNameLst>
                                          <p:attrName>style.visibility</p:attrName>
                                        </p:attrNameLst>
                                      </p:cBhvr>
                                      <p:to>
                                        <p:strVal val="visible"/>
                                      </p:to>
                                    </p:set>
                                    <p:animEffect transition="in" filter="box(in)">
                                      <p:cBhvr>
                                        <p:cTn id="7" dur="500"/>
                                        <p:tgtEl>
                                          <p:spTgt spid="317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757"/>
                                        </p:tgtEl>
                                        <p:attrNameLst>
                                          <p:attrName>style.visibility</p:attrName>
                                        </p:attrNameLst>
                                      </p:cBhvr>
                                      <p:to>
                                        <p:strVal val="visible"/>
                                      </p:to>
                                    </p:set>
                                    <p:animEffect transition="in" filter="box(in)">
                                      <p:cBhvr>
                                        <p:cTn id="12" dur="500"/>
                                        <p:tgtEl>
                                          <p:spTgt spid="317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1778"/>
                                        </p:tgtEl>
                                        <p:attrNameLst>
                                          <p:attrName>style.visibility</p:attrName>
                                        </p:attrNameLst>
                                      </p:cBhvr>
                                      <p:to>
                                        <p:strVal val="visible"/>
                                      </p:to>
                                    </p:set>
                                    <p:animEffect transition="in" filter="box(in)">
                                      <p:cBhvr>
                                        <p:cTn id="22" dur="500"/>
                                        <p:tgtEl>
                                          <p:spTgt spid="3177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31785"/>
                                        </p:tgtEl>
                                        <p:attrNameLst>
                                          <p:attrName>style.visibility</p:attrName>
                                        </p:attrNameLst>
                                      </p:cBhvr>
                                      <p:to>
                                        <p:strVal val="visible"/>
                                      </p:to>
                                    </p:set>
                                    <p:anim calcmode="lin" valueType="num">
                                      <p:cBhvr>
                                        <p:cTn id="27" dur="1000" fill="hold"/>
                                        <p:tgtEl>
                                          <p:spTgt spid="31785"/>
                                        </p:tgtEl>
                                        <p:attrNameLst>
                                          <p:attrName>ppt_w</p:attrName>
                                        </p:attrNameLst>
                                      </p:cBhvr>
                                      <p:tavLst>
                                        <p:tav tm="0">
                                          <p:val>
                                            <p:strVal val="#ppt_w*0.70"/>
                                          </p:val>
                                        </p:tav>
                                        <p:tav tm="100000">
                                          <p:val>
                                            <p:strVal val="#ppt_w"/>
                                          </p:val>
                                        </p:tav>
                                      </p:tavLst>
                                    </p:anim>
                                    <p:anim calcmode="lin" valueType="num">
                                      <p:cBhvr>
                                        <p:cTn id="28" dur="1000" fill="hold"/>
                                        <p:tgtEl>
                                          <p:spTgt spid="31785"/>
                                        </p:tgtEl>
                                        <p:attrNameLst>
                                          <p:attrName>ppt_h</p:attrName>
                                        </p:attrNameLst>
                                      </p:cBhvr>
                                      <p:tavLst>
                                        <p:tav tm="0">
                                          <p:val>
                                            <p:strVal val="#ppt_h"/>
                                          </p:val>
                                        </p:tav>
                                        <p:tav tm="100000">
                                          <p:val>
                                            <p:strVal val="#ppt_h"/>
                                          </p:val>
                                        </p:tav>
                                      </p:tavLst>
                                    </p:anim>
                                    <p:animEffect transition="in" filter="fade">
                                      <p:cBhvr>
                                        <p:cTn id="29" dur="1000"/>
                                        <p:tgtEl>
                                          <p:spTgt spid="3178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1" fill="hold"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up)">
                                      <p:cBhvr>
                                        <p:cTn id="34" dur="2000"/>
                                        <p:tgtEl>
                                          <p:spTgt spid="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31788"/>
                                        </p:tgtEl>
                                        <p:attrNameLst>
                                          <p:attrName>style.visibility</p:attrName>
                                        </p:attrNameLst>
                                      </p:cBhvr>
                                      <p:to>
                                        <p:strVal val="visible"/>
                                      </p:to>
                                    </p:set>
                                    <p:anim calcmode="lin" valueType="num">
                                      <p:cBhvr>
                                        <p:cTn id="39" dur="1000" fill="hold"/>
                                        <p:tgtEl>
                                          <p:spTgt spid="31788"/>
                                        </p:tgtEl>
                                        <p:attrNameLst>
                                          <p:attrName>ppt_x</p:attrName>
                                        </p:attrNameLst>
                                      </p:cBhvr>
                                      <p:tavLst>
                                        <p:tav tm="0">
                                          <p:val>
                                            <p:strVal val="#ppt_x-.2"/>
                                          </p:val>
                                        </p:tav>
                                        <p:tav tm="100000">
                                          <p:val>
                                            <p:strVal val="#ppt_x"/>
                                          </p:val>
                                        </p:tav>
                                      </p:tavLst>
                                    </p:anim>
                                    <p:anim calcmode="lin" valueType="num">
                                      <p:cBhvr>
                                        <p:cTn id="40" dur="1000" fill="hold"/>
                                        <p:tgtEl>
                                          <p:spTgt spid="31788"/>
                                        </p:tgtEl>
                                        <p:attrNameLst>
                                          <p:attrName>ppt_y</p:attrName>
                                        </p:attrNameLst>
                                      </p:cBhvr>
                                      <p:tavLst>
                                        <p:tav tm="0">
                                          <p:val>
                                            <p:strVal val="#ppt_y"/>
                                          </p:val>
                                        </p:tav>
                                        <p:tav tm="100000">
                                          <p:val>
                                            <p:strVal val="#ppt_y"/>
                                          </p:val>
                                        </p:tav>
                                      </p:tavLst>
                                    </p:anim>
                                    <p:animEffect transition="in" filter="wipe(right)" prLst="gradientSize: 0.1">
                                      <p:cBhvr>
                                        <p:cTn id="41" dur="1000"/>
                                        <p:tgtEl>
                                          <p:spTgt spid="317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7" grpId="0"/>
      <p:bldP spid="31769" grpId="0"/>
      <p:bldP spid="31778" grpId="0"/>
      <p:bldP spid="31785" grpId="0"/>
      <p:bldP spid="3178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04800" y="1752600"/>
            <a:ext cx="8237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Tell whether the ordered pair is a solution of the given system.</a:t>
            </a:r>
            <a:endParaRPr lang="en-US" altLang="en-US" sz="2400" i="0">
              <a:latin typeface="Times" pitchFamily="18" charset="0"/>
            </a:endParaRPr>
          </a:p>
        </p:txBody>
      </p:sp>
      <p:sp>
        <p:nvSpPr>
          <p:cNvPr id="8195" name="Text Box 5"/>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1B: Identifying Solutions of Systems of Linear Inequalities</a:t>
            </a:r>
            <a:endParaRPr lang="en-US" altLang="en-US" sz="2600" i="0">
              <a:solidFill>
                <a:schemeClr val="accent2"/>
              </a:solidFill>
              <a:latin typeface="Arial MT Bl" charset="0"/>
            </a:endParaRPr>
          </a:p>
        </p:txBody>
      </p:sp>
      <p:sp>
        <p:nvSpPr>
          <p:cNvPr id="8196" name="Text Box 6"/>
          <p:cNvSpPr txBox="1">
            <a:spLocks noChangeArrowheads="1"/>
          </p:cNvSpPr>
          <p:nvPr/>
        </p:nvSpPr>
        <p:spPr bwMode="auto">
          <a:xfrm>
            <a:off x="669925" y="2774950"/>
            <a:ext cx="1608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(–1, 5); </a:t>
            </a:r>
          </a:p>
        </p:txBody>
      </p:sp>
      <p:sp>
        <p:nvSpPr>
          <p:cNvPr id="8197" name="AutoShape 7"/>
          <p:cNvSpPr>
            <a:spLocks/>
          </p:cNvSpPr>
          <p:nvPr/>
        </p:nvSpPr>
        <p:spPr bwMode="auto">
          <a:xfrm>
            <a:off x="2224088" y="2590800"/>
            <a:ext cx="381000" cy="914400"/>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8198" name="Text Box 8"/>
          <p:cNvSpPr txBox="1">
            <a:spLocks noChangeArrowheads="1"/>
          </p:cNvSpPr>
          <p:nvPr/>
        </p:nvSpPr>
        <p:spPr bwMode="auto">
          <a:xfrm>
            <a:off x="2460625" y="2576513"/>
            <a:ext cx="2244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&lt; </a:t>
            </a:r>
            <a:r>
              <a:rPr lang="en-US" altLang="en-US" sz="2400" b="1" i="0">
                <a:latin typeface="Verdana" pitchFamily="34" charset="0"/>
              </a:rPr>
              <a:t>–2</a:t>
            </a:r>
            <a:r>
              <a:rPr lang="en-US" altLang="en-US" sz="2400" b="1">
                <a:latin typeface="Verdana" pitchFamily="34" charset="0"/>
              </a:rPr>
              <a:t>x </a:t>
            </a:r>
            <a:r>
              <a:rPr lang="en-US" altLang="en-US" sz="2400" b="1" i="0">
                <a:latin typeface="Verdana" pitchFamily="34" charset="0"/>
              </a:rPr>
              <a:t>– 1</a:t>
            </a:r>
            <a:r>
              <a:rPr lang="en-US" altLang="en-US" sz="2400" b="1">
                <a:latin typeface="Verdana" pitchFamily="34" charset="0"/>
              </a:rPr>
              <a:t> </a:t>
            </a:r>
          </a:p>
        </p:txBody>
      </p:sp>
      <p:sp>
        <p:nvSpPr>
          <p:cNvPr id="8199" name="Rectangle 9"/>
          <p:cNvSpPr>
            <a:spLocks noChangeArrowheads="1"/>
          </p:cNvSpPr>
          <p:nvPr/>
        </p:nvSpPr>
        <p:spPr bwMode="auto">
          <a:xfrm>
            <a:off x="2376488" y="3005138"/>
            <a:ext cx="185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 y ≥ x </a:t>
            </a:r>
            <a:r>
              <a:rPr lang="en-US" altLang="en-US" sz="2400" b="1" i="0">
                <a:latin typeface="Verdana" pitchFamily="34" charset="0"/>
              </a:rPr>
              <a:t>+ 3</a:t>
            </a:r>
          </a:p>
        </p:txBody>
      </p:sp>
      <p:sp>
        <p:nvSpPr>
          <p:cNvPr id="32779" name="Rectangle 11"/>
          <p:cNvSpPr>
            <a:spLocks noChangeArrowheads="1"/>
          </p:cNvSpPr>
          <p:nvPr/>
        </p:nvSpPr>
        <p:spPr bwMode="auto">
          <a:xfrm>
            <a:off x="1470025" y="3886200"/>
            <a:ext cx="2000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a:t>
            </a:r>
            <a:r>
              <a:rPr lang="en-US" altLang="en-US" sz="2400" i="0">
                <a:latin typeface="Verdana" pitchFamily="34" charset="0"/>
              </a:rPr>
              <a:t> &lt; –2</a:t>
            </a:r>
            <a:r>
              <a:rPr lang="en-US" altLang="en-US" sz="2400">
                <a:latin typeface="Verdana" pitchFamily="34" charset="0"/>
              </a:rPr>
              <a:t>x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a:t>
            </a:r>
          </a:p>
        </p:txBody>
      </p:sp>
      <p:grpSp>
        <p:nvGrpSpPr>
          <p:cNvPr id="2" name="Group 66"/>
          <p:cNvGrpSpPr>
            <a:grpSpLocks/>
          </p:cNvGrpSpPr>
          <p:nvPr/>
        </p:nvGrpSpPr>
        <p:grpSpPr bwMode="auto">
          <a:xfrm>
            <a:off x="1219200" y="4343400"/>
            <a:ext cx="2971800" cy="1295400"/>
            <a:chOff x="768" y="2736"/>
            <a:chExt cx="1872" cy="816"/>
          </a:xfrm>
        </p:grpSpPr>
        <p:sp>
          <p:nvSpPr>
            <p:cNvPr id="8215" name="Line 12"/>
            <p:cNvSpPr>
              <a:spLocks noChangeShapeType="1"/>
            </p:cNvSpPr>
            <p:nvPr/>
          </p:nvSpPr>
          <p:spPr bwMode="auto">
            <a:xfrm>
              <a:off x="926" y="2736"/>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6" name="Text Box 13"/>
            <p:cNvSpPr txBox="1">
              <a:spLocks noChangeArrowheads="1"/>
            </p:cNvSpPr>
            <p:nvPr/>
          </p:nvSpPr>
          <p:spPr bwMode="auto">
            <a:xfrm>
              <a:off x="768" y="2781"/>
              <a:ext cx="18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  5     </a:t>
              </a:r>
              <a:r>
                <a:rPr lang="en-US" altLang="en-US" sz="2400" i="0">
                  <a:latin typeface="Verdana" pitchFamily="34" charset="0"/>
                </a:rPr>
                <a:t>–2(</a:t>
              </a:r>
              <a:r>
                <a:rPr lang="en-US" altLang="en-US" sz="2400" i="0">
                  <a:solidFill>
                    <a:srgbClr val="FF0000"/>
                  </a:solidFill>
                  <a:latin typeface="Verdana" pitchFamily="34" charset="0"/>
                </a:rPr>
                <a:t>–1</a:t>
              </a:r>
              <a:r>
                <a:rPr lang="en-US" altLang="en-US" sz="2400" i="0">
                  <a:latin typeface="Verdana" pitchFamily="34" charset="0"/>
                </a:rPr>
                <a:t>) – 1</a:t>
              </a:r>
            </a:p>
          </p:txBody>
        </p:sp>
        <p:sp>
          <p:nvSpPr>
            <p:cNvPr id="8217" name="Text Box 15"/>
            <p:cNvSpPr txBox="1">
              <a:spLocks noChangeArrowheads="1"/>
            </p:cNvSpPr>
            <p:nvPr/>
          </p:nvSpPr>
          <p:spPr bwMode="auto">
            <a:xfrm>
              <a:off x="894" y="3024"/>
              <a:ext cx="163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5       2 – 1</a:t>
              </a:r>
            </a:p>
          </p:txBody>
        </p:sp>
        <p:sp>
          <p:nvSpPr>
            <p:cNvPr id="8218" name="Text Box 16"/>
            <p:cNvSpPr txBox="1">
              <a:spLocks noChangeArrowheads="1"/>
            </p:cNvSpPr>
            <p:nvPr/>
          </p:nvSpPr>
          <p:spPr bwMode="auto">
            <a:xfrm>
              <a:off x="892" y="3264"/>
              <a:ext cx="12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5       1</a:t>
              </a:r>
            </a:p>
          </p:txBody>
        </p:sp>
        <p:sp>
          <p:nvSpPr>
            <p:cNvPr id="8219" name="Line 17"/>
            <p:cNvSpPr>
              <a:spLocks noChangeShapeType="1"/>
            </p:cNvSpPr>
            <p:nvPr/>
          </p:nvSpPr>
          <p:spPr bwMode="auto">
            <a:xfrm>
              <a:off x="1137"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0" name="Line 18"/>
            <p:cNvSpPr>
              <a:spLocks noChangeShapeType="1"/>
            </p:cNvSpPr>
            <p:nvPr/>
          </p:nvSpPr>
          <p:spPr bwMode="auto">
            <a:xfrm>
              <a:off x="1359" y="2736"/>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1" name="Text Box 19"/>
            <p:cNvSpPr txBox="1">
              <a:spLocks noChangeArrowheads="1"/>
            </p:cNvSpPr>
            <p:nvPr/>
          </p:nvSpPr>
          <p:spPr bwMode="auto">
            <a:xfrm>
              <a:off x="1092" y="3264"/>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&lt;</a:t>
              </a:r>
            </a:p>
          </p:txBody>
        </p:sp>
        <p:sp>
          <p:nvSpPr>
            <p:cNvPr id="8222" name="Text Box 20"/>
            <p:cNvSpPr txBox="1">
              <a:spLocks noChangeArrowheads="1"/>
            </p:cNvSpPr>
            <p:nvPr/>
          </p:nvSpPr>
          <p:spPr bwMode="auto">
            <a:xfrm>
              <a:off x="1631" y="3168"/>
              <a:ext cx="3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i="0"/>
            </a:p>
          </p:txBody>
        </p:sp>
      </p:grpSp>
      <p:sp>
        <p:nvSpPr>
          <p:cNvPr id="32789" name="Text Box 21"/>
          <p:cNvSpPr txBox="1">
            <a:spLocks noChangeArrowheads="1"/>
          </p:cNvSpPr>
          <p:nvPr/>
        </p:nvSpPr>
        <p:spPr bwMode="auto">
          <a:xfrm>
            <a:off x="1603375" y="3505200"/>
            <a:ext cx="136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–1</a:t>
            </a:r>
            <a:r>
              <a:rPr lang="en-US" altLang="en-US" sz="2400" i="0">
                <a:latin typeface="Verdana" pitchFamily="34" charset="0"/>
              </a:rPr>
              <a:t>, </a:t>
            </a:r>
            <a:r>
              <a:rPr lang="en-US" altLang="en-US" sz="2400" i="0">
                <a:solidFill>
                  <a:srgbClr val="3333FF"/>
                </a:solidFill>
                <a:latin typeface="Verdana" pitchFamily="34" charset="0"/>
              </a:rPr>
              <a:t>5</a:t>
            </a:r>
            <a:r>
              <a:rPr lang="en-US" altLang="en-US" sz="2400" i="0">
                <a:latin typeface="Verdana" pitchFamily="34" charset="0"/>
              </a:rPr>
              <a:t>) </a:t>
            </a:r>
          </a:p>
        </p:txBody>
      </p:sp>
      <p:sp>
        <p:nvSpPr>
          <p:cNvPr id="32790" name="Text Box 22"/>
          <p:cNvSpPr txBox="1">
            <a:spLocks noChangeArrowheads="1"/>
          </p:cNvSpPr>
          <p:nvPr/>
        </p:nvSpPr>
        <p:spPr bwMode="auto">
          <a:xfrm>
            <a:off x="6027738" y="3505200"/>
            <a:ext cx="136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FF0000"/>
                </a:solidFill>
                <a:latin typeface="Verdana" pitchFamily="34" charset="0"/>
              </a:rPr>
              <a:t>–1</a:t>
            </a:r>
            <a:r>
              <a:rPr lang="en-US" altLang="en-US" sz="2400" i="0">
                <a:latin typeface="Verdana" pitchFamily="34" charset="0"/>
              </a:rPr>
              <a:t>, </a:t>
            </a:r>
            <a:r>
              <a:rPr lang="en-US" altLang="en-US" sz="2400" i="0">
                <a:solidFill>
                  <a:srgbClr val="3333FF"/>
                </a:solidFill>
                <a:latin typeface="Verdana" pitchFamily="34" charset="0"/>
              </a:rPr>
              <a:t>5</a:t>
            </a:r>
            <a:r>
              <a:rPr lang="en-US" altLang="en-US" sz="2400" i="0">
                <a:latin typeface="Verdana" pitchFamily="34" charset="0"/>
              </a:rPr>
              <a:t>) </a:t>
            </a:r>
          </a:p>
        </p:txBody>
      </p:sp>
      <p:grpSp>
        <p:nvGrpSpPr>
          <p:cNvPr id="3" name="Group 68"/>
          <p:cNvGrpSpPr>
            <a:grpSpLocks/>
          </p:cNvGrpSpPr>
          <p:nvPr/>
        </p:nvGrpSpPr>
        <p:grpSpPr bwMode="auto">
          <a:xfrm>
            <a:off x="5634038" y="3886200"/>
            <a:ext cx="2443162" cy="1493838"/>
            <a:chOff x="3549" y="2448"/>
            <a:chExt cx="1539" cy="941"/>
          </a:xfrm>
        </p:grpSpPr>
        <p:sp>
          <p:nvSpPr>
            <p:cNvPr id="8207" name="Text Box 24"/>
            <p:cNvSpPr txBox="1">
              <a:spLocks noChangeArrowheads="1"/>
            </p:cNvSpPr>
            <p:nvPr/>
          </p:nvSpPr>
          <p:spPr bwMode="auto">
            <a:xfrm>
              <a:off x="3552" y="3033"/>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  5     2</a:t>
              </a:r>
            </a:p>
          </p:txBody>
        </p:sp>
        <p:sp>
          <p:nvSpPr>
            <p:cNvPr id="8208" name="Line 26"/>
            <p:cNvSpPr>
              <a:spLocks noChangeShapeType="1"/>
            </p:cNvSpPr>
            <p:nvPr/>
          </p:nvSpPr>
          <p:spPr bwMode="auto">
            <a:xfrm>
              <a:off x="3923" y="2736"/>
              <a:ext cx="0"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9" name="Line 27"/>
            <p:cNvSpPr>
              <a:spLocks noChangeShapeType="1"/>
            </p:cNvSpPr>
            <p:nvPr/>
          </p:nvSpPr>
          <p:spPr bwMode="auto">
            <a:xfrm>
              <a:off x="4145" y="2736"/>
              <a:ext cx="0"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0" name="Text Box 28"/>
            <p:cNvSpPr txBox="1">
              <a:spLocks noChangeArrowheads="1"/>
            </p:cNvSpPr>
            <p:nvPr/>
          </p:nvSpPr>
          <p:spPr bwMode="auto">
            <a:xfrm>
              <a:off x="3888" y="3024"/>
              <a:ext cx="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a:t>
              </a:r>
            </a:p>
          </p:txBody>
        </p:sp>
        <p:sp>
          <p:nvSpPr>
            <p:cNvPr id="8211" name="Text Box 29"/>
            <p:cNvSpPr txBox="1">
              <a:spLocks noChangeArrowheads="1"/>
            </p:cNvSpPr>
            <p:nvPr/>
          </p:nvSpPr>
          <p:spPr bwMode="auto">
            <a:xfrm>
              <a:off x="4320" y="3024"/>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3200" i="0">
                  <a:solidFill>
                    <a:srgbClr val="FF0000"/>
                  </a:solidFill>
                  <a:latin typeface="Verdana" pitchFamily="34" charset="0"/>
                  <a:sym typeface="Wingdings" pitchFamily="2" charset="2"/>
                </a:rPr>
                <a:t></a:t>
              </a:r>
              <a:endParaRPr lang="en-US" altLang="en-US" i="0"/>
            </a:p>
          </p:txBody>
        </p:sp>
        <p:sp>
          <p:nvSpPr>
            <p:cNvPr id="8212" name="Rectangle 30"/>
            <p:cNvSpPr>
              <a:spLocks noChangeArrowheads="1"/>
            </p:cNvSpPr>
            <p:nvPr/>
          </p:nvSpPr>
          <p:spPr bwMode="auto">
            <a:xfrm>
              <a:off x="3549" y="2736"/>
              <a:ext cx="13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3333FF"/>
                  </a:solidFill>
                  <a:latin typeface="Verdana" pitchFamily="34" charset="0"/>
                </a:rPr>
                <a:t>  5</a:t>
              </a:r>
              <a:r>
                <a:rPr lang="en-US" altLang="en-US" sz="2400" i="0">
                  <a:latin typeface="Verdana" pitchFamily="34" charset="0"/>
                </a:rPr>
                <a:t>     </a:t>
              </a:r>
              <a:r>
                <a:rPr lang="en-US" altLang="en-US" sz="2400" i="0">
                  <a:solidFill>
                    <a:srgbClr val="FF0000"/>
                  </a:solidFill>
                  <a:latin typeface="Verdana" pitchFamily="34" charset="0"/>
                </a:rPr>
                <a:t>–1</a:t>
              </a:r>
              <a:r>
                <a:rPr lang="en-US" altLang="en-US" sz="2400" i="0">
                  <a:latin typeface="Verdana" pitchFamily="34" charset="0"/>
                </a:rPr>
                <a:t> + 3</a:t>
              </a:r>
            </a:p>
          </p:txBody>
        </p:sp>
        <p:sp>
          <p:nvSpPr>
            <p:cNvPr id="8213" name="Line 31"/>
            <p:cNvSpPr>
              <a:spLocks noChangeShapeType="1"/>
            </p:cNvSpPr>
            <p:nvPr/>
          </p:nvSpPr>
          <p:spPr bwMode="auto">
            <a:xfrm flipV="1">
              <a:off x="3648" y="2736"/>
              <a:ext cx="14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4" name="Rectangle 32"/>
            <p:cNvSpPr>
              <a:spLocks noChangeArrowheads="1"/>
            </p:cNvSpPr>
            <p:nvPr/>
          </p:nvSpPr>
          <p:spPr bwMode="auto">
            <a:xfrm>
              <a:off x="3648" y="2448"/>
              <a:ext cx="11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y ≥ x </a:t>
              </a:r>
              <a:r>
                <a:rPr lang="en-US" altLang="en-US" sz="2400" i="0">
                  <a:latin typeface="Verdana" pitchFamily="34" charset="0"/>
                </a:rPr>
                <a:t>+ 3</a:t>
              </a:r>
            </a:p>
          </p:txBody>
        </p:sp>
      </p:grpSp>
      <p:sp>
        <p:nvSpPr>
          <p:cNvPr id="32801" name="Text Box 33"/>
          <p:cNvSpPr txBox="1">
            <a:spLocks noChangeArrowheads="1"/>
          </p:cNvSpPr>
          <p:nvPr/>
        </p:nvSpPr>
        <p:spPr bwMode="auto">
          <a:xfrm>
            <a:off x="269875" y="5715000"/>
            <a:ext cx="8931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(–1, 5) is not a solution to the system because it does not satisfy both inequalities.</a:t>
            </a:r>
          </a:p>
        </p:txBody>
      </p:sp>
      <p:sp>
        <p:nvSpPr>
          <p:cNvPr id="32835" name="Rectangle 67"/>
          <p:cNvSpPr>
            <a:spLocks noChangeArrowheads="1"/>
          </p:cNvSpPr>
          <p:nvPr/>
        </p:nvSpPr>
        <p:spPr bwMode="auto">
          <a:xfrm>
            <a:off x="2833688" y="5135563"/>
            <a:ext cx="44291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3200" i="0">
                <a:solidFill>
                  <a:srgbClr val="FF0000"/>
                </a:solidFill>
                <a:latin typeface="Verdana" pitchFamily="34" charset="0"/>
                <a:sym typeface="Wingdings" pitchFamily="2" charset="2"/>
              </a:rPr>
              <a:t></a:t>
            </a:r>
            <a:endParaRPr lang="en-US" altLang="en-US" i="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89"/>
                                        </p:tgtEl>
                                        <p:attrNameLst>
                                          <p:attrName>style.visibility</p:attrName>
                                        </p:attrNameLst>
                                      </p:cBhvr>
                                      <p:to>
                                        <p:strVal val="visible"/>
                                      </p:to>
                                    </p:set>
                                    <p:animEffect transition="in" filter="dissolve">
                                      <p:cBhvr>
                                        <p:cTn id="7" dur="500"/>
                                        <p:tgtEl>
                                          <p:spTgt spid="327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2779"/>
                                        </p:tgtEl>
                                        <p:attrNameLst>
                                          <p:attrName>style.visibility</p:attrName>
                                        </p:attrNameLst>
                                      </p:cBhvr>
                                      <p:to>
                                        <p:strVal val="visible"/>
                                      </p:to>
                                    </p:set>
                                    <p:anim calcmode="lin" valueType="num">
                                      <p:cBhvr>
                                        <p:cTn id="12" dur="1000" fill="hold"/>
                                        <p:tgtEl>
                                          <p:spTgt spid="32779"/>
                                        </p:tgtEl>
                                        <p:attrNameLst>
                                          <p:attrName>ppt_x</p:attrName>
                                        </p:attrNameLst>
                                      </p:cBhvr>
                                      <p:tavLst>
                                        <p:tav tm="0">
                                          <p:val>
                                            <p:strVal val="#ppt_x-.2"/>
                                          </p:val>
                                        </p:tav>
                                        <p:tav tm="100000">
                                          <p:val>
                                            <p:strVal val="#ppt_x"/>
                                          </p:val>
                                        </p:tav>
                                      </p:tavLst>
                                    </p:anim>
                                    <p:anim calcmode="lin" valueType="num">
                                      <p:cBhvr>
                                        <p:cTn id="13" dur="1000" fill="hold"/>
                                        <p:tgtEl>
                                          <p:spTgt spid="32779"/>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277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up)">
                                      <p:cBhvr>
                                        <p:cTn id="19" dur="2000"/>
                                        <p:tgtEl>
                                          <p:spTgt spid="2"/>
                                        </p:tgtEl>
                                      </p:cBhvr>
                                    </p:animEffect>
                                  </p:childTnLst>
                                </p:cTn>
                              </p:par>
                            </p:childTnLst>
                          </p:cTn>
                        </p:par>
                        <p:par>
                          <p:cTn id="20" fill="hold" nodeType="afterGroup">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32835"/>
                                        </p:tgtEl>
                                        <p:attrNameLst>
                                          <p:attrName>style.visibility</p:attrName>
                                        </p:attrNameLst>
                                      </p:cBhvr>
                                      <p:to>
                                        <p:strVal val="visible"/>
                                      </p:to>
                                    </p:set>
                                    <p:animEffect transition="in" filter="dissolve">
                                      <p:cBhvr>
                                        <p:cTn id="23" dur="500"/>
                                        <p:tgtEl>
                                          <p:spTgt spid="3283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2790"/>
                                        </p:tgtEl>
                                        <p:attrNameLst>
                                          <p:attrName>style.visibility</p:attrName>
                                        </p:attrNameLst>
                                      </p:cBhvr>
                                      <p:to>
                                        <p:strVal val="visible"/>
                                      </p:to>
                                    </p:set>
                                    <p:animEffect transition="in" filter="dissolve">
                                      <p:cBhvr>
                                        <p:cTn id="28" dur="500"/>
                                        <p:tgtEl>
                                          <p:spTgt spid="3279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up)">
                                      <p:cBhvr>
                                        <p:cTn id="33" dur="500"/>
                                        <p:tgtEl>
                                          <p:spTgt spid="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9" presetClass="entr" presetSubtype="0" fill="hold" grpId="0" nodeType="clickEffect">
                                  <p:stCondLst>
                                    <p:cond delay="0"/>
                                  </p:stCondLst>
                                  <p:childTnLst>
                                    <p:set>
                                      <p:cBhvr>
                                        <p:cTn id="37" dur="1" fill="hold">
                                          <p:stCondLst>
                                            <p:cond delay="0"/>
                                          </p:stCondLst>
                                        </p:cTn>
                                        <p:tgtEl>
                                          <p:spTgt spid="32801"/>
                                        </p:tgtEl>
                                        <p:attrNameLst>
                                          <p:attrName>style.visibility</p:attrName>
                                        </p:attrNameLst>
                                      </p:cBhvr>
                                      <p:to>
                                        <p:strVal val="visible"/>
                                      </p:to>
                                    </p:set>
                                    <p:anim calcmode="lin" valueType="num">
                                      <p:cBhvr>
                                        <p:cTn id="38" dur="1000" fill="hold"/>
                                        <p:tgtEl>
                                          <p:spTgt spid="32801"/>
                                        </p:tgtEl>
                                        <p:attrNameLst>
                                          <p:attrName>ppt_x</p:attrName>
                                        </p:attrNameLst>
                                      </p:cBhvr>
                                      <p:tavLst>
                                        <p:tav tm="0">
                                          <p:val>
                                            <p:strVal val="#ppt_x-.2"/>
                                          </p:val>
                                        </p:tav>
                                        <p:tav tm="100000">
                                          <p:val>
                                            <p:strVal val="#ppt_x"/>
                                          </p:val>
                                        </p:tav>
                                      </p:tavLst>
                                    </p:anim>
                                    <p:anim calcmode="lin" valueType="num">
                                      <p:cBhvr>
                                        <p:cTn id="39" dur="1000" fill="hold"/>
                                        <p:tgtEl>
                                          <p:spTgt spid="32801"/>
                                        </p:tgtEl>
                                        <p:attrNameLst>
                                          <p:attrName>ppt_y</p:attrName>
                                        </p:attrNameLst>
                                      </p:cBhvr>
                                      <p:tavLst>
                                        <p:tav tm="0">
                                          <p:val>
                                            <p:strVal val="#ppt_y"/>
                                          </p:val>
                                        </p:tav>
                                        <p:tav tm="100000">
                                          <p:val>
                                            <p:strVal val="#ppt_y"/>
                                          </p:val>
                                        </p:tav>
                                      </p:tavLst>
                                    </p:anim>
                                    <p:animEffect transition="in" filter="wipe(right)" prLst="gradientSize: 0.1">
                                      <p:cBhvr>
                                        <p:cTn id="40" dur="1000"/>
                                        <p:tgtEl>
                                          <p:spTgt spid="328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9" grpId="0"/>
      <p:bldP spid="32789" grpId="0"/>
      <p:bldP spid="32790" grpId="0"/>
      <p:bldP spid="32801" grpId="0"/>
      <p:bldP spid="32835" grpId="0" autoUpdateAnimBg="0"/>
    </p:bld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FFFF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2786</TotalTime>
  <Words>2004</Words>
  <Application>Microsoft Office PowerPoint</Application>
  <PresentationFormat>On-screen Show (4:3)</PresentationFormat>
  <Paragraphs>285</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81</cp:revision>
  <dcterms:created xsi:type="dcterms:W3CDTF">2002-10-14T18:20:28Z</dcterms:created>
  <dcterms:modified xsi:type="dcterms:W3CDTF">2014-02-26T21:01:51Z</dcterms:modified>
</cp:coreProperties>
</file>