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62" r:id="rId4"/>
    <p:sldId id="269" r:id="rId5"/>
    <p:sldId id="266" r:id="rId6"/>
    <p:sldId id="278" r:id="rId7"/>
    <p:sldId id="279" r:id="rId8"/>
    <p:sldId id="280" r:id="rId9"/>
    <p:sldId id="281" r:id="rId10"/>
    <p:sldId id="274" r:id="rId11"/>
    <p:sldId id="282" r:id="rId12"/>
    <p:sldId id="283" r:id="rId13"/>
    <p:sldId id="267" r:id="rId14"/>
    <p:sldId id="284" r:id="rId15"/>
    <p:sldId id="285" r:id="rId16"/>
    <p:sldId id="276" r:id="rId17"/>
    <p:sldId id="288" r:id="rId18"/>
    <p:sldId id="277" r:id="rId19"/>
    <p:sldId id="289" r:id="rId20"/>
    <p:sldId id="290" r:id="rId21"/>
    <p:sldId id="286" r:id="rId22"/>
    <p:sldId id="294" r:id="rId23"/>
    <p:sldId id="295" r:id="rId24"/>
    <p:sldId id="287" r:id="rId25"/>
    <p:sldId id="296" r:id="rId26"/>
    <p:sldId id="305" r:id="rId27"/>
    <p:sldId id="292" r:id="rId28"/>
    <p:sldId id="297" r:id="rId29"/>
    <p:sldId id="298" r:id="rId30"/>
    <p:sldId id="299" r:id="rId31"/>
    <p:sldId id="293" r:id="rId32"/>
    <p:sldId id="301" r:id="rId33"/>
    <p:sldId id="268" r:id="rId34"/>
    <p:sldId id="302" r:id="rId35"/>
    <p:sldId id="303" r:id="rId36"/>
    <p:sldId id="30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9900"/>
    <a:srgbClr val="FF3300"/>
    <a:srgbClr val="3366FF"/>
    <a:srgbClr val="FF0000"/>
    <a:srgbClr val="0066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3412" autoAdjust="0"/>
  </p:normalViewPr>
  <p:slideViewPr>
    <p:cSldViewPr>
      <p:cViewPr>
        <p:scale>
          <a:sx n="102" d="100"/>
          <a:sy n="102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66000D4-5742-46A3-BBC2-CD24ED1C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7C66C5-B037-43CF-87FB-DDAC4CF578F3}" type="slidenum">
              <a:rPr lang="en-US" altLang="en-US" sz="1200">
                <a:latin typeface="Arial" charset="0"/>
              </a:rPr>
              <a:pPr eaLnBrk="1" hangingPunct="1"/>
              <a:t>33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7154DD8-B16A-422C-B9FA-43515081D652}" type="slidenum">
              <a:rPr lang="en-US" altLang="en-US" sz="1200">
                <a:latin typeface="Arial" charset="0"/>
              </a:rPr>
              <a:pPr eaLnBrk="1" hangingPunct="1"/>
              <a:t>34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770C7F6-AB7B-4AA6-8AD3-FF7023856840}" type="slidenum">
              <a:rPr lang="en-US" altLang="en-US" sz="1200">
                <a:latin typeface="Arial" charset="0"/>
              </a:rPr>
              <a:pPr eaLnBrk="1" hangingPunct="1"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55089BE-4498-452B-ACA5-CDFADE66E245}" type="slidenum">
              <a:rPr lang="en-US" altLang="en-US" sz="1200">
                <a:latin typeface="Arial" charset="0"/>
              </a:rPr>
              <a:pPr eaLnBrk="1" hangingPunct="1"/>
              <a:t>36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8B28-3A25-457E-8482-0B3D86D7A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BBFB-13FD-4183-B0A2-66277BC51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8D16-C949-4459-84E5-C7CB9E61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F59A-B3A3-48C0-8844-7C5BFA1F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45B8-7425-498D-AAB3-4F90B42D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7F64-198A-41F6-9A14-D6650BE5B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D9B2-F476-4DA8-96AE-D4E640112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B9-19FC-4277-829F-8DCB0D096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50D0-D7D1-4317-8CC4-79E96B35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3BDE5-5D8F-400B-A524-EB89425F0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9DB2-316E-4B89-A637-8F4ADD79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518C894-B3DF-410A-B733-7754D0AEA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103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035" name="Picture 7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accent1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chater_screen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4131"/>
              <a:ext cx="31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Text Box 11"/>
          <p:cNvSpPr txBox="1">
            <a:spLocks noChangeArrowheads="1"/>
          </p:cNvSpPr>
          <p:nvPr userDrawn="1"/>
        </p:nvSpPr>
        <p:spPr bwMode="auto">
          <a:xfrm>
            <a:off x="1066800" y="984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itchFamily="34" charset="0"/>
              </a:rPr>
              <a:t>Properties of Parallelograms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71600" y="163513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itchFamily="34" charset="0"/>
              </a:rPr>
              <a:t>Properties of Parallelograms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Holt Geometry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2413000"/>
            <a:ext cx="185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Up</a:t>
            </a:r>
          </a:p>
        </p:txBody>
      </p:sp>
      <p:sp>
        <p:nvSpPr>
          <p:cNvPr id="4124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022600"/>
            <a:ext cx="376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sp>
        <p:nvSpPr>
          <p:cNvPr id="4125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9488" y="3632200"/>
            <a:ext cx="232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Quiz</a:t>
            </a:r>
          </a:p>
        </p:txBody>
      </p:sp>
      <p:pic>
        <p:nvPicPr>
          <p:cNvPr id="2056" name="Picture 30" descr="splash_fir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</a:rPr>
              <a:t>Holt McDougal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1A: Properties of Parallelograms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846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05075" y="4267200"/>
            <a:ext cx="272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altLang="en-US" i="1">
                <a:solidFill>
                  <a:srgbClr val="3366FF"/>
                </a:solidFill>
              </a:rPr>
              <a:t> 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3366FF"/>
                </a:solidFill>
              </a:rPr>
              <a:t>segs.</a:t>
            </a:r>
            <a:r>
              <a:rPr lang="en-US" altLang="en-US"/>
              <a:t> 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800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3366FF"/>
                </a:solidFill>
              </a:rPr>
              <a:t>Substitute 74 for DE.</a:t>
            </a:r>
          </a:p>
        </p:txBody>
      </p:sp>
      <p:grpSp>
        <p:nvGrpSpPr>
          <p:cNvPr id="11271" name="Group 37"/>
          <p:cNvGrpSpPr>
            <a:grpSpLocks/>
          </p:cNvGrpSpPr>
          <p:nvPr/>
        </p:nvGrpSpPr>
        <p:grpSpPr bwMode="auto">
          <a:xfrm>
            <a:off x="276225" y="1752600"/>
            <a:ext cx="5819775" cy="1187450"/>
            <a:chOff x="174" y="1104"/>
            <a:chExt cx="3666" cy="748"/>
          </a:xfrm>
        </p:grpSpPr>
        <p:sp>
          <p:nvSpPr>
            <p:cNvPr id="11278" name="Rectangle 16"/>
            <p:cNvSpPr>
              <a:spLocks noChangeArrowheads="1"/>
            </p:cNvSpPr>
            <p:nvPr/>
          </p:nvSpPr>
          <p:spPr bwMode="auto">
            <a:xfrm>
              <a:off x="174" y="1104"/>
              <a:ext cx="366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In     </a:t>
              </a:r>
              <a:r>
                <a:rPr lang="en-US" altLang="en-US" b="1" i="1"/>
                <a:t>CDEF</a:t>
              </a:r>
              <a:r>
                <a:rPr lang="en-US" altLang="en-US" b="1"/>
                <a:t>, </a:t>
              </a:r>
              <a:r>
                <a:rPr lang="en-US" altLang="en-US" b="1" i="1"/>
                <a:t>DE</a:t>
              </a:r>
              <a:r>
                <a:rPr lang="en-US" altLang="en-US" b="1"/>
                <a:t> = 74 mm, </a:t>
              </a:r>
            </a:p>
            <a:p>
              <a:pPr eaLnBrk="1" hangingPunct="1"/>
              <a:r>
                <a:rPr lang="en-US" altLang="en-US" b="1" i="1"/>
                <a:t>DG</a:t>
              </a:r>
              <a:r>
                <a:rPr lang="en-US" altLang="en-US" b="1"/>
                <a:t> = 31 mm, and m</a:t>
              </a:r>
              <a:r>
                <a:rPr lang="en-US" altLang="en-US" b="1">
                  <a:sym typeface="Symbol" pitchFamily="18" charset="2"/>
                </a:rPr>
                <a:t></a:t>
              </a:r>
              <a:r>
                <a:rPr lang="en-US" altLang="en-US" b="1" i="1">
                  <a:sym typeface="Symbol" pitchFamily="18" charset="2"/>
                </a:rPr>
                <a:t>FCD</a:t>
              </a:r>
              <a:r>
                <a:rPr lang="en-US" altLang="en-US" b="1">
                  <a:sym typeface="Symbol" pitchFamily="18" charset="2"/>
                </a:rPr>
                <a:t> = 42°</a:t>
              </a:r>
              <a:r>
                <a:rPr lang="en-US" altLang="en-US" b="1"/>
                <a:t>. Find </a:t>
              </a:r>
              <a:r>
                <a:rPr lang="en-US" altLang="en-US" b="1" i="1"/>
                <a:t>CF.</a:t>
              </a:r>
            </a:p>
          </p:txBody>
        </p:sp>
        <p:sp>
          <p:nvSpPr>
            <p:cNvPr id="11279" name="AutoShape 32"/>
            <p:cNvSpPr>
              <a:spLocks noChangeArrowheads="1"/>
            </p:cNvSpPr>
            <p:nvPr/>
          </p:nvSpPr>
          <p:spPr bwMode="auto">
            <a:xfrm>
              <a:off x="528" y="1179"/>
              <a:ext cx="288" cy="144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9729" name="Picture 3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6650"/>
            <a:ext cx="1228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28600" y="4267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CF</a:t>
            </a:r>
            <a:r>
              <a:rPr lang="en-US" altLang="en-US"/>
              <a:t> = </a:t>
            </a:r>
            <a:r>
              <a:rPr lang="en-US" altLang="en-US" i="1"/>
              <a:t>DE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28600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CF</a:t>
            </a:r>
            <a:r>
              <a:rPr lang="en-US" altLang="en-US"/>
              <a:t> = </a:t>
            </a:r>
            <a:r>
              <a:rPr lang="en-US" altLang="en-US">
                <a:solidFill>
                  <a:srgbClr val="FF0000"/>
                </a:solidFill>
              </a:rPr>
              <a:t>74</a:t>
            </a:r>
            <a:r>
              <a:rPr lang="en-US" altLang="en-US"/>
              <a:t> mm</a:t>
            </a:r>
          </a:p>
        </p:txBody>
      </p: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2590800" y="3581400"/>
            <a:ext cx="2743200" cy="457200"/>
            <a:chOff x="1632" y="2256"/>
            <a:chExt cx="1728" cy="288"/>
          </a:xfrm>
        </p:grpSpPr>
        <p:sp>
          <p:nvSpPr>
            <p:cNvPr id="11276" name="Rectangle 25"/>
            <p:cNvSpPr>
              <a:spLocks noChangeArrowheads="1"/>
            </p:cNvSpPr>
            <p:nvPr/>
          </p:nvSpPr>
          <p:spPr bwMode="auto">
            <a:xfrm>
              <a:off x="1797" y="2256"/>
              <a:ext cx="1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opp. sides</a:t>
              </a:r>
              <a:r>
                <a:rPr lang="en-US" altLang="en-US" sz="1600" i="1">
                  <a:solidFill>
                    <a:srgbClr val="3366FF"/>
                  </a:solidFill>
                  <a:latin typeface="Arial" charset="0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  <a:latin typeface="Arial" charset="0"/>
                  <a:sym typeface="Symbol" pitchFamily="18" charset="2"/>
                </a:rPr>
                <a:t>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1277" name="AutoShape 38"/>
            <p:cNvSpPr>
              <a:spLocks noChangeArrowheads="1"/>
            </p:cNvSpPr>
            <p:nvPr/>
          </p:nvSpPr>
          <p:spPr bwMode="auto">
            <a:xfrm>
              <a:off x="1632" y="2352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66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4" grpId="0"/>
      <p:bldP spid="29727" grpId="0"/>
      <p:bldP spid="29730" grpId="0"/>
      <p:bldP spid="297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424363" y="4267200"/>
            <a:ext cx="426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42 for m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FCD</a:t>
            </a:r>
            <a:r>
              <a:rPr lang="en-US" altLang="en-US" i="1">
                <a:solidFill>
                  <a:srgbClr val="3366FF"/>
                </a:solidFill>
              </a:rPr>
              <a:t>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1B: Properties of Parallelograms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846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0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419600" y="4800600"/>
            <a:ext cx="471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Subtract 42 from both sides.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04800" y="3657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EFC + </a:t>
            </a:r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FCD </a:t>
            </a:r>
            <a:r>
              <a:rPr lang="en-US" altLang="en-US">
                <a:sym typeface="Symbol" pitchFamily="18" charset="2"/>
              </a:rPr>
              <a:t>= 180° 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04800" y="42672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EFC + </a:t>
            </a:r>
            <a:r>
              <a:rPr lang="en-US" altLang="en-US">
                <a:solidFill>
                  <a:srgbClr val="FF0000"/>
                </a:solidFill>
              </a:rPr>
              <a:t>42</a:t>
            </a:r>
            <a:r>
              <a:rPr lang="en-US" altLang="en-US" i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= 180 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1143000" y="4800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EFC </a:t>
            </a:r>
            <a:r>
              <a:rPr lang="en-US" altLang="en-US">
                <a:sym typeface="Symbol" pitchFamily="18" charset="2"/>
              </a:rPr>
              <a:t>= 138° </a:t>
            </a:r>
          </a:p>
        </p:txBody>
      </p:sp>
      <p:grpSp>
        <p:nvGrpSpPr>
          <p:cNvPr id="12299" name="Group 29"/>
          <p:cNvGrpSpPr>
            <a:grpSpLocks/>
          </p:cNvGrpSpPr>
          <p:nvPr/>
        </p:nvGrpSpPr>
        <p:grpSpPr bwMode="auto">
          <a:xfrm>
            <a:off x="276225" y="1752600"/>
            <a:ext cx="5819775" cy="1187450"/>
            <a:chOff x="174" y="1104"/>
            <a:chExt cx="3666" cy="748"/>
          </a:xfrm>
        </p:grpSpPr>
        <p:sp>
          <p:nvSpPr>
            <p:cNvPr id="12303" name="Rectangle 30"/>
            <p:cNvSpPr>
              <a:spLocks noChangeArrowheads="1"/>
            </p:cNvSpPr>
            <p:nvPr/>
          </p:nvSpPr>
          <p:spPr bwMode="auto">
            <a:xfrm>
              <a:off x="174" y="1104"/>
              <a:ext cx="366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In     </a:t>
              </a:r>
              <a:r>
                <a:rPr lang="en-US" altLang="en-US" b="1" i="1"/>
                <a:t>CDEF</a:t>
              </a:r>
              <a:r>
                <a:rPr lang="en-US" altLang="en-US" b="1"/>
                <a:t>, </a:t>
              </a:r>
              <a:r>
                <a:rPr lang="en-US" altLang="en-US" b="1" i="1"/>
                <a:t>DE</a:t>
              </a:r>
              <a:r>
                <a:rPr lang="en-US" altLang="en-US" b="1"/>
                <a:t> = 74 mm, </a:t>
              </a:r>
            </a:p>
            <a:p>
              <a:pPr eaLnBrk="1" hangingPunct="1"/>
              <a:r>
                <a:rPr lang="en-US" altLang="en-US" b="1" i="1"/>
                <a:t>DG</a:t>
              </a:r>
              <a:r>
                <a:rPr lang="en-US" altLang="en-US" b="1"/>
                <a:t> = 31 mm, and m</a:t>
              </a:r>
              <a:r>
                <a:rPr lang="en-US" altLang="en-US" b="1">
                  <a:sym typeface="Symbol" pitchFamily="18" charset="2"/>
                </a:rPr>
                <a:t></a:t>
              </a:r>
              <a:r>
                <a:rPr lang="en-US" altLang="en-US" b="1" i="1">
                  <a:sym typeface="Symbol" pitchFamily="18" charset="2"/>
                </a:rPr>
                <a:t>FCD</a:t>
              </a:r>
              <a:r>
                <a:rPr lang="en-US" altLang="en-US" b="1">
                  <a:sym typeface="Symbol" pitchFamily="18" charset="2"/>
                </a:rPr>
                <a:t> = 42°</a:t>
              </a:r>
              <a:r>
                <a:rPr lang="en-US" altLang="en-US" b="1"/>
                <a:t>. Find m</a:t>
              </a:r>
              <a:r>
                <a:rPr lang="en-US" altLang="en-US" b="1">
                  <a:sym typeface="Symbol" pitchFamily="18" charset="2"/>
                </a:rPr>
                <a:t></a:t>
              </a:r>
              <a:r>
                <a:rPr lang="en-US" altLang="en-US" b="1" i="1">
                  <a:sym typeface="Symbol" pitchFamily="18" charset="2"/>
                </a:rPr>
                <a:t>EFC.</a:t>
              </a:r>
            </a:p>
          </p:txBody>
        </p:sp>
        <p:sp>
          <p:nvSpPr>
            <p:cNvPr id="12304" name="AutoShape 31"/>
            <p:cNvSpPr>
              <a:spLocks noChangeArrowheads="1"/>
            </p:cNvSpPr>
            <p:nvPr/>
          </p:nvSpPr>
          <p:spPr bwMode="auto">
            <a:xfrm>
              <a:off x="528" y="1179"/>
              <a:ext cx="288" cy="144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7921" name="Group 33"/>
          <p:cNvGrpSpPr>
            <a:grpSpLocks/>
          </p:cNvGrpSpPr>
          <p:nvPr/>
        </p:nvGrpSpPr>
        <p:grpSpPr bwMode="auto">
          <a:xfrm>
            <a:off x="4508500" y="3657600"/>
            <a:ext cx="3187700" cy="457200"/>
            <a:chOff x="2840" y="2304"/>
            <a:chExt cx="2008" cy="288"/>
          </a:xfrm>
        </p:grpSpPr>
        <p:sp>
          <p:nvSpPr>
            <p:cNvPr id="12301" name="Rectangle 28"/>
            <p:cNvSpPr>
              <a:spLocks noChangeArrowheads="1"/>
            </p:cNvSpPr>
            <p:nvPr/>
          </p:nvSpPr>
          <p:spPr bwMode="auto">
            <a:xfrm>
              <a:off x="2984" y="2304"/>
              <a:ext cx="1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cons. </a:t>
              </a:r>
              <a:r>
                <a:rPr lang="en-US" altLang="en-US" i="1">
                  <a:solidFill>
                    <a:srgbClr val="3366FF"/>
                  </a:solidFill>
                  <a:sym typeface="Symbol" pitchFamily="18" charset="2"/>
                </a:rPr>
                <a:t>s supp.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2302" name="AutoShape 32"/>
            <p:cNvSpPr>
              <a:spLocks noChangeArrowheads="1"/>
            </p:cNvSpPr>
            <p:nvPr/>
          </p:nvSpPr>
          <p:spPr bwMode="auto">
            <a:xfrm>
              <a:off x="2840" y="2384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  <p:bldP spid="37911" grpId="0"/>
      <p:bldP spid="37912" grpId="0"/>
      <p:bldP spid="379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1C: Properties of Parallelograms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846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465388" y="4495800"/>
            <a:ext cx="357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31 for DG.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463800" y="50292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Simplify.</a:t>
            </a:r>
            <a:r>
              <a:rPr lang="en-US" altLang="en-US"/>
              <a:t> </a:t>
            </a:r>
          </a:p>
        </p:txBody>
      </p:sp>
      <p:grpSp>
        <p:nvGrpSpPr>
          <p:cNvPr id="13319" name="Group 20"/>
          <p:cNvGrpSpPr>
            <a:grpSpLocks/>
          </p:cNvGrpSpPr>
          <p:nvPr/>
        </p:nvGrpSpPr>
        <p:grpSpPr bwMode="auto">
          <a:xfrm>
            <a:off x="276225" y="1752600"/>
            <a:ext cx="5819775" cy="1187450"/>
            <a:chOff x="174" y="1104"/>
            <a:chExt cx="3666" cy="748"/>
          </a:xfrm>
        </p:grpSpPr>
        <p:sp>
          <p:nvSpPr>
            <p:cNvPr id="13326" name="Rectangle 21"/>
            <p:cNvSpPr>
              <a:spLocks noChangeArrowheads="1"/>
            </p:cNvSpPr>
            <p:nvPr/>
          </p:nvSpPr>
          <p:spPr bwMode="auto">
            <a:xfrm>
              <a:off x="174" y="1104"/>
              <a:ext cx="366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In     </a:t>
              </a:r>
              <a:r>
                <a:rPr lang="en-US" altLang="en-US" b="1" i="1"/>
                <a:t>CDEF</a:t>
              </a:r>
              <a:r>
                <a:rPr lang="en-US" altLang="en-US" b="1"/>
                <a:t>, </a:t>
              </a:r>
              <a:r>
                <a:rPr lang="en-US" altLang="en-US" b="1" i="1"/>
                <a:t>DE</a:t>
              </a:r>
              <a:r>
                <a:rPr lang="en-US" altLang="en-US" b="1"/>
                <a:t> = 74 mm, </a:t>
              </a:r>
            </a:p>
            <a:p>
              <a:pPr eaLnBrk="1" hangingPunct="1"/>
              <a:r>
                <a:rPr lang="en-US" altLang="en-US" b="1" i="1"/>
                <a:t>DG</a:t>
              </a:r>
              <a:r>
                <a:rPr lang="en-US" altLang="en-US" b="1"/>
                <a:t> = 31 mm, and m</a:t>
              </a:r>
              <a:r>
                <a:rPr lang="en-US" altLang="en-US" b="1">
                  <a:sym typeface="Symbol" pitchFamily="18" charset="2"/>
                </a:rPr>
                <a:t></a:t>
              </a:r>
              <a:r>
                <a:rPr lang="en-US" altLang="en-US" b="1" i="1">
                  <a:sym typeface="Symbol" pitchFamily="18" charset="2"/>
                </a:rPr>
                <a:t>FCD</a:t>
              </a:r>
              <a:r>
                <a:rPr lang="en-US" altLang="en-US" b="1">
                  <a:sym typeface="Symbol" pitchFamily="18" charset="2"/>
                </a:rPr>
                <a:t> = 42°</a:t>
              </a:r>
              <a:r>
                <a:rPr lang="en-US" altLang="en-US" b="1"/>
                <a:t>. Find </a:t>
              </a:r>
              <a:r>
                <a:rPr lang="en-US" altLang="en-US" b="1" i="1"/>
                <a:t>DF.</a:t>
              </a:r>
            </a:p>
          </p:txBody>
        </p:sp>
        <p:sp>
          <p:nvSpPr>
            <p:cNvPr id="13327" name="AutoShape 22"/>
            <p:cNvSpPr>
              <a:spLocks noChangeArrowheads="1"/>
            </p:cNvSpPr>
            <p:nvPr/>
          </p:nvSpPr>
          <p:spPr bwMode="auto">
            <a:xfrm>
              <a:off x="528" y="1179"/>
              <a:ext cx="288" cy="144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54000" y="390048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DF</a:t>
            </a:r>
            <a:r>
              <a:rPr lang="en-US" altLang="en-US"/>
              <a:t> = 2</a:t>
            </a:r>
            <a:r>
              <a:rPr lang="en-US" altLang="en-US" i="1"/>
              <a:t>DG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54000" y="44910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DF</a:t>
            </a:r>
            <a:r>
              <a:rPr lang="en-US" altLang="en-US"/>
              <a:t> = 2</a:t>
            </a:r>
            <a:r>
              <a:rPr lang="en-US" altLang="en-US">
                <a:solidFill>
                  <a:srgbClr val="FF0000"/>
                </a:solidFill>
              </a:rPr>
              <a:t>(31)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254000" y="502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DF</a:t>
            </a:r>
            <a:r>
              <a:rPr lang="en-US" altLang="en-US"/>
              <a:t> = 62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38942" name="Group 30"/>
          <p:cNvGrpSpPr>
            <a:grpSpLocks/>
          </p:cNvGrpSpPr>
          <p:nvPr/>
        </p:nvGrpSpPr>
        <p:grpSpPr bwMode="auto">
          <a:xfrm>
            <a:off x="2514600" y="3886200"/>
            <a:ext cx="4724400" cy="457200"/>
            <a:chOff x="1584" y="2448"/>
            <a:chExt cx="2976" cy="288"/>
          </a:xfrm>
        </p:grpSpPr>
        <p:sp>
          <p:nvSpPr>
            <p:cNvPr id="13324" name="Rectangle 28"/>
            <p:cNvSpPr>
              <a:spLocks noChangeArrowheads="1"/>
            </p:cNvSpPr>
            <p:nvPr/>
          </p:nvSpPr>
          <p:spPr bwMode="auto">
            <a:xfrm>
              <a:off x="1744" y="2448"/>
              <a:ext cx="2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diags. bisect each other.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3325" name="AutoShape 29"/>
            <p:cNvSpPr>
              <a:spLocks noChangeArrowheads="1"/>
            </p:cNvSpPr>
            <p:nvPr/>
          </p:nvSpPr>
          <p:spPr bwMode="auto">
            <a:xfrm>
              <a:off x="1584" y="2544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  <p:bldP spid="38929" grpId="0"/>
      <p:bldP spid="38935" grpId="0"/>
      <p:bldP spid="38936" grpId="0"/>
      <p:bldP spid="389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543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1a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4340" name="Rectangle 21"/>
          <p:cNvSpPr>
            <a:spLocks noChangeArrowheads="1"/>
          </p:cNvSpPr>
          <p:nvPr/>
        </p:nvSpPr>
        <p:spPr bwMode="auto">
          <a:xfrm>
            <a:off x="381000" y="16764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    </a:t>
            </a:r>
            <a:r>
              <a:rPr lang="en-US" altLang="en-US" b="1" i="1"/>
              <a:t>KLMN</a:t>
            </a:r>
            <a:r>
              <a:rPr lang="en-US" altLang="en-US" b="1"/>
              <a:t>, </a:t>
            </a:r>
            <a:r>
              <a:rPr lang="en-US" altLang="en-US" b="1" i="1"/>
              <a:t>LM </a:t>
            </a:r>
            <a:r>
              <a:rPr lang="en-US" altLang="en-US" b="1"/>
              <a:t>= 28 in., </a:t>
            </a:r>
          </a:p>
          <a:p>
            <a:pPr eaLnBrk="1" hangingPunct="1"/>
            <a:r>
              <a:rPr lang="en-US" altLang="en-US" b="1" i="1"/>
              <a:t>LN </a:t>
            </a:r>
            <a:r>
              <a:rPr lang="en-US" altLang="en-US" b="1"/>
              <a:t>= 26 in., and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/>
              <a:t>LKN </a:t>
            </a:r>
            <a:r>
              <a:rPr lang="en-US" altLang="en-US" b="1"/>
              <a:t>= 74°. Find </a:t>
            </a:r>
            <a:r>
              <a:rPr lang="en-US" altLang="en-US" b="1" i="1"/>
              <a:t>KN</a:t>
            </a:r>
            <a:r>
              <a:rPr lang="en-US" altLang="en-US" b="1"/>
              <a:t>.</a:t>
            </a:r>
          </a:p>
        </p:txBody>
      </p:sp>
      <p:sp>
        <p:nvSpPr>
          <p:cNvPr id="14341" name="AutoShape 33"/>
          <p:cNvSpPr>
            <a:spLocks noChangeArrowheads="1"/>
          </p:cNvSpPr>
          <p:nvPr/>
        </p:nvSpPr>
        <p:spPr bwMode="auto">
          <a:xfrm>
            <a:off x="962025" y="1795463"/>
            <a:ext cx="423863" cy="200025"/>
          </a:xfrm>
          <a:prstGeom prst="parallelogram">
            <a:avLst>
              <a:gd name="adj" fmla="val 529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657475" y="4038600"/>
            <a:ext cx="272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altLang="en-US" i="1">
                <a:solidFill>
                  <a:srgbClr val="3366FF"/>
                </a:solidFill>
              </a:rPr>
              <a:t> 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3366FF"/>
                </a:solidFill>
              </a:rPr>
              <a:t>segs.</a:t>
            </a:r>
            <a:r>
              <a:rPr lang="en-US" altLang="en-US"/>
              <a:t> 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2667000" y="4572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3366FF"/>
                </a:solidFill>
              </a:rPr>
              <a:t>Substitute 28 for DE.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81000" y="4038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LM</a:t>
            </a:r>
            <a:r>
              <a:rPr lang="en-US" altLang="en-US"/>
              <a:t> = </a:t>
            </a:r>
            <a:r>
              <a:rPr lang="en-US" altLang="en-US" i="1"/>
              <a:t>KN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81000" y="4572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LM</a:t>
            </a:r>
            <a:r>
              <a:rPr lang="en-US" altLang="en-US"/>
              <a:t> = </a:t>
            </a:r>
            <a:r>
              <a:rPr lang="en-US" altLang="en-US">
                <a:solidFill>
                  <a:srgbClr val="FF0000"/>
                </a:solidFill>
              </a:rPr>
              <a:t>28</a:t>
            </a:r>
            <a:r>
              <a:rPr lang="en-US" altLang="en-US"/>
              <a:t> in.</a:t>
            </a:r>
          </a:p>
        </p:txBody>
      </p:sp>
      <p:pic>
        <p:nvPicPr>
          <p:cNvPr id="16426" name="Picture 4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0"/>
            <a:ext cx="1266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28" name="Group 44"/>
          <p:cNvGrpSpPr>
            <a:grpSpLocks/>
          </p:cNvGrpSpPr>
          <p:nvPr/>
        </p:nvGrpSpPr>
        <p:grpSpPr bwMode="auto">
          <a:xfrm>
            <a:off x="2730500" y="3352800"/>
            <a:ext cx="2755900" cy="457200"/>
            <a:chOff x="1720" y="2112"/>
            <a:chExt cx="1736" cy="288"/>
          </a:xfrm>
        </p:grpSpPr>
        <p:sp>
          <p:nvSpPr>
            <p:cNvPr id="14348" name="Rectangle 36"/>
            <p:cNvSpPr>
              <a:spLocks noChangeArrowheads="1"/>
            </p:cNvSpPr>
            <p:nvPr/>
          </p:nvSpPr>
          <p:spPr bwMode="auto">
            <a:xfrm>
              <a:off x="1893" y="2112"/>
              <a:ext cx="1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opp. sides</a:t>
              </a:r>
              <a:r>
                <a:rPr lang="en-US" altLang="en-US" sz="1600" i="1">
                  <a:solidFill>
                    <a:srgbClr val="3366FF"/>
                  </a:solidFill>
                  <a:latin typeface="Arial" charset="0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  <a:latin typeface="Arial" charset="0"/>
                  <a:sym typeface="Symbol" pitchFamily="18" charset="2"/>
                </a:rPr>
                <a:t>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4349" name="AutoShape 43"/>
            <p:cNvSpPr>
              <a:spLocks noChangeArrowheads="1"/>
            </p:cNvSpPr>
            <p:nvPr/>
          </p:nvSpPr>
          <p:spPr bwMode="auto">
            <a:xfrm>
              <a:off x="1720" y="2200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/>
      <p:bldP spid="16422" grpId="0"/>
      <p:bldP spid="16424" grpId="0"/>
      <p:bldP spid="164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543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1b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4191000" y="601980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3366FF"/>
                </a:solidFill>
              </a:rPr>
              <a:t>Def. of     angles.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381000" y="16764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    </a:t>
            </a:r>
            <a:r>
              <a:rPr lang="en-US" altLang="en-US" b="1" i="1"/>
              <a:t>KLMN</a:t>
            </a:r>
            <a:r>
              <a:rPr lang="en-US" altLang="en-US" b="1"/>
              <a:t>, </a:t>
            </a:r>
            <a:r>
              <a:rPr lang="en-US" altLang="en-US" b="1" i="1"/>
              <a:t>LM </a:t>
            </a:r>
            <a:r>
              <a:rPr lang="en-US" altLang="en-US" b="1"/>
              <a:t>= 28 in., </a:t>
            </a:r>
          </a:p>
          <a:p>
            <a:pPr eaLnBrk="1" hangingPunct="1"/>
            <a:r>
              <a:rPr lang="en-US" altLang="en-US" b="1" i="1"/>
              <a:t>LN </a:t>
            </a:r>
            <a:r>
              <a:rPr lang="en-US" altLang="en-US" b="1"/>
              <a:t>= 26 in., and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/>
              <a:t>LKN </a:t>
            </a:r>
            <a:r>
              <a:rPr lang="en-US" altLang="en-US" b="1"/>
              <a:t>= 74°. Find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/>
              <a:t>NML</a:t>
            </a:r>
            <a:r>
              <a:rPr lang="en-US" altLang="en-US" b="1"/>
              <a:t>.</a:t>
            </a:r>
          </a:p>
        </p:txBody>
      </p:sp>
      <p:sp>
        <p:nvSpPr>
          <p:cNvPr id="15366" name="AutoShape 18"/>
          <p:cNvSpPr>
            <a:spLocks noChangeArrowheads="1"/>
          </p:cNvSpPr>
          <p:nvPr/>
        </p:nvSpPr>
        <p:spPr bwMode="auto">
          <a:xfrm>
            <a:off x="962025" y="1795463"/>
            <a:ext cx="423863" cy="200025"/>
          </a:xfrm>
          <a:prstGeom prst="parallelogram">
            <a:avLst>
              <a:gd name="adj" fmla="val 529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4424363" y="4267200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 s.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4419600" y="4800600"/>
            <a:ext cx="430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74° for m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LKN</a:t>
            </a:r>
            <a:r>
              <a:rPr lang="en-US" altLang="en-US" i="1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685800" y="36195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NML </a:t>
            </a:r>
            <a:r>
              <a:rPr lang="en-US" altLang="en-US">
                <a:sym typeface="Symbol" pitchFamily="18" charset="2"/>
              </a:rPr>
              <a:t> </a:t>
            </a:r>
            <a:r>
              <a:rPr lang="en-US" altLang="en-US" i="1">
                <a:sym typeface="Symbol" pitchFamily="18" charset="2"/>
              </a:rPr>
              <a:t>LKN 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381000" y="4191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m</a:t>
            </a:r>
            <a:r>
              <a:rPr lang="en-US" altLang="en-US" i="1">
                <a:sym typeface="Symbol" pitchFamily="18" charset="2"/>
              </a:rPr>
              <a:t>NML </a:t>
            </a:r>
            <a:r>
              <a:rPr lang="en-US" altLang="en-US">
                <a:sym typeface="Symbol" pitchFamily="18" charset="2"/>
              </a:rPr>
              <a:t>= m</a:t>
            </a:r>
            <a:r>
              <a:rPr lang="en-US" altLang="en-US" i="1">
                <a:sym typeface="Symbol" pitchFamily="18" charset="2"/>
              </a:rPr>
              <a:t>LKN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381000" y="4800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NML </a:t>
            </a:r>
            <a:r>
              <a:rPr lang="en-US" altLang="en-US">
                <a:sym typeface="Symbol" pitchFamily="18" charset="2"/>
              </a:rPr>
              <a:t>=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74°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  <p:grpSp>
        <p:nvGrpSpPr>
          <p:cNvPr id="39976" name="Group 40"/>
          <p:cNvGrpSpPr>
            <a:grpSpLocks/>
          </p:cNvGrpSpPr>
          <p:nvPr/>
        </p:nvGrpSpPr>
        <p:grpSpPr bwMode="auto">
          <a:xfrm>
            <a:off x="4419600" y="3657600"/>
            <a:ext cx="2468563" cy="457200"/>
            <a:chOff x="2784" y="2304"/>
            <a:chExt cx="1555" cy="288"/>
          </a:xfrm>
        </p:grpSpPr>
        <p:sp>
          <p:nvSpPr>
            <p:cNvPr id="15373" name="Rectangle 38"/>
            <p:cNvSpPr>
              <a:spLocks noChangeArrowheads="1"/>
            </p:cNvSpPr>
            <p:nvPr/>
          </p:nvSpPr>
          <p:spPr bwMode="auto">
            <a:xfrm>
              <a:off x="2984" y="2304"/>
              <a:ext cx="1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opp. </a:t>
              </a:r>
              <a:r>
                <a:rPr lang="en-US" altLang="en-US" i="1">
                  <a:solidFill>
                    <a:srgbClr val="3366FF"/>
                  </a:solidFill>
                  <a:sym typeface="Symbol" pitchFamily="18" charset="2"/>
                </a:rPr>
                <a:t>s 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5374" name="AutoShape 39"/>
            <p:cNvSpPr>
              <a:spLocks noChangeArrowheads="1"/>
            </p:cNvSpPr>
            <p:nvPr/>
          </p:nvSpPr>
          <p:spPr bwMode="auto">
            <a:xfrm>
              <a:off x="2784" y="2400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/>
      <p:bldP spid="39968" grpId="0"/>
      <p:bldP spid="39969" grpId="0"/>
      <p:bldP spid="39970" grpId="0"/>
      <p:bldP spid="39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543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1c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6388" name="Rectangle 19"/>
          <p:cNvSpPr>
            <a:spLocks noChangeArrowheads="1"/>
          </p:cNvSpPr>
          <p:nvPr/>
        </p:nvSpPr>
        <p:spPr bwMode="auto">
          <a:xfrm>
            <a:off x="381000" y="16764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    </a:t>
            </a:r>
            <a:r>
              <a:rPr lang="en-US" altLang="en-US" b="1" i="1"/>
              <a:t>KLMN</a:t>
            </a:r>
            <a:r>
              <a:rPr lang="en-US" altLang="en-US" b="1"/>
              <a:t>, </a:t>
            </a:r>
            <a:r>
              <a:rPr lang="en-US" altLang="en-US" b="1" i="1"/>
              <a:t>LM </a:t>
            </a:r>
            <a:r>
              <a:rPr lang="en-US" altLang="en-US" b="1"/>
              <a:t>= 28 in., </a:t>
            </a:r>
          </a:p>
          <a:p>
            <a:pPr eaLnBrk="1" hangingPunct="1"/>
            <a:r>
              <a:rPr lang="en-US" altLang="en-US" b="1" i="1"/>
              <a:t>LN </a:t>
            </a:r>
            <a:r>
              <a:rPr lang="en-US" altLang="en-US" b="1"/>
              <a:t>= 26 in., and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/>
              <a:t>LKN </a:t>
            </a:r>
            <a:r>
              <a:rPr lang="en-US" altLang="en-US" b="1"/>
              <a:t>= 74°. Find </a:t>
            </a:r>
            <a:r>
              <a:rPr lang="en-US" altLang="en-US" b="1" i="1"/>
              <a:t>LO</a:t>
            </a:r>
            <a:r>
              <a:rPr lang="en-US" altLang="en-US" b="1"/>
              <a:t>.</a:t>
            </a:r>
          </a:p>
        </p:txBody>
      </p:sp>
      <p:sp>
        <p:nvSpPr>
          <p:cNvPr id="16389" name="AutoShape 20"/>
          <p:cNvSpPr>
            <a:spLocks noChangeArrowheads="1"/>
          </p:cNvSpPr>
          <p:nvPr/>
        </p:nvSpPr>
        <p:spPr bwMode="auto">
          <a:xfrm>
            <a:off x="962025" y="1795463"/>
            <a:ext cx="423863" cy="200025"/>
          </a:xfrm>
          <a:prstGeom prst="parallelogram">
            <a:avLst>
              <a:gd name="adj" fmla="val 529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2693988" y="4495800"/>
            <a:ext cx="350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26 for LN.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692400" y="50292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Simplify.</a:t>
            </a:r>
            <a:r>
              <a:rPr lang="en-US" altLang="en-US"/>
              <a:t> 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82600" y="390048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LN</a:t>
            </a:r>
            <a:r>
              <a:rPr lang="en-US" altLang="en-US"/>
              <a:t> = 2</a:t>
            </a:r>
            <a:r>
              <a:rPr lang="en-US" altLang="en-US" i="1"/>
              <a:t>LO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482600" y="44910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26</a:t>
            </a:r>
            <a:r>
              <a:rPr lang="en-US" altLang="en-US"/>
              <a:t> = 2</a:t>
            </a:r>
            <a:r>
              <a:rPr lang="en-US" altLang="en-US" i="1"/>
              <a:t>LO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482600" y="502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LO</a:t>
            </a:r>
            <a:r>
              <a:rPr lang="en-US" altLang="en-US"/>
              <a:t> = 13 in.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40991" name="Group 31"/>
          <p:cNvGrpSpPr>
            <a:grpSpLocks/>
          </p:cNvGrpSpPr>
          <p:nvPr/>
        </p:nvGrpSpPr>
        <p:grpSpPr bwMode="auto">
          <a:xfrm>
            <a:off x="2743200" y="3886200"/>
            <a:ext cx="4800600" cy="457200"/>
            <a:chOff x="1728" y="2448"/>
            <a:chExt cx="3024" cy="288"/>
          </a:xfrm>
        </p:grpSpPr>
        <p:sp>
          <p:nvSpPr>
            <p:cNvPr id="16396" name="Rectangle 29"/>
            <p:cNvSpPr>
              <a:spLocks noChangeArrowheads="1"/>
            </p:cNvSpPr>
            <p:nvPr/>
          </p:nvSpPr>
          <p:spPr bwMode="auto">
            <a:xfrm>
              <a:off x="1936" y="2448"/>
              <a:ext cx="2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diags. bisect each other.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6397" name="AutoShape 30"/>
            <p:cNvSpPr>
              <a:spLocks noChangeArrowheads="1"/>
            </p:cNvSpPr>
            <p:nvPr/>
          </p:nvSpPr>
          <p:spPr bwMode="auto">
            <a:xfrm>
              <a:off x="1728" y="2536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2" grpId="0"/>
      <p:bldP spid="40983" grpId="0"/>
      <p:bldP spid="40984" grpId="0"/>
      <p:bldP spid="40985" grpId="0"/>
      <p:bldP spid="40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2A: Using Properties of Parallelograms to Find Measures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722438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i="1"/>
              <a:t>WXYZ</a:t>
            </a:r>
            <a:r>
              <a:rPr lang="en-US" altLang="en-US" b="1"/>
              <a:t> is a parallelogram. Find </a:t>
            </a:r>
            <a:r>
              <a:rPr lang="en-US" altLang="en-US" b="1" i="1"/>
              <a:t>YZ</a:t>
            </a:r>
            <a:r>
              <a:rPr lang="en-US" altLang="en-US" b="1"/>
              <a:t>.</a:t>
            </a:r>
            <a:r>
              <a:rPr lang="en-US" altLang="en-US"/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371600"/>
            <a:ext cx="3281362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157538" y="3581400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 </a:t>
            </a:r>
            <a:r>
              <a:rPr lang="en-US" altLang="en-US" i="1">
                <a:solidFill>
                  <a:srgbClr val="3366FF"/>
                </a:solidFill>
              </a:rPr>
              <a:t>segs.</a:t>
            </a:r>
            <a:r>
              <a:rPr lang="en-US" altLang="en-US"/>
              <a:t> 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095625" y="4114800"/>
            <a:ext cx="460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the given values.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124200" y="4572000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Subtract 6a from both sides and add 4 to both sides.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119438" y="5410200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Divide both sides by 2.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30742" name="Picture 2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7050"/>
            <a:ext cx="1304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9144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YZ</a:t>
            </a:r>
            <a:r>
              <a:rPr lang="en-US" altLang="en-US"/>
              <a:t> = </a:t>
            </a:r>
            <a:r>
              <a:rPr lang="en-US" altLang="en-US" i="1"/>
              <a:t>XW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228600" y="4114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8</a:t>
            </a:r>
            <a:r>
              <a:rPr lang="en-US" altLang="en-US" i="1">
                <a:solidFill>
                  <a:srgbClr val="FF0000"/>
                </a:solidFill>
              </a:rPr>
              <a:t>a </a:t>
            </a:r>
            <a:r>
              <a:rPr lang="en-US" altLang="en-US">
                <a:solidFill>
                  <a:srgbClr val="FF0000"/>
                </a:solidFill>
              </a:rPr>
              <a:t>– 4</a:t>
            </a:r>
            <a:r>
              <a:rPr lang="en-US" altLang="en-US" i="1"/>
              <a:t> </a:t>
            </a:r>
            <a:r>
              <a:rPr lang="en-US" altLang="en-US"/>
              <a:t> = </a:t>
            </a:r>
            <a:r>
              <a:rPr lang="en-US" altLang="en-US">
                <a:solidFill>
                  <a:srgbClr val="FF0000"/>
                </a:solidFill>
              </a:rPr>
              <a:t>6</a:t>
            </a:r>
            <a:r>
              <a:rPr lang="en-US" altLang="en-US" i="1">
                <a:solidFill>
                  <a:srgbClr val="FF0000"/>
                </a:solidFill>
              </a:rPr>
              <a:t>a +</a:t>
            </a:r>
            <a:r>
              <a:rPr lang="en-US" altLang="en-US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900113" y="472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i="1"/>
              <a:t>a </a:t>
            </a:r>
            <a:r>
              <a:rPr lang="en-US" altLang="en-US"/>
              <a:t>= 14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100138" y="5410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a </a:t>
            </a:r>
            <a:r>
              <a:rPr lang="en-US" altLang="en-US"/>
              <a:t>= 7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676400" y="6019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YZ</a:t>
            </a:r>
            <a:r>
              <a:rPr lang="en-US" altLang="en-US"/>
              <a:t> = 8</a:t>
            </a:r>
            <a:r>
              <a:rPr lang="en-US" altLang="en-US" i="1"/>
              <a:t>a</a:t>
            </a:r>
            <a:r>
              <a:rPr lang="en-US" altLang="en-US"/>
              <a:t> – 4 = 8</a:t>
            </a:r>
            <a:r>
              <a:rPr lang="en-US" altLang="en-US">
                <a:solidFill>
                  <a:srgbClr val="FF0000"/>
                </a:solidFill>
              </a:rPr>
              <a:t>(7) </a:t>
            </a:r>
            <a:r>
              <a:rPr lang="en-US" altLang="en-US"/>
              <a:t>– 4 = 52</a:t>
            </a:r>
          </a:p>
        </p:txBody>
      </p: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3276600" y="3048000"/>
            <a:ext cx="2379663" cy="457200"/>
            <a:chOff x="2064" y="1920"/>
            <a:chExt cx="1499" cy="288"/>
          </a:xfrm>
        </p:grpSpPr>
        <p:sp>
          <p:nvSpPr>
            <p:cNvPr id="17424" name="Rectangle 26"/>
            <p:cNvSpPr>
              <a:spLocks noChangeArrowheads="1"/>
            </p:cNvSpPr>
            <p:nvPr/>
          </p:nvSpPr>
          <p:spPr bwMode="auto">
            <a:xfrm>
              <a:off x="2208" y="1920"/>
              <a:ext cx="1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opp. </a:t>
              </a:r>
              <a:r>
                <a:rPr lang="en-US" altLang="en-US" i="1">
                  <a:solidFill>
                    <a:srgbClr val="3366FF"/>
                  </a:solidFill>
                  <a:sym typeface="Symbol" pitchFamily="18" charset="2"/>
                </a:rPr>
                <a:t>s 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25" name="AutoShape 31"/>
            <p:cNvSpPr>
              <a:spLocks noChangeArrowheads="1"/>
            </p:cNvSpPr>
            <p:nvPr/>
          </p:nvSpPr>
          <p:spPr bwMode="auto">
            <a:xfrm>
              <a:off x="2064" y="1992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6" grpId="0"/>
      <p:bldP spid="30737" grpId="0"/>
      <p:bldP spid="30740" grpId="0"/>
      <p:bldP spid="30743" grpId="0"/>
      <p:bldP spid="30747" grpId="0"/>
      <p:bldP spid="30748" grpId="0"/>
      <p:bldP spid="30749" grpId="0"/>
      <p:bldP spid="30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2B: Using Properties of Parallelograms to Find Measures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798638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i="1"/>
              <a:t>WXYZ</a:t>
            </a:r>
            <a:r>
              <a:rPr lang="en-US" altLang="en-US" b="1"/>
              <a:t> is a parallelogram. Find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>
                <a:sym typeface="Symbol" pitchFamily="18" charset="2"/>
              </a:rPr>
              <a:t>Z</a:t>
            </a:r>
            <a:r>
              <a:rPr lang="en-US" altLang="en-US"/>
              <a:t> </a:t>
            </a:r>
            <a:r>
              <a:rPr lang="en-US" altLang="en-US" b="1"/>
              <a:t>.</a:t>
            </a:r>
            <a:r>
              <a:rPr lang="en-US" altLang="en-US"/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76563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4876800" y="5562600"/>
            <a:ext cx="232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Divide by 27.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graphicFrame>
        <p:nvGraphicFramePr>
          <p:cNvPr id="44056" name="Group 24"/>
          <p:cNvGraphicFramePr>
            <a:graphicFrameLocks noGrp="1"/>
          </p:cNvGraphicFramePr>
          <p:nvPr/>
        </p:nvGraphicFramePr>
        <p:xfrm>
          <a:off x="4876800" y="4954588"/>
          <a:ext cx="3657600" cy="4572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 pitchFamily="34" charset="0"/>
                        </a:rPr>
                        <a:t>Add 9 to both sides.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4800600" y="4343400"/>
            <a:ext cx="337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Combine like terms.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4772025" y="3810000"/>
            <a:ext cx="460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Substitute the given values.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1524000" y="33147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Z + </a:t>
            </a:r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W </a:t>
            </a:r>
            <a:r>
              <a:rPr lang="en-US" altLang="en-US">
                <a:sym typeface="Symbol" pitchFamily="18" charset="2"/>
              </a:rPr>
              <a:t>= 180° 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152400" y="3810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(9</a:t>
            </a:r>
            <a:r>
              <a:rPr lang="en-US" altLang="en-US" i="1">
                <a:solidFill>
                  <a:srgbClr val="FF0000"/>
                </a:solidFill>
              </a:rPr>
              <a:t>b </a:t>
            </a:r>
            <a:r>
              <a:rPr lang="en-US" altLang="en-US">
                <a:solidFill>
                  <a:srgbClr val="FF0000"/>
                </a:solidFill>
              </a:rPr>
              <a:t>+ 2)</a:t>
            </a:r>
            <a:r>
              <a:rPr lang="en-US" altLang="en-US" i="1"/>
              <a:t> </a:t>
            </a:r>
            <a:r>
              <a:rPr lang="en-US" altLang="en-US"/>
              <a:t>+ </a:t>
            </a:r>
            <a:r>
              <a:rPr lang="en-US" altLang="en-US">
                <a:solidFill>
                  <a:srgbClr val="FF0000"/>
                </a:solidFill>
              </a:rPr>
              <a:t>(18</a:t>
            </a:r>
            <a:r>
              <a:rPr lang="en-US" altLang="en-US" i="1">
                <a:solidFill>
                  <a:srgbClr val="FF0000"/>
                </a:solidFill>
              </a:rPr>
              <a:t>b </a:t>
            </a:r>
            <a:r>
              <a:rPr lang="en-US" altLang="en-US">
                <a:solidFill>
                  <a:srgbClr val="FF0000"/>
                </a:solidFill>
              </a:rPr>
              <a:t>–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11) </a:t>
            </a:r>
            <a:r>
              <a:rPr lang="en-US" altLang="en-US"/>
              <a:t>= 180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2438400" y="43545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27</a:t>
            </a:r>
            <a:r>
              <a:rPr lang="en-US" altLang="en-US" i="1"/>
              <a:t>b</a:t>
            </a:r>
            <a:r>
              <a:rPr lang="en-US" altLang="en-US"/>
              <a:t> – 9 = 180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3124200" y="495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27</a:t>
            </a:r>
            <a:r>
              <a:rPr lang="en-US" altLang="en-US" i="1"/>
              <a:t>b</a:t>
            </a:r>
            <a:r>
              <a:rPr lang="en-US" altLang="en-US"/>
              <a:t> = 189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3505200" y="556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b</a:t>
            </a:r>
            <a:r>
              <a:rPr lang="en-US" altLang="en-US"/>
              <a:t> = 7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457200" y="6096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Z </a:t>
            </a:r>
            <a:r>
              <a:rPr lang="en-US" altLang="en-US">
                <a:sym typeface="Symbol" pitchFamily="18" charset="2"/>
              </a:rPr>
              <a:t>= (9</a:t>
            </a:r>
            <a:r>
              <a:rPr lang="en-US" altLang="en-US" i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+ 2)° = [9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(7)</a:t>
            </a:r>
            <a:r>
              <a:rPr lang="en-US" altLang="en-US">
                <a:sym typeface="Symbol" pitchFamily="18" charset="2"/>
              </a:rPr>
              <a:t> + 2]° = 65° </a:t>
            </a:r>
          </a:p>
        </p:txBody>
      </p: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4953000" y="3276600"/>
            <a:ext cx="3187700" cy="457200"/>
            <a:chOff x="3120" y="2064"/>
            <a:chExt cx="2008" cy="288"/>
          </a:xfrm>
        </p:grpSpPr>
        <p:sp>
          <p:nvSpPr>
            <p:cNvPr id="18449" name="Rectangle 35"/>
            <p:cNvSpPr>
              <a:spLocks noChangeArrowheads="1"/>
            </p:cNvSpPr>
            <p:nvPr/>
          </p:nvSpPr>
          <p:spPr bwMode="auto">
            <a:xfrm>
              <a:off x="3264" y="2064"/>
              <a:ext cx="1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cons. </a:t>
              </a:r>
              <a:r>
                <a:rPr lang="en-US" altLang="en-US" i="1">
                  <a:solidFill>
                    <a:srgbClr val="3366FF"/>
                  </a:solidFill>
                  <a:sym typeface="Symbol" pitchFamily="18" charset="2"/>
                </a:rPr>
                <a:t>s supp.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8450" name="AutoShape 42"/>
            <p:cNvSpPr>
              <a:spLocks noChangeArrowheads="1"/>
            </p:cNvSpPr>
            <p:nvPr/>
          </p:nvSpPr>
          <p:spPr bwMode="auto">
            <a:xfrm>
              <a:off x="3120" y="2136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  <p:bldP spid="44057" grpId="0"/>
      <p:bldP spid="44058" grpId="0"/>
      <p:bldP spid="44064" grpId="0"/>
      <p:bldP spid="44068" grpId="0"/>
      <p:bldP spid="44069" grpId="0"/>
      <p:bldP spid="44070" grpId="0"/>
      <p:bldP spid="44071" grpId="0"/>
      <p:bldP spid="440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2a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06563"/>
            <a:ext cx="38862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16764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i="1"/>
              <a:t>EFGH </a:t>
            </a:r>
            <a:r>
              <a:rPr lang="en-US" altLang="en-US" b="1"/>
              <a:t>is a parallelogram.</a:t>
            </a:r>
          </a:p>
          <a:p>
            <a:pPr eaLnBrk="1" hangingPunct="1"/>
            <a:r>
              <a:rPr lang="en-US" altLang="en-US" b="1"/>
              <a:t>Find </a:t>
            </a:r>
            <a:r>
              <a:rPr lang="en-US" altLang="en-US" b="1" i="1"/>
              <a:t>JG</a:t>
            </a:r>
            <a:r>
              <a:rPr lang="en-US" altLang="en-US" b="1"/>
              <a:t>.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514600" y="42672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3366FF"/>
                </a:solidFill>
              </a:rPr>
              <a:t>Substitute.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667000" y="47244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Simplify.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31768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0738"/>
            <a:ext cx="114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09600" y="377666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EJ</a:t>
            </a:r>
            <a:r>
              <a:rPr lang="en-US" altLang="en-US"/>
              <a:t> = </a:t>
            </a:r>
            <a:r>
              <a:rPr lang="en-US" altLang="en-US" i="1"/>
              <a:t>JG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00063" y="4267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3</a:t>
            </a:r>
            <a:r>
              <a:rPr lang="en-US" altLang="en-US" i="1">
                <a:solidFill>
                  <a:srgbClr val="FF0000"/>
                </a:solidFill>
              </a:rPr>
              <a:t>w</a:t>
            </a:r>
            <a:r>
              <a:rPr lang="en-US" altLang="en-US"/>
              <a:t> = </a:t>
            </a:r>
            <a:r>
              <a:rPr lang="en-US" altLang="en-US" i="1">
                <a:solidFill>
                  <a:srgbClr val="FF0000"/>
                </a:solidFill>
              </a:rPr>
              <a:t>w </a:t>
            </a:r>
            <a:r>
              <a:rPr lang="en-US" altLang="en-US">
                <a:solidFill>
                  <a:srgbClr val="FF0000"/>
                </a:solidFill>
              </a:rPr>
              <a:t> + 8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00063" y="4724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i="1"/>
              <a:t>w</a:t>
            </a:r>
            <a:r>
              <a:rPr lang="en-US" altLang="en-US"/>
              <a:t> = 8</a:t>
            </a:r>
            <a:endParaRPr lang="en-US" altLang="en-US" i="1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85800" y="5105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w</a:t>
            </a:r>
            <a:r>
              <a:rPr lang="en-US" altLang="en-US"/>
              <a:t> = 4</a:t>
            </a:r>
            <a:endParaRPr lang="en-US" altLang="en-US" i="1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667000" y="5105400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Divide both sides by 2.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81000" y="594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JG</a:t>
            </a:r>
            <a:r>
              <a:rPr lang="en-US" altLang="en-US"/>
              <a:t> = </a:t>
            </a:r>
            <a:r>
              <a:rPr lang="en-US" altLang="en-US" i="1"/>
              <a:t>w</a:t>
            </a:r>
            <a:r>
              <a:rPr lang="en-US" altLang="en-US"/>
              <a:t> + 8 = </a:t>
            </a:r>
            <a:r>
              <a:rPr lang="en-US" altLang="en-US">
                <a:solidFill>
                  <a:srgbClr val="FF0000"/>
                </a:solidFill>
              </a:rPr>
              <a:t>4</a:t>
            </a:r>
            <a:r>
              <a:rPr lang="en-US" altLang="en-US"/>
              <a:t> + 8 = 12</a:t>
            </a:r>
            <a:endParaRPr lang="en-US" altLang="en-US" i="1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2647950" y="3787775"/>
            <a:ext cx="245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 segs</a:t>
            </a:r>
            <a:r>
              <a:rPr lang="en-US" altLang="en-US" i="1">
                <a:solidFill>
                  <a:srgbClr val="3366FF"/>
                </a:solidFill>
              </a:rPr>
              <a:t>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31777" name="Group 33"/>
          <p:cNvGrpSpPr>
            <a:grpSpLocks/>
          </p:cNvGrpSpPr>
          <p:nvPr/>
        </p:nvGrpSpPr>
        <p:grpSpPr bwMode="auto">
          <a:xfrm>
            <a:off x="2743200" y="3276600"/>
            <a:ext cx="4724400" cy="457200"/>
            <a:chOff x="1728" y="2064"/>
            <a:chExt cx="2976" cy="288"/>
          </a:xfrm>
        </p:grpSpPr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>
              <a:off x="1888" y="2064"/>
              <a:ext cx="2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diags. bisect each other.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9473" name="AutoShape 32"/>
            <p:cNvSpPr>
              <a:spLocks noChangeArrowheads="1"/>
            </p:cNvSpPr>
            <p:nvPr/>
          </p:nvSpPr>
          <p:spPr bwMode="auto">
            <a:xfrm>
              <a:off x="1728" y="2160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  <p:bldP spid="31761" grpId="0"/>
      <p:bldP spid="31769" grpId="0"/>
      <p:bldP spid="31770" grpId="0"/>
      <p:bldP spid="31771" grpId="0"/>
      <p:bldP spid="31772" grpId="0"/>
      <p:bldP spid="31773" grpId="0"/>
      <p:bldP spid="31774" grpId="0"/>
      <p:bldP spid="317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2b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862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16002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i="1"/>
              <a:t>EFGH </a:t>
            </a:r>
            <a:r>
              <a:rPr lang="en-US" altLang="en-US" b="1"/>
              <a:t>is a parallelogram.</a:t>
            </a:r>
          </a:p>
          <a:p>
            <a:pPr eaLnBrk="1" hangingPunct="1"/>
            <a:r>
              <a:rPr lang="en-US" altLang="en-US" b="1"/>
              <a:t>Find </a:t>
            </a:r>
            <a:r>
              <a:rPr lang="en-US" altLang="en-US" b="1" i="1"/>
              <a:t>FH</a:t>
            </a:r>
            <a:r>
              <a:rPr lang="en-US" altLang="en-US" b="1"/>
              <a:t>.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2514600" y="42672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3366FF"/>
                </a:solidFill>
              </a:rPr>
              <a:t>Substitute.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2667000" y="47244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Simplify.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914400" y="377666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FJ</a:t>
            </a:r>
            <a:r>
              <a:rPr lang="en-US" altLang="en-US"/>
              <a:t> = </a:t>
            </a:r>
            <a:r>
              <a:rPr lang="en-US" altLang="en-US" i="1"/>
              <a:t>JH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152400" y="4267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4</a:t>
            </a:r>
            <a:r>
              <a:rPr lang="en-US" altLang="en-US" i="1">
                <a:solidFill>
                  <a:srgbClr val="FF0000"/>
                </a:solidFill>
              </a:rPr>
              <a:t>z </a:t>
            </a:r>
            <a:r>
              <a:rPr lang="en-US" altLang="en-US">
                <a:solidFill>
                  <a:srgbClr val="FF0000"/>
                </a:solidFill>
              </a:rPr>
              <a:t>– 9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  <a:r>
              <a:rPr lang="en-US" altLang="en-US"/>
              <a:t> = 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i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849313" y="4724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i="1"/>
              <a:t>z</a:t>
            </a:r>
            <a:r>
              <a:rPr lang="en-US" altLang="en-US"/>
              <a:t> = 9</a:t>
            </a:r>
            <a:endParaRPr lang="en-US" altLang="en-US" i="1"/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1066800" y="5257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z</a:t>
            </a:r>
            <a:r>
              <a:rPr lang="en-US" altLang="en-US"/>
              <a:t> = 4.5</a:t>
            </a:r>
            <a:endParaRPr lang="en-US" altLang="en-US" i="1"/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2667000" y="5257800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Divide both sides by 2.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2647950" y="3787775"/>
            <a:ext cx="245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3366FF"/>
                </a:solidFill>
              </a:rPr>
              <a:t>Def. of </a:t>
            </a:r>
            <a:r>
              <a:rPr lang="en-US" altLang="en-US" i="1">
                <a:solidFill>
                  <a:srgbClr val="3366FF"/>
                </a:solidFill>
                <a:sym typeface="Symbol" pitchFamily="18" charset="2"/>
              </a:rPr>
              <a:t> segs</a:t>
            </a:r>
            <a:r>
              <a:rPr lang="en-US" altLang="en-US" i="1">
                <a:solidFill>
                  <a:srgbClr val="3366FF"/>
                </a:solidFill>
              </a:rPr>
              <a:t>.</a:t>
            </a:r>
            <a:r>
              <a:rPr lang="en-US" altLang="en-US" sz="1600" i="1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46124" name="Picture 4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19450"/>
            <a:ext cx="1114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381000" y="59436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FH</a:t>
            </a:r>
            <a:r>
              <a:rPr lang="en-US" altLang="en-US"/>
              <a:t> = (4</a:t>
            </a:r>
            <a:r>
              <a:rPr lang="en-US" altLang="en-US" i="1"/>
              <a:t>z</a:t>
            </a:r>
            <a:r>
              <a:rPr lang="en-US" altLang="en-US"/>
              <a:t> – 9) + (2</a:t>
            </a:r>
            <a:r>
              <a:rPr lang="en-US" altLang="en-US" i="1"/>
              <a:t>z</a:t>
            </a:r>
            <a:r>
              <a:rPr lang="en-US" altLang="en-US"/>
              <a:t>) = 4(</a:t>
            </a:r>
            <a:r>
              <a:rPr lang="en-US" altLang="en-US">
                <a:solidFill>
                  <a:srgbClr val="FF0000"/>
                </a:solidFill>
              </a:rPr>
              <a:t>4.5</a:t>
            </a:r>
            <a:r>
              <a:rPr lang="en-US" altLang="en-US"/>
              <a:t>) – 9 + 2(</a:t>
            </a:r>
            <a:r>
              <a:rPr lang="en-US" altLang="en-US">
                <a:solidFill>
                  <a:srgbClr val="FF0000"/>
                </a:solidFill>
              </a:rPr>
              <a:t>4.5</a:t>
            </a:r>
            <a:r>
              <a:rPr lang="en-US" altLang="en-US"/>
              <a:t>) = 18 </a:t>
            </a:r>
          </a:p>
        </p:txBody>
      </p:sp>
      <p:grpSp>
        <p:nvGrpSpPr>
          <p:cNvPr id="46127" name="Group 47"/>
          <p:cNvGrpSpPr>
            <a:grpSpLocks/>
          </p:cNvGrpSpPr>
          <p:nvPr/>
        </p:nvGrpSpPr>
        <p:grpSpPr bwMode="auto">
          <a:xfrm>
            <a:off x="2743200" y="3276600"/>
            <a:ext cx="4724400" cy="457200"/>
            <a:chOff x="1728" y="2064"/>
            <a:chExt cx="2976" cy="288"/>
          </a:xfrm>
        </p:grpSpPr>
        <p:sp>
          <p:nvSpPr>
            <p:cNvPr id="20496" name="Rectangle 36"/>
            <p:cNvSpPr>
              <a:spLocks noChangeArrowheads="1"/>
            </p:cNvSpPr>
            <p:nvPr/>
          </p:nvSpPr>
          <p:spPr bwMode="auto">
            <a:xfrm>
              <a:off x="1888" y="2064"/>
              <a:ext cx="2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en-US">
                  <a:solidFill>
                    <a:srgbClr val="FF0000"/>
                  </a:solidFill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en-US" i="1">
                  <a:solidFill>
                    <a:srgbClr val="3366FF"/>
                  </a:solidFill>
                </a:rPr>
                <a:t>diags. bisect each other.</a:t>
              </a:r>
              <a:endParaRPr lang="en-US" alt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0497" name="AutoShape 46"/>
            <p:cNvSpPr>
              <a:spLocks noChangeArrowheads="1"/>
            </p:cNvSpPr>
            <p:nvPr/>
          </p:nvSpPr>
          <p:spPr bwMode="auto">
            <a:xfrm>
              <a:off x="1728" y="2160"/>
              <a:ext cx="240" cy="144"/>
            </a:xfrm>
            <a:prstGeom prst="flowChartInputOutpu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2" grpId="0"/>
      <p:bldP spid="46113" grpId="0"/>
      <p:bldP spid="46118" grpId="0"/>
      <p:bldP spid="46119" grpId="0"/>
      <p:bldP spid="46120" grpId="0"/>
      <p:bldP spid="46121" grpId="0"/>
      <p:bldP spid="46122" grpId="0"/>
      <p:bldP spid="46123" grpId="0"/>
      <p:bldP spid="46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1600200"/>
            <a:ext cx="8153400" cy="39624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3333CC"/>
                </a:solidFill>
              </a:rPr>
              <a:t>Warm Up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Find the value of each variable.</a:t>
            </a:r>
          </a:p>
          <a:p>
            <a:pPr eaLnBrk="1" hangingPunct="1"/>
            <a:endParaRPr lang="en-US" altLang="en-US" sz="800" b="1"/>
          </a:p>
          <a:p>
            <a:pPr eaLnBrk="1" hangingPunct="1"/>
            <a:endParaRPr lang="en-US" altLang="en-US" sz="800"/>
          </a:p>
          <a:p>
            <a:pPr eaLnBrk="1" hangingPunct="1">
              <a:lnSpc>
                <a:spcPct val="140000"/>
              </a:lnSpc>
            </a:pPr>
            <a:endParaRPr lang="en-US" altLang="en-US" sz="2800" b="1"/>
          </a:p>
          <a:p>
            <a:pPr eaLnBrk="1" hangingPunct="1">
              <a:lnSpc>
                <a:spcPct val="140000"/>
              </a:lnSpc>
            </a:pPr>
            <a:endParaRPr lang="en-US" altLang="en-US" sz="2800" b="1"/>
          </a:p>
          <a:p>
            <a:pPr eaLnBrk="1" hangingPunct="1">
              <a:lnSpc>
                <a:spcPct val="140000"/>
              </a:lnSpc>
            </a:pPr>
            <a:endParaRPr lang="en-US" altLang="en-US" sz="2800" b="1"/>
          </a:p>
          <a:p>
            <a:pPr eaLnBrk="1" hangingPunct="1">
              <a:lnSpc>
                <a:spcPct val="140000"/>
              </a:lnSpc>
            </a:pPr>
            <a:r>
              <a:rPr lang="en-US" altLang="en-US" sz="2800" b="1"/>
              <a:t>1.</a:t>
            </a:r>
            <a:r>
              <a:rPr lang="en-US" altLang="en-US" sz="2800"/>
              <a:t> </a:t>
            </a:r>
            <a:r>
              <a:rPr lang="en-US" altLang="en-US" sz="2800" i="1">
                <a:sym typeface="Symbol" pitchFamily="18" charset="2"/>
              </a:rPr>
              <a:t>x</a:t>
            </a:r>
            <a:r>
              <a:rPr lang="en-US" altLang="en-US" sz="2800">
                <a:sym typeface="Symbol" pitchFamily="18" charset="2"/>
              </a:rPr>
              <a:t>			</a:t>
            </a:r>
            <a:r>
              <a:rPr lang="en-US" altLang="en-US" sz="2800" b="1">
                <a:sym typeface="Symbol" pitchFamily="18" charset="2"/>
              </a:rPr>
              <a:t>2.</a:t>
            </a:r>
            <a:r>
              <a:rPr lang="en-US" altLang="en-US" sz="2800">
                <a:sym typeface="Symbol" pitchFamily="18" charset="2"/>
              </a:rPr>
              <a:t> </a:t>
            </a:r>
            <a:r>
              <a:rPr lang="en-US" altLang="en-US" sz="2800" i="1">
                <a:sym typeface="Symbol" pitchFamily="18" charset="2"/>
              </a:rPr>
              <a:t>y			</a:t>
            </a:r>
            <a:r>
              <a:rPr lang="en-US" altLang="en-US" sz="2800" b="1">
                <a:sym typeface="Symbol" pitchFamily="18" charset="2"/>
              </a:rPr>
              <a:t>3.</a:t>
            </a:r>
            <a:r>
              <a:rPr lang="en-US" altLang="en-US" sz="2800">
                <a:sym typeface="Symbol" pitchFamily="18" charset="2"/>
              </a:rPr>
              <a:t> </a:t>
            </a:r>
            <a:r>
              <a:rPr lang="en-US" altLang="en-US" sz="2800" i="1">
                <a:sym typeface="Symbol" pitchFamily="18" charset="2"/>
              </a:rPr>
              <a:t>z</a:t>
            </a:r>
            <a:r>
              <a:rPr lang="en-US" altLang="en-US" sz="2800">
                <a:sym typeface="Symbol" pitchFamily="18" charset="2"/>
              </a:rPr>
              <a:t>		</a:t>
            </a:r>
            <a:endParaRPr lang="en-US" altLang="en-US" sz="2800" b="1">
              <a:sym typeface="Symbol" pitchFamily="18" charset="2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409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2</a:t>
            </a:r>
            <a:endParaRPr lang="en-US" altLang="en-US" sz="2800">
              <a:sym typeface="Symbol" pitchFamily="18" charset="2"/>
            </a:endParaRPr>
          </a:p>
        </p:txBody>
      </p:sp>
      <p:pic>
        <p:nvPicPr>
          <p:cNvPr id="307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5088"/>
            <a:ext cx="43688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743200"/>
            <a:ext cx="32591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010400" y="4648200"/>
            <a:ext cx="63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18</a:t>
            </a:r>
            <a:endParaRPr lang="en-US" altLang="en-US" sz="2800">
              <a:sym typeface="Symbol" pitchFamily="18" charset="2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314825" y="4662488"/>
            <a:ext cx="409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4</a:t>
            </a:r>
            <a:endParaRPr lang="en-US" altLang="en-US" sz="28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96" grpId="0" autoUpdateAnimBg="0"/>
      <p:bldP spid="71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1"/>
          <p:cNvGrpSpPr>
            <a:grpSpLocks/>
          </p:cNvGrpSpPr>
          <p:nvPr/>
        </p:nvGrpSpPr>
        <p:grpSpPr bwMode="auto">
          <a:xfrm>
            <a:off x="533400" y="2209800"/>
            <a:ext cx="7854950" cy="1663700"/>
            <a:chOff x="284" y="3072"/>
            <a:chExt cx="4948" cy="1048"/>
          </a:xfrm>
        </p:grpSpPr>
        <p:sp>
          <p:nvSpPr>
            <p:cNvPr id="21507" name="Text Box 12"/>
            <p:cNvSpPr txBox="1">
              <a:spLocks noChangeArrowheads="1"/>
            </p:cNvSpPr>
            <p:nvPr/>
          </p:nvSpPr>
          <p:spPr bwMode="auto">
            <a:xfrm>
              <a:off x="288" y="3360"/>
              <a:ext cx="4944" cy="760"/>
            </a:xfrm>
            <a:prstGeom prst="rect">
              <a:avLst/>
            </a:prstGeom>
            <a:noFill/>
            <a:ln w="19050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When you are drawing a figure in the coordinate plane, the name </a:t>
              </a:r>
              <a:r>
                <a:rPr lang="en-US" altLang="en-US" i="1"/>
                <a:t>ABCD</a:t>
              </a:r>
              <a:r>
                <a:rPr lang="en-US" altLang="en-US"/>
                <a:t> gives the order of the vertices.</a:t>
              </a:r>
            </a:p>
          </p:txBody>
        </p:sp>
        <p:sp>
          <p:nvSpPr>
            <p:cNvPr id="21508" name="Text Box 13"/>
            <p:cNvSpPr txBox="1">
              <a:spLocks noChangeArrowheads="1"/>
            </p:cNvSpPr>
            <p:nvPr/>
          </p:nvSpPr>
          <p:spPr bwMode="auto">
            <a:xfrm>
              <a:off x="284" y="3072"/>
              <a:ext cx="1536" cy="28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Remember!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3: Parallelograms in the Coordinate Plane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04800" y="1539875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Three vertices of     </a:t>
            </a:r>
            <a:r>
              <a:rPr lang="en-US" altLang="en-US" b="1" i="1"/>
              <a:t>JKLM</a:t>
            </a:r>
            <a:r>
              <a:rPr lang="en-US" altLang="en-US" b="1"/>
              <a:t> are </a:t>
            </a:r>
            <a:r>
              <a:rPr lang="en-US" altLang="en-US" b="1" i="1"/>
              <a:t>J</a:t>
            </a:r>
            <a:r>
              <a:rPr lang="en-US" altLang="en-US" b="1"/>
              <a:t>(3, –8), </a:t>
            </a:r>
            <a:r>
              <a:rPr lang="en-US" altLang="en-US" b="1" i="1"/>
              <a:t>K</a:t>
            </a:r>
            <a:r>
              <a:rPr lang="en-US" altLang="en-US" b="1"/>
              <a:t>(–2, 2), and </a:t>
            </a:r>
            <a:r>
              <a:rPr lang="en-US" altLang="en-US" b="1" i="1"/>
              <a:t>L</a:t>
            </a:r>
            <a:r>
              <a:rPr lang="en-US" altLang="en-US" b="1"/>
              <a:t>(2, 6). Find the coordinates of vertex </a:t>
            </a:r>
            <a:r>
              <a:rPr lang="en-US" altLang="en-US" i="1"/>
              <a:t>M</a:t>
            </a:r>
            <a:r>
              <a:rPr lang="en-US" altLang="en-US" b="1"/>
              <a:t>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649413"/>
            <a:ext cx="409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304800" y="3352800"/>
            <a:ext cx="511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Step 1</a:t>
            </a:r>
            <a:r>
              <a:rPr lang="en-US" altLang="en-US"/>
              <a:t>  Graph the given points.</a:t>
            </a:r>
          </a:p>
        </p:txBody>
      </p:sp>
      <p:grpSp>
        <p:nvGrpSpPr>
          <p:cNvPr id="42016" name="Group 32"/>
          <p:cNvGrpSpPr>
            <a:grpSpLocks/>
          </p:cNvGrpSpPr>
          <p:nvPr/>
        </p:nvGrpSpPr>
        <p:grpSpPr bwMode="auto">
          <a:xfrm>
            <a:off x="6096000" y="3429000"/>
            <a:ext cx="2857500" cy="2857500"/>
            <a:chOff x="3840" y="2160"/>
            <a:chExt cx="1800" cy="1800"/>
          </a:xfrm>
        </p:grpSpPr>
        <p:pic>
          <p:nvPicPr>
            <p:cNvPr id="22539" name="Picture 16" descr="[image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0"/>
              <a:ext cx="18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28"/>
            <p:cNvSpPr txBox="1">
              <a:spLocks noChangeArrowheads="1"/>
            </p:cNvSpPr>
            <p:nvPr/>
          </p:nvSpPr>
          <p:spPr bwMode="auto">
            <a:xfrm>
              <a:off x="4800" y="354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3366FF"/>
                  </a:solidFill>
                </a:rPr>
                <a:t>J</a:t>
              </a:r>
            </a:p>
          </p:txBody>
        </p:sp>
        <p:sp>
          <p:nvSpPr>
            <p:cNvPr id="22541" name="Text Box 29"/>
            <p:cNvSpPr txBox="1">
              <a:spLocks noChangeArrowheads="1"/>
            </p:cNvSpPr>
            <p:nvPr/>
          </p:nvSpPr>
          <p:spPr bwMode="auto">
            <a:xfrm>
              <a:off x="4128" y="268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2542" name="Text Box 30"/>
            <p:cNvSpPr txBox="1">
              <a:spLocks noChangeArrowheads="1"/>
            </p:cNvSpPr>
            <p:nvPr/>
          </p:nvSpPr>
          <p:spPr bwMode="auto">
            <a:xfrm>
              <a:off x="4608" y="23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304800" y="2378075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Since </a:t>
            </a:r>
            <a:r>
              <a:rPr lang="en-US" altLang="en-US" i="1"/>
              <a:t>JKLM</a:t>
            </a:r>
            <a:r>
              <a:rPr lang="en-US" altLang="en-US"/>
              <a:t> is a parallelogram, both pairs of opposite sides must be parallel.</a:t>
            </a:r>
          </a:p>
        </p:txBody>
      </p:sp>
      <p:sp>
        <p:nvSpPr>
          <p:cNvPr id="22536" name="Rectangle 33"/>
          <p:cNvSpPr>
            <a:spLocks noChangeArrowheads="1"/>
          </p:cNvSpPr>
          <p:nvPr/>
        </p:nvSpPr>
        <p:spPr bwMode="auto">
          <a:xfrm>
            <a:off x="6553200" y="3352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Rectangle 34"/>
          <p:cNvSpPr>
            <a:spLocks noChangeArrowheads="1"/>
          </p:cNvSpPr>
          <p:nvPr/>
        </p:nvSpPr>
        <p:spPr bwMode="auto">
          <a:xfrm>
            <a:off x="6477000" y="3352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Rectangle 35"/>
          <p:cNvSpPr>
            <a:spLocks noChangeArrowheads="1"/>
          </p:cNvSpPr>
          <p:nvPr/>
        </p:nvSpPr>
        <p:spPr bwMode="auto">
          <a:xfrm>
            <a:off x="8686800" y="5029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0" grpId="0"/>
      <p:bldP spid="420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 Continued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28600" y="4330700"/>
            <a:ext cx="83058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b="1"/>
              <a:t>Step 3</a:t>
            </a:r>
            <a:r>
              <a:rPr lang="en-US" altLang="en-US"/>
              <a:t> Start at </a:t>
            </a:r>
            <a:r>
              <a:rPr lang="en-US" altLang="en-US" i="1">
                <a:solidFill>
                  <a:srgbClr val="FF0000"/>
                </a:solidFill>
              </a:rPr>
              <a:t>J</a:t>
            </a:r>
            <a:r>
              <a:rPr lang="en-US" altLang="en-US"/>
              <a:t> and count the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/>
              <a:t>	same number of units.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A rise of </a:t>
            </a:r>
            <a:r>
              <a:rPr lang="en-US" altLang="en-US">
                <a:solidFill>
                  <a:srgbClr val="009900"/>
                </a:solidFill>
              </a:rPr>
              <a:t>4</a:t>
            </a:r>
            <a:r>
              <a:rPr lang="en-US" altLang="en-US"/>
              <a:t> from </a:t>
            </a:r>
            <a:r>
              <a:rPr lang="en-US" altLang="en-US">
                <a:solidFill>
                  <a:srgbClr val="FF0000"/>
                </a:solidFill>
              </a:rPr>
              <a:t>–8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66FF"/>
                </a:solidFill>
              </a:rPr>
              <a:t>–4</a:t>
            </a:r>
            <a:r>
              <a:rPr lang="en-US" altLang="en-US"/>
              <a:t>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A run of </a:t>
            </a:r>
            <a:r>
              <a:rPr lang="en-US" altLang="en-US">
                <a:solidFill>
                  <a:srgbClr val="CC0066"/>
                </a:solidFill>
              </a:rPr>
              <a:t>4</a:t>
            </a:r>
            <a:r>
              <a:rPr lang="en-US" altLang="en-US"/>
              <a:t> from </a:t>
            </a:r>
            <a:r>
              <a:rPr lang="en-US" altLang="en-US">
                <a:solidFill>
                  <a:srgbClr val="FF0000"/>
                </a:solidFill>
              </a:rPr>
              <a:t>3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66FF"/>
                </a:solidFill>
              </a:rPr>
              <a:t>7</a:t>
            </a:r>
            <a:r>
              <a:rPr lang="en-US" altLang="en-US"/>
              <a:t>. Label (7, –4) as vertex </a:t>
            </a:r>
            <a:r>
              <a:rPr lang="en-US" altLang="en-US" i="1"/>
              <a:t>M</a:t>
            </a:r>
            <a:r>
              <a:rPr lang="en-US" altLang="en-US"/>
              <a:t>.</a:t>
            </a:r>
          </a:p>
        </p:txBody>
      </p: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304800" y="1676400"/>
            <a:ext cx="8534400" cy="1917700"/>
            <a:chOff x="192" y="1056"/>
            <a:chExt cx="5376" cy="1208"/>
          </a:xfrm>
        </p:grpSpPr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192" y="1056"/>
              <a:ext cx="5376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Step 2</a:t>
              </a:r>
              <a:r>
                <a:rPr lang="en-US" altLang="en-US"/>
                <a:t> Find the slope of     by counting the units from </a:t>
              </a:r>
              <a:r>
                <a:rPr lang="en-US" altLang="en-US" i="1">
                  <a:solidFill>
                    <a:srgbClr val="FF0000"/>
                  </a:solidFill>
                </a:rPr>
                <a:t>K</a:t>
              </a:r>
              <a:r>
                <a:rPr lang="en-US" altLang="en-US"/>
                <a:t> to </a:t>
              </a:r>
              <a:r>
                <a:rPr lang="en-US" altLang="en-US" i="1">
                  <a:solidFill>
                    <a:srgbClr val="3366FF"/>
                  </a:solidFill>
                </a:rPr>
                <a:t>L</a:t>
              </a:r>
              <a:r>
                <a:rPr lang="en-US" altLang="en-US"/>
                <a:t>.</a:t>
              </a:r>
            </a:p>
            <a:p>
              <a:pPr lvl="1" eaLnBrk="1" hangingPunct="1">
                <a:spcBef>
                  <a:spcPct val="50000"/>
                </a:spcBef>
              </a:pPr>
              <a:r>
                <a:rPr lang="en-US" altLang="en-US"/>
                <a:t>The rise from </a:t>
              </a:r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to </a:t>
              </a:r>
              <a:r>
                <a:rPr lang="en-US" altLang="en-US">
                  <a:solidFill>
                    <a:srgbClr val="3366FF"/>
                  </a:solidFill>
                </a:rPr>
                <a:t>6</a:t>
              </a:r>
              <a:r>
                <a:rPr lang="en-US" altLang="en-US"/>
                <a:t> is </a:t>
              </a:r>
              <a:r>
                <a:rPr lang="en-US" altLang="en-US">
                  <a:solidFill>
                    <a:srgbClr val="009900"/>
                  </a:solidFill>
                </a:rPr>
                <a:t>4</a:t>
              </a:r>
              <a:r>
                <a:rPr lang="en-US" altLang="en-US"/>
                <a:t>.</a:t>
              </a:r>
            </a:p>
            <a:p>
              <a:pPr lvl="1" eaLnBrk="1" hangingPunct="1">
                <a:spcBef>
                  <a:spcPct val="50000"/>
                </a:spcBef>
              </a:pPr>
              <a:r>
                <a:rPr lang="en-US" altLang="en-US"/>
                <a:t>The run of </a:t>
              </a:r>
              <a:r>
                <a:rPr lang="en-US" altLang="en-US">
                  <a:solidFill>
                    <a:srgbClr val="FF0000"/>
                  </a:solidFill>
                </a:rPr>
                <a:t>–2</a:t>
              </a:r>
              <a:r>
                <a:rPr lang="en-US" altLang="en-US"/>
                <a:t> to </a:t>
              </a:r>
              <a:r>
                <a:rPr lang="en-US" altLang="en-US">
                  <a:solidFill>
                    <a:srgbClr val="3366FF"/>
                  </a:solidFill>
                </a:rPr>
                <a:t>2</a:t>
              </a:r>
              <a:r>
                <a:rPr lang="en-US" altLang="en-US"/>
                <a:t> is </a:t>
              </a:r>
              <a:r>
                <a:rPr lang="en-US" altLang="en-US">
                  <a:solidFill>
                    <a:srgbClr val="CC0066"/>
                  </a:solidFill>
                </a:rPr>
                <a:t>4</a:t>
              </a:r>
              <a:r>
                <a:rPr lang="en-US" altLang="en-US"/>
                <a:t>.</a:t>
              </a:r>
            </a:p>
          </p:txBody>
        </p:sp>
        <p:pic>
          <p:nvPicPr>
            <p:cNvPr id="23575" name="Picture 1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" y="1070"/>
              <a:ext cx="2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6019800" y="2590800"/>
            <a:ext cx="2857500" cy="2857500"/>
            <a:chOff x="3840" y="2160"/>
            <a:chExt cx="1800" cy="1800"/>
          </a:xfrm>
        </p:grpSpPr>
        <p:pic>
          <p:nvPicPr>
            <p:cNvPr id="23570" name="Picture 17" descr="[image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0"/>
              <a:ext cx="18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Text Box 18"/>
            <p:cNvSpPr txBox="1">
              <a:spLocks noChangeArrowheads="1"/>
            </p:cNvSpPr>
            <p:nvPr/>
          </p:nvSpPr>
          <p:spPr bwMode="auto">
            <a:xfrm>
              <a:off x="4800" y="354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3366FF"/>
                  </a:solidFill>
                </a:rPr>
                <a:t>J</a:t>
              </a: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4128" y="268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3573" name="Text Box 20"/>
            <p:cNvSpPr txBox="1">
              <a:spLocks noChangeArrowheads="1"/>
            </p:cNvSpPr>
            <p:nvPr/>
          </p:nvSpPr>
          <p:spPr bwMode="auto">
            <a:xfrm>
              <a:off x="4608" y="23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51221" name="Line 21"/>
          <p:cNvSpPr>
            <a:spLocks noChangeShapeType="1"/>
          </p:cNvSpPr>
          <p:nvPr/>
        </p:nvSpPr>
        <p:spPr bwMode="auto">
          <a:xfrm flipV="1">
            <a:off x="6770688" y="3352800"/>
            <a:ext cx="0" cy="457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6781800" y="3341688"/>
            <a:ext cx="609600" cy="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532688" y="4475163"/>
            <a:ext cx="0" cy="457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 flipV="1">
            <a:off x="7532688" y="4484688"/>
            <a:ext cx="609600" cy="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8099425" y="4429125"/>
            <a:ext cx="109538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153400" y="4419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rgbClr val="3366FF"/>
                </a:solidFill>
              </a:rPr>
              <a:t>M</a:t>
            </a: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6400800" y="2514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Rectangle 28"/>
          <p:cNvSpPr>
            <a:spLocks noChangeArrowheads="1"/>
          </p:cNvSpPr>
          <p:nvPr/>
        </p:nvSpPr>
        <p:spPr bwMode="auto">
          <a:xfrm>
            <a:off x="8642350" y="4191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6781800" y="38100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7391400" y="33528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6781800" y="3352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V="1">
            <a:off x="7543800" y="4495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21" grpId="0" animBg="1"/>
      <p:bldP spid="51222" grpId="0" animBg="1"/>
      <p:bldP spid="51223" grpId="0" animBg="1"/>
      <p:bldP spid="51224" grpId="0" animBg="1"/>
      <p:bldP spid="51225" grpId="0" animBg="1"/>
      <p:bldP spid="51226" grpId="0"/>
      <p:bldP spid="51229" grpId="0" animBg="1"/>
      <p:bldP spid="51230" grpId="0" animBg="1"/>
      <p:bldP spid="51231" grpId="0" animBg="1"/>
      <p:bldP spid="512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33400" y="5867400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coordinates of vertex </a:t>
            </a:r>
            <a:r>
              <a:rPr lang="en-US" altLang="en-US" i="1"/>
              <a:t>M</a:t>
            </a:r>
            <a:r>
              <a:rPr lang="en-US" altLang="en-US"/>
              <a:t> are (7, –4).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 Continued</a:t>
            </a:r>
          </a:p>
        </p:txBody>
      </p:sp>
      <p:grpSp>
        <p:nvGrpSpPr>
          <p:cNvPr id="24580" name="Group 39"/>
          <p:cNvGrpSpPr>
            <a:grpSpLocks/>
          </p:cNvGrpSpPr>
          <p:nvPr/>
        </p:nvGrpSpPr>
        <p:grpSpPr bwMode="auto">
          <a:xfrm>
            <a:off x="74613" y="1654175"/>
            <a:ext cx="8021637" cy="457200"/>
            <a:chOff x="47" y="1042"/>
            <a:chExt cx="5053" cy="288"/>
          </a:xfrm>
        </p:grpSpPr>
        <p:sp>
          <p:nvSpPr>
            <p:cNvPr id="24602" name="Rectangle 6"/>
            <p:cNvSpPr>
              <a:spLocks noChangeArrowheads="1"/>
            </p:cNvSpPr>
            <p:nvPr/>
          </p:nvSpPr>
          <p:spPr bwMode="auto">
            <a:xfrm>
              <a:off x="47" y="1042"/>
              <a:ext cx="4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Step 4</a:t>
              </a:r>
              <a:r>
                <a:rPr lang="en-US" altLang="en-US"/>
                <a:t> Use the slope formula to verify that</a:t>
              </a:r>
            </a:p>
          </p:txBody>
        </p:sp>
        <p:pic>
          <p:nvPicPr>
            <p:cNvPr id="24603" name="Picture 38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056"/>
              <a:ext cx="73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64" name="Picture 4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352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5" name="Picture 4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429000"/>
            <a:ext cx="4514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46"/>
          <p:cNvGrpSpPr>
            <a:grpSpLocks/>
          </p:cNvGrpSpPr>
          <p:nvPr/>
        </p:nvGrpSpPr>
        <p:grpSpPr bwMode="auto">
          <a:xfrm>
            <a:off x="6172200" y="2667000"/>
            <a:ext cx="3079750" cy="2933700"/>
            <a:chOff x="3888" y="1680"/>
            <a:chExt cx="1940" cy="1848"/>
          </a:xfrm>
        </p:grpSpPr>
        <p:grpSp>
          <p:nvGrpSpPr>
            <p:cNvPr id="24584" name="Group 37"/>
            <p:cNvGrpSpPr>
              <a:grpSpLocks/>
            </p:cNvGrpSpPr>
            <p:nvPr/>
          </p:nvGrpSpPr>
          <p:grpSpPr bwMode="auto">
            <a:xfrm>
              <a:off x="3888" y="1680"/>
              <a:ext cx="1940" cy="1848"/>
              <a:chOff x="3888" y="1680"/>
              <a:chExt cx="1940" cy="1848"/>
            </a:xfrm>
          </p:grpSpPr>
          <p:grpSp>
            <p:nvGrpSpPr>
              <p:cNvPr id="24589" name="Group 24"/>
              <p:cNvGrpSpPr>
                <a:grpSpLocks/>
              </p:cNvGrpSpPr>
              <p:nvPr/>
            </p:nvGrpSpPr>
            <p:grpSpPr bwMode="auto">
              <a:xfrm>
                <a:off x="3888" y="1728"/>
                <a:ext cx="1800" cy="1800"/>
                <a:chOff x="3840" y="2160"/>
                <a:chExt cx="1800" cy="1800"/>
              </a:xfrm>
            </p:grpSpPr>
            <p:pic>
              <p:nvPicPr>
                <p:cNvPr id="24598" name="Picture 25" descr="[image]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" y="2160"/>
                  <a:ext cx="1800" cy="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59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800" y="3542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i="1">
                      <a:solidFill>
                        <a:srgbClr val="3366FF"/>
                      </a:solidFill>
                    </a:rPr>
                    <a:t>J</a:t>
                  </a:r>
                </a:p>
              </p:txBody>
            </p:sp>
            <p:sp>
              <p:nvSpPr>
                <p:cNvPr id="2460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28" y="2688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i="1">
                      <a:solidFill>
                        <a:srgbClr val="FF0000"/>
                      </a:solidFill>
                    </a:rPr>
                    <a:t>K</a:t>
                  </a:r>
                </a:p>
              </p:txBody>
            </p:sp>
            <p:sp>
              <p:nvSpPr>
                <p:cNvPr id="2460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2352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i="1">
                      <a:solidFill>
                        <a:srgbClr val="FF0000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24590" name="Line 29"/>
              <p:cNvSpPr>
                <a:spLocks noChangeShapeType="1"/>
              </p:cNvSpPr>
              <p:nvPr/>
            </p:nvSpPr>
            <p:spPr bwMode="auto">
              <a:xfrm flipV="1">
                <a:off x="4361" y="220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30"/>
              <p:cNvSpPr>
                <a:spLocks noChangeShapeType="1"/>
              </p:cNvSpPr>
              <p:nvPr/>
            </p:nvSpPr>
            <p:spPr bwMode="auto">
              <a:xfrm flipV="1">
                <a:off x="4368" y="2201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31"/>
              <p:cNvSpPr>
                <a:spLocks noChangeShapeType="1"/>
              </p:cNvSpPr>
              <p:nvPr/>
            </p:nvSpPr>
            <p:spPr bwMode="auto">
              <a:xfrm flipV="1">
                <a:off x="4841" y="2915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32"/>
              <p:cNvSpPr>
                <a:spLocks noChangeShapeType="1"/>
              </p:cNvSpPr>
              <p:nvPr/>
            </p:nvSpPr>
            <p:spPr bwMode="auto">
              <a:xfrm flipH="1" flipV="1">
                <a:off x="4841" y="2921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Oval 33"/>
              <p:cNvSpPr>
                <a:spLocks noChangeArrowheads="1"/>
              </p:cNvSpPr>
              <p:nvPr/>
            </p:nvSpPr>
            <p:spPr bwMode="auto">
              <a:xfrm>
                <a:off x="5198" y="2886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95" name="Text Box 34"/>
              <p:cNvSpPr txBox="1">
                <a:spLocks noChangeArrowheads="1"/>
              </p:cNvSpPr>
              <p:nvPr/>
            </p:nvSpPr>
            <p:spPr bwMode="auto">
              <a:xfrm>
                <a:off x="5232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i="1">
                    <a:solidFill>
                      <a:srgbClr val="3366FF"/>
                    </a:solidFill>
                  </a:rPr>
                  <a:t>M</a:t>
                </a:r>
              </a:p>
            </p:txBody>
          </p:sp>
          <p:sp>
            <p:nvSpPr>
              <p:cNvPr id="24596" name="Rectangle 35"/>
              <p:cNvSpPr>
                <a:spLocks noChangeArrowheads="1"/>
              </p:cNvSpPr>
              <p:nvPr/>
            </p:nvSpPr>
            <p:spPr bwMode="auto">
              <a:xfrm>
                <a:off x="4128" y="1680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97" name="Rectangle 36"/>
              <p:cNvSpPr>
                <a:spLocks noChangeArrowheads="1"/>
              </p:cNvSpPr>
              <p:nvPr/>
            </p:nvSpPr>
            <p:spPr bwMode="auto">
              <a:xfrm>
                <a:off x="5540" y="2736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585" name="Line 42"/>
            <p:cNvSpPr>
              <a:spLocks noChangeShapeType="1"/>
            </p:cNvSpPr>
            <p:nvPr/>
          </p:nvSpPr>
          <p:spPr bwMode="auto">
            <a:xfrm>
              <a:off x="4361" y="2490"/>
              <a:ext cx="48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43"/>
            <p:cNvSpPr>
              <a:spLocks noChangeShapeType="1"/>
            </p:cNvSpPr>
            <p:nvPr/>
          </p:nvSpPr>
          <p:spPr bwMode="auto">
            <a:xfrm>
              <a:off x="4745" y="2202"/>
              <a:ext cx="48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44"/>
            <p:cNvSpPr>
              <a:spLocks noChangeShapeType="1"/>
            </p:cNvSpPr>
            <p:nvPr/>
          </p:nvSpPr>
          <p:spPr bwMode="auto">
            <a:xfrm flipV="1">
              <a:off x="4361" y="220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45"/>
            <p:cNvSpPr>
              <a:spLocks noChangeShapeType="1"/>
            </p:cNvSpPr>
            <p:nvPr/>
          </p:nvSpPr>
          <p:spPr bwMode="auto">
            <a:xfrm flipV="1">
              <a:off x="4841" y="292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16764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Three vertices of     </a:t>
            </a:r>
            <a:r>
              <a:rPr lang="en-US" altLang="en-US" b="1" i="1"/>
              <a:t>PQRS </a:t>
            </a:r>
            <a:r>
              <a:rPr lang="en-US" altLang="en-US" b="1"/>
              <a:t>are </a:t>
            </a:r>
            <a:r>
              <a:rPr lang="en-US" altLang="en-US" b="1" i="1"/>
              <a:t>P</a:t>
            </a:r>
            <a:r>
              <a:rPr lang="en-US" altLang="en-US" b="1"/>
              <a:t>(–3, –2), </a:t>
            </a:r>
            <a:r>
              <a:rPr lang="en-US" altLang="en-US" b="1" i="1"/>
              <a:t>Q</a:t>
            </a:r>
            <a:r>
              <a:rPr lang="en-US" altLang="en-US" b="1"/>
              <a:t>(–1, 4), and </a:t>
            </a:r>
            <a:r>
              <a:rPr lang="en-US" altLang="en-US" b="1" i="1"/>
              <a:t>S</a:t>
            </a:r>
            <a:r>
              <a:rPr lang="en-US" altLang="en-US" b="1"/>
              <a:t>(5, 0). Find the coordinates of vertex </a:t>
            </a:r>
            <a:r>
              <a:rPr lang="en-US" altLang="en-US" b="1" i="1"/>
              <a:t>R</a:t>
            </a:r>
            <a:r>
              <a:rPr lang="en-US" altLang="en-US" b="1"/>
              <a:t>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785938"/>
            <a:ext cx="409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28600" y="3581400"/>
            <a:ext cx="511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Step 1</a:t>
            </a:r>
            <a:r>
              <a:rPr lang="en-US" altLang="en-US"/>
              <a:t>  Graph the given points.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8600" y="2606675"/>
            <a:ext cx="8469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Since </a:t>
            </a:r>
            <a:r>
              <a:rPr lang="en-US" altLang="en-US" i="1"/>
              <a:t>PQRS</a:t>
            </a:r>
            <a:r>
              <a:rPr lang="en-US" altLang="en-US"/>
              <a:t> is a parallelogram, both pairs of opposite sides must be parallel.</a:t>
            </a:r>
          </a:p>
        </p:txBody>
      </p: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5867400" y="3581400"/>
            <a:ext cx="3014663" cy="2857500"/>
            <a:chOff x="3696" y="2256"/>
            <a:chExt cx="1899" cy="1800"/>
          </a:xfrm>
        </p:grpSpPr>
        <p:pic>
          <p:nvPicPr>
            <p:cNvPr id="25608" name="Picture 8" descr="[image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6"/>
              <a:ext cx="18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3840" y="321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4032" y="268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4800" y="292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3366FF"/>
                  </a:solidFill>
                </a:rPr>
                <a:t>S</a:t>
              </a: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5355" y="3216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984" y="2256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" y="4114800"/>
            <a:ext cx="845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3</a:t>
            </a:r>
            <a:r>
              <a:rPr lang="en-US" altLang="en-US"/>
              <a:t> Start at </a:t>
            </a:r>
            <a:r>
              <a:rPr lang="en-US" altLang="en-US" i="1">
                <a:solidFill>
                  <a:srgbClr val="FF0000"/>
                </a:solidFill>
              </a:rPr>
              <a:t>S</a:t>
            </a:r>
            <a:r>
              <a:rPr lang="en-US" altLang="en-US"/>
              <a:t> and count the </a:t>
            </a:r>
          </a:p>
          <a:p>
            <a:pPr eaLnBrk="1" hangingPunct="1"/>
            <a:r>
              <a:rPr lang="en-US" altLang="en-US"/>
              <a:t>	same number of units.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A rise of </a:t>
            </a:r>
            <a:r>
              <a:rPr lang="en-US" altLang="en-US">
                <a:solidFill>
                  <a:srgbClr val="009900"/>
                </a:solidFill>
              </a:rPr>
              <a:t>6</a:t>
            </a:r>
            <a:r>
              <a:rPr lang="en-US" altLang="en-US"/>
              <a:t> from </a:t>
            </a:r>
            <a:r>
              <a:rPr lang="en-US" altLang="en-US">
                <a:solidFill>
                  <a:srgbClr val="FF0000"/>
                </a:solidFill>
              </a:rPr>
              <a:t>0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66FF"/>
                </a:solidFill>
              </a:rPr>
              <a:t>6</a:t>
            </a:r>
            <a:r>
              <a:rPr lang="en-US" altLang="en-US"/>
              <a:t>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A run of </a:t>
            </a:r>
            <a:r>
              <a:rPr lang="en-US" altLang="en-US">
                <a:solidFill>
                  <a:srgbClr val="CC0066"/>
                </a:solidFill>
              </a:rPr>
              <a:t>2</a:t>
            </a:r>
            <a:r>
              <a:rPr lang="en-US" altLang="en-US"/>
              <a:t> from </a:t>
            </a:r>
            <a:r>
              <a:rPr lang="en-US" altLang="en-US">
                <a:solidFill>
                  <a:srgbClr val="FF0000"/>
                </a:solidFill>
              </a:rPr>
              <a:t>5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66FF"/>
                </a:solidFill>
              </a:rPr>
              <a:t>7</a:t>
            </a:r>
            <a:r>
              <a:rPr lang="en-US" altLang="en-US"/>
              <a:t>. Label (7, 6) as vertex </a:t>
            </a:r>
            <a:r>
              <a:rPr lang="en-US" altLang="en-US" i="1"/>
              <a:t>R</a:t>
            </a:r>
            <a:r>
              <a:rPr lang="en-US" altLang="en-US"/>
              <a:t>.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5867400" y="2438400"/>
            <a:ext cx="3014663" cy="2857500"/>
            <a:chOff x="3696" y="2256"/>
            <a:chExt cx="1899" cy="1800"/>
          </a:xfrm>
        </p:grpSpPr>
        <p:pic>
          <p:nvPicPr>
            <p:cNvPr id="26639" name="Picture 10" descr="[image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6"/>
              <a:ext cx="18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3840" y="321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2" y="268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4800" y="292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3366FF"/>
                  </a:solidFill>
                </a:rPr>
                <a:t>S</a:t>
              </a:r>
            </a:p>
          </p:txBody>
        </p:sp>
        <p:sp>
          <p:nvSpPr>
            <p:cNvPr id="26643" name="Rectangle 14"/>
            <p:cNvSpPr>
              <a:spLocks noChangeArrowheads="1"/>
            </p:cNvSpPr>
            <p:nvPr/>
          </p:nvSpPr>
          <p:spPr bwMode="auto">
            <a:xfrm>
              <a:off x="5355" y="3216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44" name="Rectangle 15"/>
            <p:cNvSpPr>
              <a:spLocks noChangeArrowheads="1"/>
            </p:cNvSpPr>
            <p:nvPr/>
          </p:nvSpPr>
          <p:spPr bwMode="auto">
            <a:xfrm>
              <a:off x="3984" y="2256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6465888" y="3429000"/>
            <a:ext cx="11112" cy="665163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6465888" y="3417888"/>
            <a:ext cx="315912" cy="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7935913" y="3124200"/>
            <a:ext cx="109537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8001000" y="2895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rgbClr val="3366FF"/>
                </a:solidFill>
              </a:rPr>
              <a:t>R</a:t>
            </a:r>
          </a:p>
        </p:txBody>
      </p:sp>
      <p:grpSp>
        <p:nvGrpSpPr>
          <p:cNvPr id="26633" name="Group 31"/>
          <p:cNvGrpSpPr>
            <a:grpSpLocks/>
          </p:cNvGrpSpPr>
          <p:nvPr/>
        </p:nvGrpSpPr>
        <p:grpSpPr bwMode="auto">
          <a:xfrm>
            <a:off x="304800" y="1676400"/>
            <a:ext cx="8534400" cy="1917700"/>
            <a:chOff x="192" y="1056"/>
            <a:chExt cx="5376" cy="1208"/>
          </a:xfrm>
        </p:grpSpPr>
        <p:sp>
          <p:nvSpPr>
            <p:cNvPr id="26637" name="Rectangle 3"/>
            <p:cNvSpPr>
              <a:spLocks noChangeArrowheads="1"/>
            </p:cNvSpPr>
            <p:nvPr/>
          </p:nvSpPr>
          <p:spPr bwMode="auto">
            <a:xfrm>
              <a:off x="192" y="1056"/>
              <a:ext cx="5376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eaLnBrk="0" hangingPunct="0"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9913" algn="l"/>
                </a:tabLs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Step 2</a:t>
              </a:r>
              <a:r>
                <a:rPr lang="en-US" altLang="en-US"/>
                <a:t> Find the slope of       by counting the units 	from </a:t>
              </a:r>
              <a:r>
                <a:rPr lang="en-US" altLang="en-US" i="1">
                  <a:solidFill>
                    <a:srgbClr val="FF0000"/>
                  </a:solidFill>
                </a:rPr>
                <a:t>P</a:t>
              </a:r>
              <a:r>
                <a:rPr lang="en-US" altLang="en-US"/>
                <a:t> to </a:t>
              </a:r>
              <a:r>
                <a:rPr lang="en-US" altLang="en-US" i="1">
                  <a:solidFill>
                    <a:srgbClr val="3366FF"/>
                  </a:solidFill>
                </a:rPr>
                <a:t>Q</a:t>
              </a:r>
              <a:r>
                <a:rPr lang="en-US" altLang="en-US"/>
                <a:t>.</a:t>
              </a:r>
            </a:p>
            <a:p>
              <a:pPr lvl="1" eaLnBrk="1" hangingPunct="1">
                <a:spcBef>
                  <a:spcPct val="50000"/>
                </a:spcBef>
              </a:pPr>
              <a:r>
                <a:rPr lang="en-US" altLang="en-US"/>
                <a:t>The rise from </a:t>
              </a:r>
              <a:r>
                <a:rPr lang="en-US" altLang="en-US">
                  <a:solidFill>
                    <a:srgbClr val="FF0000"/>
                  </a:solidFill>
                </a:rPr>
                <a:t>–2</a:t>
              </a:r>
              <a:r>
                <a:rPr lang="en-US" altLang="en-US"/>
                <a:t> to </a:t>
              </a:r>
              <a:r>
                <a:rPr lang="en-US" altLang="en-US">
                  <a:solidFill>
                    <a:srgbClr val="3366FF"/>
                  </a:solidFill>
                </a:rPr>
                <a:t>4</a:t>
              </a:r>
              <a:r>
                <a:rPr lang="en-US" altLang="en-US"/>
                <a:t> is </a:t>
              </a:r>
              <a:r>
                <a:rPr lang="en-US" altLang="en-US">
                  <a:solidFill>
                    <a:srgbClr val="009900"/>
                  </a:solidFill>
                </a:rPr>
                <a:t>6</a:t>
              </a:r>
              <a:r>
                <a:rPr lang="en-US" altLang="en-US"/>
                <a:t>.</a:t>
              </a:r>
            </a:p>
            <a:p>
              <a:pPr lvl="1" eaLnBrk="1" hangingPunct="1">
                <a:spcBef>
                  <a:spcPct val="50000"/>
                </a:spcBef>
              </a:pPr>
              <a:r>
                <a:rPr lang="en-US" altLang="en-US"/>
                <a:t>The run of </a:t>
              </a:r>
              <a:r>
                <a:rPr lang="en-US" altLang="en-US">
                  <a:solidFill>
                    <a:srgbClr val="FF0000"/>
                  </a:solidFill>
                </a:rPr>
                <a:t>–3</a:t>
              </a:r>
              <a:r>
                <a:rPr lang="en-US" altLang="en-US"/>
                <a:t> to </a:t>
              </a:r>
              <a:r>
                <a:rPr lang="en-US" altLang="en-US">
                  <a:solidFill>
                    <a:srgbClr val="3366FF"/>
                  </a:solidFill>
                </a:rPr>
                <a:t>–1</a:t>
              </a:r>
              <a:r>
                <a:rPr lang="en-US" altLang="en-US"/>
                <a:t> is </a:t>
              </a:r>
              <a:r>
                <a:rPr lang="en-US" altLang="en-US">
                  <a:solidFill>
                    <a:srgbClr val="CC0066"/>
                  </a:solidFill>
                </a:rPr>
                <a:t>2</a:t>
              </a:r>
              <a:r>
                <a:rPr lang="en-US" altLang="en-US"/>
                <a:t>.</a:t>
              </a:r>
            </a:p>
          </p:txBody>
        </p:sp>
        <p:pic>
          <p:nvPicPr>
            <p:cNvPr id="26638" name="Picture 28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070"/>
              <a:ext cx="30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7" name="Line 29"/>
          <p:cNvSpPr>
            <a:spLocks noChangeShapeType="1"/>
          </p:cNvSpPr>
          <p:nvPr/>
        </p:nvSpPr>
        <p:spPr bwMode="auto">
          <a:xfrm flipV="1">
            <a:off x="7675563" y="3189288"/>
            <a:ext cx="11112" cy="665162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V="1">
            <a:off x="7675563" y="3178175"/>
            <a:ext cx="315912" cy="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Freeform 36"/>
          <p:cNvSpPr>
            <a:spLocks/>
          </p:cNvSpPr>
          <p:nvPr/>
        </p:nvSpPr>
        <p:spPr bwMode="auto">
          <a:xfrm>
            <a:off x="6477000" y="3181350"/>
            <a:ext cx="1524000" cy="914400"/>
          </a:xfrm>
          <a:custGeom>
            <a:avLst/>
            <a:gdLst>
              <a:gd name="T0" fmla="*/ 0 w 960"/>
              <a:gd name="T1" fmla="*/ 914400 h 576"/>
              <a:gd name="T2" fmla="*/ 304800 w 960"/>
              <a:gd name="T3" fmla="*/ 228600 h 576"/>
              <a:gd name="T4" fmla="*/ 1524000 w 960"/>
              <a:gd name="T5" fmla="*/ 0 h 576"/>
              <a:gd name="T6" fmla="*/ 1219200 w 960"/>
              <a:gd name="T7" fmla="*/ 685800 h 576"/>
              <a:gd name="T8" fmla="*/ 0 w 960"/>
              <a:gd name="T9" fmla="*/ 91440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576">
                <a:moveTo>
                  <a:pt x="0" y="576"/>
                </a:moveTo>
                <a:lnTo>
                  <a:pt x="192" y="144"/>
                </a:lnTo>
                <a:lnTo>
                  <a:pt x="960" y="0"/>
                </a:lnTo>
                <a:lnTo>
                  <a:pt x="768" y="432"/>
                </a:lnTo>
                <a:lnTo>
                  <a:pt x="0" y="5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64" grpId="0" animBg="1"/>
      <p:bldP spid="53265" grpId="0" animBg="1"/>
      <p:bldP spid="53268" grpId="0" animBg="1"/>
      <p:bldP spid="53269" grpId="0"/>
      <p:bldP spid="53277" grpId="0" animBg="1"/>
      <p:bldP spid="53278" grpId="0" animBg="1"/>
      <p:bldP spid="532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533400" y="5867400"/>
            <a:ext cx="613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The coordinates of vertex </a:t>
            </a:r>
            <a:r>
              <a:rPr lang="en-US" altLang="en-US" i="1"/>
              <a:t>R</a:t>
            </a:r>
            <a:r>
              <a:rPr lang="en-US" altLang="en-US"/>
              <a:t> are (7, 6).</a:t>
            </a:r>
          </a:p>
        </p:txBody>
      </p:sp>
      <p:grpSp>
        <p:nvGrpSpPr>
          <p:cNvPr id="27652" name="Group 27"/>
          <p:cNvGrpSpPr>
            <a:grpSpLocks/>
          </p:cNvGrpSpPr>
          <p:nvPr/>
        </p:nvGrpSpPr>
        <p:grpSpPr bwMode="auto">
          <a:xfrm>
            <a:off x="74613" y="1654175"/>
            <a:ext cx="8056562" cy="457200"/>
            <a:chOff x="47" y="1042"/>
            <a:chExt cx="5075" cy="288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7" y="1042"/>
              <a:ext cx="4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Step 4</a:t>
              </a:r>
              <a:r>
                <a:rPr lang="en-US" altLang="en-US"/>
                <a:t> Use the slope formula to verify that</a:t>
              </a:r>
            </a:p>
          </p:txBody>
        </p:sp>
        <p:pic>
          <p:nvPicPr>
            <p:cNvPr id="27671" name="Picture 26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1056"/>
              <a:ext cx="76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52"/>
          <p:cNvGrpSpPr>
            <a:grpSpLocks/>
          </p:cNvGrpSpPr>
          <p:nvPr/>
        </p:nvGrpSpPr>
        <p:grpSpPr bwMode="auto">
          <a:xfrm>
            <a:off x="6019800" y="2590800"/>
            <a:ext cx="3014663" cy="2857500"/>
            <a:chOff x="3792" y="1632"/>
            <a:chExt cx="1899" cy="1800"/>
          </a:xfrm>
        </p:grpSpPr>
        <p:grpSp>
          <p:nvGrpSpPr>
            <p:cNvPr id="27656" name="Group 35"/>
            <p:cNvGrpSpPr>
              <a:grpSpLocks/>
            </p:cNvGrpSpPr>
            <p:nvPr/>
          </p:nvGrpSpPr>
          <p:grpSpPr bwMode="auto">
            <a:xfrm>
              <a:off x="3792" y="1632"/>
              <a:ext cx="1899" cy="1800"/>
              <a:chOff x="3696" y="2256"/>
              <a:chExt cx="1899" cy="1800"/>
            </a:xfrm>
          </p:grpSpPr>
          <p:pic>
            <p:nvPicPr>
              <p:cNvPr id="27664" name="Picture 36" descr="[image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256"/>
                <a:ext cx="180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5" name="Text Box 37"/>
              <p:cNvSpPr txBox="1">
                <a:spLocks noChangeArrowheads="1"/>
              </p:cNvSpPr>
              <p:nvPr/>
            </p:nvSpPr>
            <p:spPr bwMode="auto">
              <a:xfrm>
                <a:off x="3840" y="3216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i="1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27666" name="Text Box 38"/>
              <p:cNvSpPr txBox="1">
                <a:spLocks noChangeArrowheads="1"/>
              </p:cNvSpPr>
              <p:nvPr/>
            </p:nvSpPr>
            <p:spPr bwMode="auto">
              <a:xfrm>
                <a:off x="4032" y="268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i="1">
                    <a:solidFill>
                      <a:srgbClr val="FF0000"/>
                    </a:solidFill>
                  </a:rPr>
                  <a:t>Q</a:t>
                </a:r>
              </a:p>
            </p:txBody>
          </p:sp>
          <p:sp>
            <p:nvSpPr>
              <p:cNvPr id="27667" name="Text Box 39"/>
              <p:cNvSpPr txBox="1">
                <a:spLocks noChangeArrowheads="1"/>
              </p:cNvSpPr>
              <p:nvPr/>
            </p:nvSpPr>
            <p:spPr bwMode="auto">
              <a:xfrm>
                <a:off x="4800" y="292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i="1">
                    <a:solidFill>
                      <a:srgbClr val="3366FF"/>
                    </a:solidFill>
                  </a:rPr>
                  <a:t>S</a:t>
                </a:r>
              </a:p>
            </p:txBody>
          </p:sp>
          <p:sp>
            <p:nvSpPr>
              <p:cNvPr id="27668" name="Rectangle 40"/>
              <p:cNvSpPr>
                <a:spLocks noChangeArrowheads="1"/>
              </p:cNvSpPr>
              <p:nvPr/>
            </p:nvSpPr>
            <p:spPr bwMode="auto">
              <a:xfrm>
                <a:off x="5355" y="3216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69" name="Rectangle 41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57" name="Line 42"/>
            <p:cNvSpPr>
              <a:spLocks noChangeShapeType="1"/>
            </p:cNvSpPr>
            <p:nvPr/>
          </p:nvSpPr>
          <p:spPr bwMode="auto">
            <a:xfrm flipV="1">
              <a:off x="4169" y="2256"/>
              <a:ext cx="7" cy="41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43"/>
            <p:cNvSpPr>
              <a:spLocks noChangeShapeType="1"/>
            </p:cNvSpPr>
            <p:nvPr/>
          </p:nvSpPr>
          <p:spPr bwMode="auto">
            <a:xfrm flipV="1">
              <a:off x="4169" y="2249"/>
              <a:ext cx="199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Oval 44"/>
            <p:cNvSpPr>
              <a:spLocks noChangeArrowheads="1"/>
            </p:cNvSpPr>
            <p:nvPr/>
          </p:nvSpPr>
          <p:spPr bwMode="auto">
            <a:xfrm>
              <a:off x="5095" y="2064"/>
              <a:ext cx="69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0" name="Text Box 45"/>
            <p:cNvSpPr txBox="1">
              <a:spLocks noChangeArrowheads="1"/>
            </p:cNvSpPr>
            <p:nvPr/>
          </p:nvSpPr>
          <p:spPr bwMode="auto">
            <a:xfrm>
              <a:off x="5136" y="190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i="1">
                  <a:solidFill>
                    <a:srgbClr val="3366FF"/>
                  </a:solidFill>
                </a:rPr>
                <a:t>R</a:t>
              </a:r>
            </a:p>
          </p:txBody>
        </p:sp>
        <p:sp>
          <p:nvSpPr>
            <p:cNvPr id="27661" name="Line 46"/>
            <p:cNvSpPr>
              <a:spLocks noChangeShapeType="1"/>
            </p:cNvSpPr>
            <p:nvPr/>
          </p:nvSpPr>
          <p:spPr bwMode="auto">
            <a:xfrm flipV="1">
              <a:off x="4931" y="2105"/>
              <a:ext cx="7" cy="41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47"/>
            <p:cNvSpPr>
              <a:spLocks noChangeShapeType="1"/>
            </p:cNvSpPr>
            <p:nvPr/>
          </p:nvSpPr>
          <p:spPr bwMode="auto">
            <a:xfrm flipV="1">
              <a:off x="4931" y="2098"/>
              <a:ext cx="199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48"/>
            <p:cNvSpPr>
              <a:spLocks/>
            </p:cNvSpPr>
            <p:nvPr/>
          </p:nvSpPr>
          <p:spPr bwMode="auto">
            <a:xfrm>
              <a:off x="4176" y="2100"/>
              <a:ext cx="960" cy="576"/>
            </a:xfrm>
            <a:custGeom>
              <a:avLst/>
              <a:gdLst>
                <a:gd name="T0" fmla="*/ 0 w 960"/>
                <a:gd name="T1" fmla="*/ 576 h 576"/>
                <a:gd name="T2" fmla="*/ 192 w 960"/>
                <a:gd name="T3" fmla="*/ 144 h 576"/>
                <a:gd name="T4" fmla="*/ 960 w 960"/>
                <a:gd name="T5" fmla="*/ 0 h 576"/>
                <a:gd name="T6" fmla="*/ 768 w 960"/>
                <a:gd name="T7" fmla="*/ 432 h 576"/>
                <a:gd name="T8" fmla="*/ 0 w 960"/>
                <a:gd name="T9" fmla="*/ 57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576">
                  <a:moveTo>
                    <a:pt x="0" y="576"/>
                  </a:moveTo>
                  <a:lnTo>
                    <a:pt x="192" y="144"/>
                  </a:lnTo>
                  <a:lnTo>
                    <a:pt x="960" y="0"/>
                  </a:lnTo>
                  <a:lnTo>
                    <a:pt x="768" y="432"/>
                  </a:lnTo>
                  <a:lnTo>
                    <a:pt x="0" y="5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683" name="Picture 5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438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5" name="Picture 5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81375"/>
            <a:ext cx="3819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9604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4A: Using Properties of Parallelograms in a Proof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02013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17"/>
          <p:cNvSpPr>
            <a:spLocks noChangeArrowheads="1"/>
          </p:cNvSpPr>
          <p:nvPr/>
        </p:nvSpPr>
        <p:spPr bwMode="auto">
          <a:xfrm>
            <a:off x="304800" y="1752600"/>
            <a:ext cx="579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Write a two-column proof.</a:t>
            </a:r>
            <a:r>
              <a:rPr lang="en-US" altLang="en-US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Given:</a:t>
            </a:r>
            <a:r>
              <a:rPr lang="en-US" altLang="en-US"/>
              <a:t> ABCD is a parallelogram.</a:t>
            </a:r>
          </a:p>
        </p:txBody>
      </p:sp>
      <p:sp>
        <p:nvSpPr>
          <p:cNvPr id="28677" name="Rectangle 25"/>
          <p:cNvSpPr>
            <a:spLocks noChangeArrowheads="1"/>
          </p:cNvSpPr>
          <p:nvPr/>
        </p:nvSpPr>
        <p:spPr bwMode="auto">
          <a:xfrm>
            <a:off x="304800" y="3127375"/>
            <a:ext cx="358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Prove:</a:t>
            </a:r>
            <a:r>
              <a:rPr lang="en-US" altLang="en-US"/>
              <a:t>  </a:t>
            </a:r>
            <a:r>
              <a:rPr lang="el-GR" altLang="en-US"/>
              <a:t>∆</a:t>
            </a:r>
            <a:r>
              <a:rPr lang="en-US" altLang="en-US" i="1"/>
              <a:t>AEB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</a:t>
            </a:r>
            <a:r>
              <a:rPr lang="en-US" altLang="en-US"/>
              <a:t> </a:t>
            </a:r>
            <a:r>
              <a:rPr lang="el-GR" altLang="en-US"/>
              <a:t>∆</a:t>
            </a:r>
            <a:r>
              <a:rPr lang="en-US" altLang="en-US" i="1"/>
              <a:t>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4A Continued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28600" y="17526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Proof:</a:t>
            </a:r>
          </a:p>
        </p:txBody>
      </p:sp>
      <p:graphicFrame>
        <p:nvGraphicFramePr>
          <p:cNvPr id="54349" name="Group 77"/>
          <p:cNvGraphicFramePr>
            <a:graphicFrameLocks noGrp="1"/>
          </p:cNvGraphicFramePr>
          <p:nvPr/>
        </p:nvGraphicFramePr>
        <p:xfrm>
          <a:off x="152400" y="2362200"/>
          <a:ext cx="8839200" cy="3068638"/>
        </p:xfrm>
        <a:graphic>
          <a:graphicData uri="http://schemas.openxmlformats.org/drawingml/2006/table">
            <a:tbl>
              <a:tblPr/>
              <a:tblGrid>
                <a:gridCol w="4191000"/>
                <a:gridCol w="4648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Statements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Reasons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76200" y="3048000"/>
            <a:ext cx="442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1. </a:t>
            </a:r>
            <a:r>
              <a:rPr lang="en-US" altLang="en-US" i="1"/>
              <a:t>ABCD </a:t>
            </a:r>
            <a:r>
              <a:rPr lang="en-US" altLang="en-US"/>
              <a:t>is a parallelogram </a:t>
            </a:r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4362450" y="3048000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1.</a:t>
            </a:r>
            <a:r>
              <a:rPr lang="en-US" altLang="en-US"/>
              <a:t> Given </a:t>
            </a:r>
          </a:p>
        </p:txBody>
      </p: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4343400" y="4941888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4.</a:t>
            </a:r>
            <a:r>
              <a:rPr lang="en-US" altLang="en-US"/>
              <a:t> SSS </a:t>
            </a:r>
            <a:r>
              <a:rPr lang="en-US" altLang="en-US" i="1">
                <a:solidFill>
                  <a:srgbClr val="3366FF"/>
                </a:solidFill>
              </a:rPr>
              <a:t>Steps 2, 3</a:t>
            </a:r>
            <a:r>
              <a:rPr lang="en-US" altLang="en-US"/>
              <a:t> </a:t>
            </a:r>
          </a:p>
        </p:txBody>
      </p:sp>
      <p:pic>
        <p:nvPicPr>
          <p:cNvPr id="54341" name="Picture 6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581400"/>
            <a:ext cx="1571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2" name="Picture 7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91000"/>
            <a:ext cx="2905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3" name="Picture 7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029200"/>
            <a:ext cx="2305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45" name="Group 73"/>
          <p:cNvGrpSpPr>
            <a:grpSpLocks/>
          </p:cNvGrpSpPr>
          <p:nvPr/>
        </p:nvGrpSpPr>
        <p:grpSpPr bwMode="auto">
          <a:xfrm>
            <a:off x="4343400" y="3581400"/>
            <a:ext cx="3506788" cy="457200"/>
            <a:chOff x="2736" y="3746"/>
            <a:chExt cx="2209" cy="288"/>
          </a:xfrm>
        </p:grpSpPr>
        <p:sp>
          <p:nvSpPr>
            <p:cNvPr id="29731" name="Rectangle 53"/>
            <p:cNvSpPr>
              <a:spLocks noChangeArrowheads="1"/>
            </p:cNvSpPr>
            <p:nvPr/>
          </p:nvSpPr>
          <p:spPr bwMode="auto">
            <a:xfrm>
              <a:off x="2736" y="3746"/>
              <a:ext cx="22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2.</a:t>
              </a:r>
              <a:r>
                <a:rPr lang="en-US" altLang="en-US"/>
                <a:t>     </a:t>
              </a:r>
              <a:r>
                <a:rPr lang="en-US" altLang="en-US">
                  <a:sym typeface="Wingdings" pitchFamily="2" charset="2"/>
                </a:rPr>
                <a:t></a:t>
              </a:r>
              <a:r>
                <a:rPr lang="en-US" altLang="en-US"/>
                <a:t> opp. sides </a:t>
              </a:r>
              <a:r>
                <a:rPr lang="en-US" altLang="en-US">
                  <a:sym typeface="Symbol" pitchFamily="18" charset="2"/>
                </a:rPr>
                <a:t></a:t>
              </a:r>
              <a:r>
                <a:rPr lang="en-US" altLang="en-US"/>
                <a:t>  </a:t>
              </a:r>
            </a:p>
          </p:txBody>
        </p:sp>
        <p:sp>
          <p:nvSpPr>
            <p:cNvPr id="29732" name="AutoShape 72"/>
            <p:cNvSpPr>
              <a:spLocks noChangeArrowheads="1"/>
            </p:cNvSpPr>
            <p:nvPr/>
          </p:nvSpPr>
          <p:spPr bwMode="auto">
            <a:xfrm>
              <a:off x="3072" y="3812"/>
              <a:ext cx="240" cy="144"/>
            </a:xfrm>
            <a:prstGeom prst="parallelogram">
              <a:avLst>
                <a:gd name="adj" fmla="val 41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4347" name="Group 75"/>
          <p:cNvGrpSpPr>
            <a:grpSpLocks/>
          </p:cNvGrpSpPr>
          <p:nvPr/>
        </p:nvGrpSpPr>
        <p:grpSpPr bwMode="auto">
          <a:xfrm>
            <a:off x="4343400" y="4108450"/>
            <a:ext cx="5943600" cy="822325"/>
            <a:chOff x="1488" y="3504"/>
            <a:chExt cx="3744" cy="518"/>
          </a:xfrm>
        </p:grpSpPr>
        <p:sp>
          <p:nvSpPr>
            <p:cNvPr id="29729" name="Rectangle 60"/>
            <p:cNvSpPr>
              <a:spLocks noChangeArrowheads="1"/>
            </p:cNvSpPr>
            <p:nvPr/>
          </p:nvSpPr>
          <p:spPr bwMode="auto">
            <a:xfrm>
              <a:off x="1488" y="3504"/>
              <a:ext cx="37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03225" indent="-403225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3.</a:t>
              </a:r>
              <a:r>
                <a:rPr lang="en-US" altLang="en-US"/>
                <a:t>     </a:t>
              </a:r>
              <a:r>
                <a:rPr lang="en-US" altLang="en-US">
                  <a:sym typeface="Wingdings" pitchFamily="2" charset="2"/>
                </a:rPr>
                <a:t></a:t>
              </a:r>
              <a:r>
                <a:rPr lang="en-US" altLang="en-US"/>
                <a:t> diags. bisect </a:t>
              </a:r>
            </a:p>
            <a:p>
              <a:pPr eaLnBrk="1" hangingPunct="1"/>
              <a:r>
                <a:rPr lang="en-US" altLang="en-US"/>
                <a:t>	each other </a:t>
              </a:r>
            </a:p>
          </p:txBody>
        </p:sp>
        <p:sp>
          <p:nvSpPr>
            <p:cNvPr id="29730" name="AutoShape 74"/>
            <p:cNvSpPr>
              <a:spLocks noChangeArrowheads="1"/>
            </p:cNvSpPr>
            <p:nvPr/>
          </p:nvSpPr>
          <p:spPr bwMode="auto">
            <a:xfrm>
              <a:off x="1776" y="3573"/>
              <a:ext cx="242" cy="144"/>
            </a:xfrm>
            <a:prstGeom prst="parallelogram">
              <a:avLst>
                <a:gd name="adj" fmla="val 42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7" grpId="0"/>
      <p:bldP spid="54309" grpId="0"/>
      <p:bldP spid="543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604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4B: Using Properties of Parallelograms in a Proof</a:t>
            </a:r>
          </a:p>
        </p:txBody>
      </p:sp>
      <p:sp>
        <p:nvSpPr>
          <p:cNvPr id="30723" name="Rectangle 32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1"/>
          <p:cNvSpPr>
            <a:spLocks noChangeArrowheads="1"/>
          </p:cNvSpPr>
          <p:nvPr/>
        </p:nvSpPr>
        <p:spPr bwMode="auto">
          <a:xfrm>
            <a:off x="76200" y="1905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Write a two-column proof.</a:t>
            </a:r>
            <a:r>
              <a:rPr lang="en-US" altLang="en-US"/>
              <a:t> </a:t>
            </a:r>
          </a:p>
        </p:txBody>
      </p:sp>
      <p:sp>
        <p:nvSpPr>
          <p:cNvPr id="30725" name="Rectangle 42"/>
          <p:cNvSpPr>
            <a:spLocks noChangeArrowheads="1"/>
          </p:cNvSpPr>
          <p:nvPr/>
        </p:nvSpPr>
        <p:spPr bwMode="auto">
          <a:xfrm>
            <a:off x="76200" y="2743200"/>
            <a:ext cx="518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Given: </a:t>
            </a:r>
            <a:r>
              <a:rPr lang="en-US" altLang="en-US" i="1"/>
              <a:t>GHJN</a:t>
            </a:r>
            <a:r>
              <a:rPr lang="en-US" altLang="en-US"/>
              <a:t> and </a:t>
            </a:r>
            <a:r>
              <a:rPr lang="en-US" altLang="en-US" i="1"/>
              <a:t>JKLM</a:t>
            </a:r>
            <a:r>
              <a:rPr lang="en-US" altLang="en-US"/>
              <a:t> are 	parallelograms. </a:t>
            </a:r>
            <a:r>
              <a:rPr lang="en-US" altLang="en-US" i="1"/>
              <a:t>H</a:t>
            </a:r>
            <a:r>
              <a:rPr lang="en-US" altLang="en-US"/>
              <a:t> and </a:t>
            </a:r>
            <a:r>
              <a:rPr lang="en-US" altLang="en-US" i="1"/>
              <a:t>M</a:t>
            </a:r>
            <a:r>
              <a:rPr lang="en-US" altLang="en-US"/>
              <a:t> 	are collinear. </a:t>
            </a:r>
            <a:r>
              <a:rPr lang="en-US" altLang="en-US" i="1"/>
              <a:t>N</a:t>
            </a:r>
            <a:r>
              <a:rPr lang="en-US" altLang="en-US"/>
              <a:t> and </a:t>
            </a:r>
            <a:r>
              <a:rPr lang="en-US" altLang="en-US" i="1"/>
              <a:t>K</a:t>
            </a:r>
            <a:r>
              <a:rPr lang="en-US" altLang="en-US"/>
              <a:t> 	are collinear.</a:t>
            </a:r>
          </a:p>
        </p:txBody>
      </p:sp>
      <p:sp>
        <p:nvSpPr>
          <p:cNvPr id="30726" name="Rectangle 44"/>
          <p:cNvSpPr>
            <a:spLocks noChangeArrowheads="1"/>
          </p:cNvSpPr>
          <p:nvPr/>
        </p:nvSpPr>
        <p:spPr bwMode="auto">
          <a:xfrm>
            <a:off x="152400" y="4343400"/>
            <a:ext cx="262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Prove: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H</a:t>
            </a:r>
            <a:r>
              <a:rPr lang="en-US" altLang="en-US">
                <a:sym typeface="Symbol" pitchFamily="18" charset="2"/>
              </a:rPr>
              <a:t> </a:t>
            </a:r>
            <a:r>
              <a:rPr lang="en-US" altLang="en-US" i="1">
                <a:sym typeface="Symbol" pitchFamily="18" charset="2"/>
              </a:rPr>
              <a:t>M</a:t>
            </a:r>
          </a:p>
        </p:txBody>
      </p:sp>
      <p:pic>
        <p:nvPicPr>
          <p:cNvPr id="30727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624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382000" cy="25146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Prove and apply properties of parallelograms.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000"/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Use properties of parallelograms to solve problems.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FF6600"/>
                </a:solidFill>
                <a:latin typeface="Arial Black" pitchFamily="34" charset="0"/>
              </a:rPr>
              <a:t>Objectives</a:t>
            </a:r>
            <a:endParaRPr lang="en-US" altLang="en-US" sz="3600" i="1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4B Continued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18288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Proof:</a:t>
            </a:r>
          </a:p>
        </p:txBody>
      </p:sp>
      <p:graphicFrame>
        <p:nvGraphicFramePr>
          <p:cNvPr id="56380" name="Group 60"/>
          <p:cNvGraphicFramePr>
            <a:graphicFrameLocks noGrp="1"/>
          </p:cNvGraphicFramePr>
          <p:nvPr/>
        </p:nvGraphicFramePr>
        <p:xfrm>
          <a:off x="152400" y="2438400"/>
          <a:ext cx="8839200" cy="3581400"/>
        </p:xfrm>
        <a:graphic>
          <a:graphicData uri="http://schemas.openxmlformats.org/drawingml/2006/table">
            <a:tbl>
              <a:tblPr/>
              <a:tblGrid>
                <a:gridCol w="4572000"/>
                <a:gridCol w="42672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Statements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Reasons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76200" y="2987675"/>
            <a:ext cx="371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1.</a:t>
            </a:r>
            <a:r>
              <a:rPr lang="en-US" altLang="en-US"/>
              <a:t> </a:t>
            </a:r>
            <a:r>
              <a:rPr lang="en-US" altLang="en-US" i="1"/>
              <a:t>GHJN </a:t>
            </a:r>
            <a:r>
              <a:rPr lang="en-US" altLang="en-US"/>
              <a:t>and </a:t>
            </a:r>
            <a:r>
              <a:rPr lang="en-US" altLang="en-US" i="1"/>
              <a:t>JKLM </a:t>
            </a:r>
            <a:r>
              <a:rPr lang="en-US" altLang="en-US"/>
              <a:t>are </a:t>
            </a:r>
          </a:p>
          <a:p>
            <a:pPr eaLnBrk="1" hangingPunct="1"/>
            <a:r>
              <a:rPr lang="en-US" altLang="en-US"/>
              <a:t>	parallelograms. </a:t>
            </a:r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4743450" y="3200400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1.</a:t>
            </a:r>
            <a:r>
              <a:rPr lang="en-US" altLang="en-US"/>
              <a:t> Given </a:t>
            </a:r>
          </a:p>
        </p:txBody>
      </p:sp>
      <p:grpSp>
        <p:nvGrpSpPr>
          <p:cNvPr id="56381" name="Group 61"/>
          <p:cNvGrpSpPr>
            <a:grpSpLocks/>
          </p:cNvGrpSpPr>
          <p:nvPr/>
        </p:nvGrpSpPr>
        <p:grpSpPr bwMode="auto">
          <a:xfrm>
            <a:off x="4724400" y="4114800"/>
            <a:ext cx="4114800" cy="457200"/>
            <a:chOff x="2064" y="3840"/>
            <a:chExt cx="2592" cy="288"/>
          </a:xfrm>
        </p:grpSpPr>
        <p:sp>
          <p:nvSpPr>
            <p:cNvPr id="31779" name="Rectangle 47"/>
            <p:cNvSpPr>
              <a:spLocks noChangeArrowheads="1"/>
            </p:cNvSpPr>
            <p:nvPr/>
          </p:nvSpPr>
          <p:spPr bwMode="auto">
            <a:xfrm>
              <a:off x="2064" y="3840"/>
              <a:ext cx="2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2.</a:t>
              </a:r>
              <a:r>
                <a:rPr lang="en-US" altLang="en-US"/>
                <a:t>       </a:t>
              </a:r>
              <a:r>
                <a:rPr lang="en-US" altLang="en-US">
                  <a:sym typeface="Wingdings" pitchFamily="2" charset="2"/>
                </a:rPr>
                <a:t> </a:t>
              </a:r>
              <a:r>
                <a:rPr lang="en-US" altLang="en-US"/>
                <a:t>cons.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/>
                <a:t>s supp. </a:t>
              </a:r>
            </a:p>
          </p:txBody>
        </p:sp>
        <p:pic>
          <p:nvPicPr>
            <p:cNvPr id="31780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3908"/>
              <a:ext cx="25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375" name="Group 55"/>
          <p:cNvGrpSpPr>
            <a:grpSpLocks/>
          </p:cNvGrpSpPr>
          <p:nvPr/>
        </p:nvGrpSpPr>
        <p:grpSpPr bwMode="auto">
          <a:xfrm>
            <a:off x="128588" y="3889375"/>
            <a:ext cx="4287837" cy="914400"/>
            <a:chOff x="81" y="2450"/>
            <a:chExt cx="2701" cy="576"/>
          </a:xfrm>
        </p:grpSpPr>
        <p:sp>
          <p:nvSpPr>
            <p:cNvPr id="31777" name="Rectangle 43"/>
            <p:cNvSpPr>
              <a:spLocks noChangeArrowheads="1"/>
            </p:cNvSpPr>
            <p:nvPr/>
          </p:nvSpPr>
          <p:spPr bwMode="auto">
            <a:xfrm>
              <a:off x="81" y="2450"/>
              <a:ext cx="2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2.</a:t>
              </a:r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H</a:t>
              </a:r>
              <a:r>
                <a:rPr lang="en-US" altLang="en-US"/>
                <a:t> and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HJN</a:t>
              </a:r>
              <a:r>
                <a:rPr lang="en-US" altLang="en-US"/>
                <a:t> are supp.</a:t>
              </a:r>
            </a:p>
          </p:txBody>
        </p:sp>
        <p:sp>
          <p:nvSpPr>
            <p:cNvPr id="31778" name="Rectangle 49"/>
            <p:cNvSpPr>
              <a:spLocks noChangeArrowheads="1"/>
            </p:cNvSpPr>
            <p:nvPr/>
          </p:nvSpPr>
          <p:spPr bwMode="auto">
            <a:xfrm>
              <a:off x="288" y="2738"/>
              <a:ext cx="2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M</a:t>
              </a:r>
              <a:r>
                <a:rPr lang="en-US" altLang="en-US"/>
                <a:t> and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MJK</a:t>
              </a:r>
              <a:r>
                <a:rPr lang="en-US" altLang="en-US"/>
                <a:t> are supp.</a:t>
              </a:r>
            </a:p>
          </p:txBody>
        </p:sp>
      </p:grp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4724400" y="4956175"/>
            <a:ext cx="276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3.</a:t>
            </a:r>
            <a:r>
              <a:rPr lang="en-US" altLang="en-US"/>
              <a:t> Vert.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/>
              <a:t>s Thm.</a:t>
            </a:r>
          </a:p>
        </p:txBody>
      </p:sp>
      <p:sp>
        <p:nvSpPr>
          <p:cNvPr id="56376" name="Rectangle 56"/>
          <p:cNvSpPr>
            <a:spLocks noChangeArrowheads="1"/>
          </p:cNvSpPr>
          <p:nvPr/>
        </p:nvSpPr>
        <p:spPr bwMode="auto">
          <a:xfrm>
            <a:off x="152400" y="495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3.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HJN</a:t>
            </a:r>
            <a:r>
              <a:rPr lang="en-US" altLang="en-US">
                <a:sym typeface="Symbol" pitchFamily="18" charset="2"/>
              </a:rPr>
              <a:t>  </a:t>
            </a:r>
            <a:r>
              <a:rPr lang="en-US" altLang="en-US" i="1">
                <a:sym typeface="Symbol" pitchFamily="18" charset="2"/>
              </a:rPr>
              <a:t>MJK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  <p:sp>
        <p:nvSpPr>
          <p:cNvPr id="56377" name="Rectangle 57"/>
          <p:cNvSpPr>
            <a:spLocks noChangeArrowheads="1"/>
          </p:cNvSpPr>
          <p:nvPr/>
        </p:nvSpPr>
        <p:spPr bwMode="auto">
          <a:xfrm>
            <a:off x="152400" y="5486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4.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H</a:t>
            </a:r>
            <a:r>
              <a:rPr lang="en-US" altLang="en-US">
                <a:sym typeface="Symbol" pitchFamily="18" charset="2"/>
              </a:rPr>
              <a:t>  </a:t>
            </a:r>
            <a:r>
              <a:rPr lang="en-US" altLang="en-US" i="1">
                <a:sym typeface="Symbol" pitchFamily="18" charset="2"/>
              </a:rPr>
              <a:t>M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56378" name="Rectangle 58"/>
          <p:cNvSpPr>
            <a:spLocks noChangeArrowheads="1"/>
          </p:cNvSpPr>
          <p:nvPr/>
        </p:nvSpPr>
        <p:spPr bwMode="auto">
          <a:xfrm>
            <a:off x="4800600" y="5486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4.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 Supps. 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0" grpId="0"/>
      <p:bldP spid="56362" grpId="0"/>
      <p:bldP spid="56372" grpId="0"/>
      <p:bldP spid="56376" grpId="0"/>
      <p:bldP spid="56377" grpId="0"/>
      <p:bldP spid="563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057400"/>
            <a:ext cx="40608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1752600"/>
            <a:ext cx="4953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Write a two-column proof.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Given: </a:t>
            </a:r>
            <a:r>
              <a:rPr lang="en-US" altLang="en-US" i="1"/>
              <a:t>GHJN </a:t>
            </a:r>
            <a:r>
              <a:rPr lang="en-US" altLang="en-US"/>
              <a:t>and </a:t>
            </a:r>
            <a:r>
              <a:rPr lang="en-US" altLang="en-US" i="1"/>
              <a:t>JKLM </a:t>
            </a:r>
            <a:r>
              <a:rPr lang="en-US" altLang="en-US"/>
              <a:t>are parallelograms.</a:t>
            </a:r>
          </a:p>
          <a:p>
            <a:pPr eaLnBrk="1" hangingPunct="1"/>
            <a:r>
              <a:rPr lang="en-US" altLang="en-US" i="1"/>
              <a:t>H </a:t>
            </a:r>
            <a:r>
              <a:rPr lang="en-US" altLang="en-US"/>
              <a:t>and </a:t>
            </a:r>
            <a:r>
              <a:rPr lang="en-US" altLang="en-US" i="1"/>
              <a:t>M </a:t>
            </a:r>
            <a:r>
              <a:rPr lang="en-US" altLang="en-US"/>
              <a:t>are collinear. </a:t>
            </a:r>
            <a:r>
              <a:rPr lang="en-US" altLang="en-US" i="1"/>
              <a:t>N </a:t>
            </a:r>
            <a:r>
              <a:rPr lang="en-US" altLang="en-US"/>
              <a:t>and </a:t>
            </a:r>
            <a:r>
              <a:rPr lang="en-US" altLang="en-US" i="1"/>
              <a:t>K </a:t>
            </a:r>
            <a:r>
              <a:rPr lang="en-US" altLang="en-US"/>
              <a:t>are collinear.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04800" y="4422775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Prove: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  </a:t>
            </a:r>
            <a:r>
              <a:rPr lang="en-US" altLang="en-US" i="1">
                <a:sym typeface="Symbol" pitchFamily="18" charset="2"/>
              </a:rPr>
              <a:t>K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04800" y="18288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Proof:</a:t>
            </a:r>
          </a:p>
        </p:txBody>
      </p:sp>
      <p:graphicFrame>
        <p:nvGraphicFramePr>
          <p:cNvPr id="58373" name="Group 5"/>
          <p:cNvGraphicFramePr>
            <a:graphicFrameLocks noGrp="1"/>
          </p:cNvGraphicFramePr>
          <p:nvPr/>
        </p:nvGraphicFramePr>
        <p:xfrm>
          <a:off x="152400" y="2438400"/>
          <a:ext cx="8839200" cy="3581400"/>
        </p:xfrm>
        <a:graphic>
          <a:graphicData uri="http://schemas.openxmlformats.org/drawingml/2006/table">
            <a:tbl>
              <a:tblPr/>
              <a:tblGrid>
                <a:gridCol w="4572000"/>
                <a:gridCol w="42672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Statements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Reasons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76200" y="2987675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1.</a:t>
            </a:r>
            <a:r>
              <a:rPr lang="en-US" altLang="en-US"/>
              <a:t> </a:t>
            </a:r>
            <a:r>
              <a:rPr lang="en-US" altLang="en-US" i="1"/>
              <a:t>GHJN</a:t>
            </a:r>
            <a:r>
              <a:rPr lang="en-US" altLang="en-US"/>
              <a:t> and </a:t>
            </a:r>
            <a:r>
              <a:rPr lang="en-US" altLang="en-US" i="1"/>
              <a:t>JKLM</a:t>
            </a:r>
          </a:p>
          <a:p>
            <a:pPr eaLnBrk="1" hangingPunct="1"/>
            <a:r>
              <a:rPr lang="en-US" altLang="en-US"/>
              <a:t>	are parallelograms. 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4743450" y="3200400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1.</a:t>
            </a:r>
            <a:r>
              <a:rPr lang="en-US" altLang="en-US"/>
              <a:t> Given </a:t>
            </a:r>
          </a:p>
        </p:txBody>
      </p:sp>
      <p:grpSp>
        <p:nvGrpSpPr>
          <p:cNvPr id="58413" name="Group 45"/>
          <p:cNvGrpSpPr>
            <a:grpSpLocks/>
          </p:cNvGrpSpPr>
          <p:nvPr/>
        </p:nvGrpSpPr>
        <p:grpSpPr bwMode="auto">
          <a:xfrm>
            <a:off x="128588" y="3889375"/>
            <a:ext cx="4246562" cy="914400"/>
            <a:chOff x="81" y="2450"/>
            <a:chExt cx="2675" cy="576"/>
          </a:xfrm>
        </p:grpSpPr>
        <p:sp>
          <p:nvSpPr>
            <p:cNvPr id="33827" name="Rectangle 28"/>
            <p:cNvSpPr>
              <a:spLocks noChangeArrowheads="1"/>
            </p:cNvSpPr>
            <p:nvPr/>
          </p:nvSpPr>
          <p:spPr bwMode="auto">
            <a:xfrm>
              <a:off x="81" y="2450"/>
              <a:ext cx="2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2.</a:t>
              </a:r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N</a:t>
              </a:r>
              <a:r>
                <a:rPr lang="en-US" altLang="en-US"/>
                <a:t> and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HJN</a:t>
              </a:r>
              <a:r>
                <a:rPr lang="en-US" altLang="en-US"/>
                <a:t> are supp.</a:t>
              </a:r>
            </a:p>
          </p:txBody>
        </p:sp>
        <p:sp>
          <p:nvSpPr>
            <p:cNvPr id="33828" name="Rectangle 31"/>
            <p:cNvSpPr>
              <a:spLocks noChangeArrowheads="1"/>
            </p:cNvSpPr>
            <p:nvPr/>
          </p:nvSpPr>
          <p:spPr bwMode="auto">
            <a:xfrm>
              <a:off x="271" y="2738"/>
              <a:ext cx="2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K</a:t>
              </a:r>
              <a:r>
                <a:rPr lang="en-US" altLang="en-US"/>
                <a:t> and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/>
                <a:t>MJK</a:t>
              </a:r>
              <a:r>
                <a:rPr lang="en-US" altLang="en-US"/>
                <a:t> are supp.</a:t>
              </a:r>
            </a:p>
          </p:txBody>
        </p:sp>
      </p:grpSp>
      <p:sp>
        <p:nvSpPr>
          <p:cNvPr id="33819" name="Text Box 36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4724400" y="4114800"/>
            <a:ext cx="4114800" cy="457200"/>
            <a:chOff x="2064" y="3840"/>
            <a:chExt cx="2592" cy="288"/>
          </a:xfrm>
        </p:grpSpPr>
        <p:sp>
          <p:nvSpPr>
            <p:cNvPr id="33825" name="Rectangle 39"/>
            <p:cNvSpPr>
              <a:spLocks noChangeArrowheads="1"/>
            </p:cNvSpPr>
            <p:nvPr/>
          </p:nvSpPr>
          <p:spPr bwMode="auto">
            <a:xfrm>
              <a:off x="2064" y="3840"/>
              <a:ext cx="2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2.</a:t>
              </a:r>
              <a:r>
                <a:rPr lang="en-US" altLang="en-US"/>
                <a:t>       </a:t>
              </a:r>
              <a:r>
                <a:rPr lang="en-US" altLang="en-US">
                  <a:sym typeface="Wingdings" pitchFamily="2" charset="2"/>
                </a:rPr>
                <a:t> </a:t>
              </a:r>
              <a:r>
                <a:rPr lang="en-US" altLang="en-US"/>
                <a:t>cons.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/>
                <a:t>s supp. </a:t>
              </a:r>
            </a:p>
          </p:txBody>
        </p:sp>
        <p:pic>
          <p:nvPicPr>
            <p:cNvPr id="33826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3908"/>
              <a:ext cx="25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4724400" y="4956175"/>
            <a:ext cx="276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3.</a:t>
            </a:r>
            <a:r>
              <a:rPr lang="en-US" altLang="en-US"/>
              <a:t> Vert.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/>
              <a:t>s Thm.</a:t>
            </a: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4724400" y="5486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4.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 Supps. Thm.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152400" y="5486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4.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  </a:t>
            </a:r>
            <a:r>
              <a:rPr lang="en-US" altLang="en-US" i="1">
                <a:sym typeface="Symbol" pitchFamily="18" charset="2"/>
              </a:rPr>
              <a:t>K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152400" y="495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3.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</a:t>
            </a:r>
            <a:r>
              <a:rPr lang="en-US" altLang="en-US" i="1">
                <a:sym typeface="Symbol" pitchFamily="18" charset="2"/>
              </a:rPr>
              <a:t>HJN</a:t>
            </a:r>
            <a:r>
              <a:rPr lang="en-US" altLang="en-US">
                <a:sym typeface="Symbol" pitchFamily="18" charset="2"/>
              </a:rPr>
              <a:t>  </a:t>
            </a:r>
            <a:r>
              <a:rPr lang="en-US" altLang="en-US" i="1">
                <a:sym typeface="Symbol" pitchFamily="18" charset="2"/>
              </a:rPr>
              <a:t>MJK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/>
      <p:bldP spid="58395" grpId="0"/>
      <p:bldP spid="58409" grpId="0"/>
      <p:bldP spid="58410" grpId="0"/>
      <p:bldP spid="58411" grpId="0"/>
      <p:bldP spid="584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79248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    </a:t>
            </a:r>
            <a:r>
              <a:rPr lang="en-US" altLang="en-US" b="1" i="1"/>
              <a:t>PNWL, NW </a:t>
            </a:r>
            <a:r>
              <a:rPr lang="en-US" altLang="en-US" b="1"/>
              <a:t>= 12, </a:t>
            </a:r>
            <a:r>
              <a:rPr lang="en-US" altLang="en-US" b="1" i="1"/>
              <a:t>PM </a:t>
            </a:r>
            <a:r>
              <a:rPr lang="en-US" altLang="en-US" b="1"/>
              <a:t>= 9, and </a:t>
            </a:r>
          </a:p>
          <a:p>
            <a:pPr eaLnBrk="1" hangingPunct="1"/>
            <a:r>
              <a:rPr lang="en-US" altLang="en-US" b="1"/>
              <a:t>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b="1" i="1"/>
              <a:t>WLP </a:t>
            </a:r>
            <a:r>
              <a:rPr lang="en-US" altLang="en-US" b="1"/>
              <a:t>= 144°. Find each measure.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/>
              <a:t>1.</a:t>
            </a:r>
            <a:r>
              <a:rPr lang="en-US" altLang="en-US"/>
              <a:t> </a:t>
            </a:r>
            <a:r>
              <a:rPr lang="en-US" altLang="en-US" i="1"/>
              <a:t>PW</a:t>
            </a:r>
            <a:r>
              <a:rPr lang="en-US" altLang="en-US"/>
              <a:t> 			</a:t>
            </a:r>
            <a:r>
              <a:rPr lang="en-US" altLang="en-US" b="1"/>
              <a:t>2.</a:t>
            </a:r>
            <a:r>
              <a:rPr lang="en-US" altLang="en-US"/>
              <a:t>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i="1"/>
              <a:t>PNW</a:t>
            </a:r>
            <a:endParaRPr lang="en-US" altLang="en-US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sz="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800">
              <a:latin typeface="Arial" charset="0"/>
            </a:endParaRPr>
          </a:p>
        </p:txBody>
      </p:sp>
      <p:pic>
        <p:nvPicPr>
          <p:cNvPr id="348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3700"/>
            <a:ext cx="409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4779963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914400" y="487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18</a:t>
            </a:r>
            <a:endParaRPr lang="en-US" altLang="en-US">
              <a:latin typeface="Arial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572000" y="4876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144°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 autoUpdateAnimBg="0"/>
      <p:bldP spid="1743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736725"/>
            <a:ext cx="79248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i="1"/>
              <a:t>QRST </a:t>
            </a:r>
            <a:r>
              <a:rPr lang="en-US" altLang="en-US" b="1"/>
              <a:t>is a parallelogram. Find each measure.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 b="1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/>
              <a:t>2.</a:t>
            </a:r>
            <a:r>
              <a:rPr lang="en-US" altLang="en-US"/>
              <a:t> </a:t>
            </a:r>
            <a:r>
              <a:rPr lang="en-US" altLang="en-US" i="1"/>
              <a:t>TQ</a:t>
            </a:r>
            <a:r>
              <a:rPr lang="en-US" altLang="en-US"/>
              <a:t> 			</a:t>
            </a:r>
            <a:r>
              <a:rPr lang="en-US" altLang="en-US" b="1"/>
              <a:t>3.</a:t>
            </a:r>
            <a:r>
              <a:rPr lang="en-US" altLang="en-US"/>
              <a:t> m</a:t>
            </a:r>
            <a:r>
              <a:rPr lang="en-US" altLang="en-US" b="1">
                <a:sym typeface="Symbol" pitchFamily="18" charset="2"/>
              </a:rPr>
              <a:t></a:t>
            </a:r>
            <a:r>
              <a:rPr lang="en-US" altLang="en-US" i="1"/>
              <a:t>T</a:t>
            </a:r>
            <a:endParaRPr lang="en-US" altLang="en-US"/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sz="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800">
              <a:latin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28</a:t>
            </a:r>
            <a:endParaRPr lang="en-US" altLang="en-US">
              <a:latin typeface="Arial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71°</a:t>
            </a:r>
            <a:endParaRPr lang="en-US" altLang="en-US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41550"/>
            <a:ext cx="3306763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  <p:bldP spid="6144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III</a:t>
            </a:r>
          </a:p>
        </p:txBody>
      </p:sp>
      <p:pic>
        <p:nvPicPr>
          <p:cNvPr id="368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774825"/>
            <a:ext cx="409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57200" y="1590675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03225" indent="-4032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/>
              <a:t>5.</a:t>
            </a:r>
            <a:r>
              <a:rPr lang="en-US" altLang="en-US"/>
              <a:t> Three vertices of    </a:t>
            </a:r>
            <a:r>
              <a:rPr lang="en-US" altLang="en-US" i="1"/>
              <a:t>ABCD </a:t>
            </a:r>
            <a:r>
              <a:rPr lang="en-US" altLang="en-US"/>
              <a:t>are </a:t>
            </a:r>
            <a:r>
              <a:rPr lang="en-US" altLang="en-US" i="1"/>
              <a:t>A </a:t>
            </a:r>
            <a:r>
              <a:rPr lang="en-US" altLang="en-US"/>
              <a:t>(2, –6), </a:t>
            </a:r>
            <a:r>
              <a:rPr lang="en-US" altLang="en-US" i="1"/>
              <a:t>B </a:t>
            </a:r>
            <a:r>
              <a:rPr lang="en-US" altLang="en-US"/>
              <a:t>(–1, 2), and </a:t>
            </a:r>
            <a:r>
              <a:rPr lang="en-US" altLang="en-US" i="1"/>
              <a:t>C</a:t>
            </a:r>
            <a:r>
              <a:rPr lang="en-US" altLang="en-US"/>
              <a:t>(5, 3). Find the coordinates of vertex </a:t>
            </a:r>
            <a:r>
              <a:rPr lang="en-US" altLang="en-US" i="1"/>
              <a:t>D</a:t>
            </a:r>
            <a:r>
              <a:rPr lang="en-US" altLang="en-US"/>
              <a:t>.</a:t>
            </a:r>
            <a:endParaRPr lang="en-US" altLang="en-US" sz="800"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(8, –5)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IV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463675"/>
            <a:ext cx="79248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/>
              <a:t>6. </a:t>
            </a:r>
            <a:r>
              <a:rPr lang="en-US" altLang="en-US"/>
              <a:t>Write a two-column proof.</a:t>
            </a:r>
          </a:p>
          <a:p>
            <a:pPr eaLnBrk="1" hangingPunct="1"/>
            <a:r>
              <a:rPr lang="en-US" altLang="en-US" b="1"/>
              <a:t>Given:</a:t>
            </a:r>
            <a:r>
              <a:rPr lang="en-US" altLang="en-US"/>
              <a:t> </a:t>
            </a:r>
            <a:r>
              <a:rPr lang="en-US" altLang="en-US" i="1"/>
              <a:t>RSTU </a:t>
            </a:r>
            <a:r>
              <a:rPr lang="en-US" altLang="en-US"/>
              <a:t>is a parallelogram.</a:t>
            </a:r>
          </a:p>
          <a:p>
            <a:pPr eaLnBrk="1" hangingPunct="1"/>
            <a:r>
              <a:rPr lang="en-US" altLang="en-US" b="1"/>
              <a:t>Prove: </a:t>
            </a:r>
            <a:r>
              <a:rPr lang="el-GR" altLang="en-US"/>
              <a:t>∆</a:t>
            </a:r>
            <a:r>
              <a:rPr lang="en-US" altLang="en-US" i="1"/>
              <a:t>RSU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</a:t>
            </a:r>
            <a:r>
              <a:rPr lang="en-US" altLang="en-US"/>
              <a:t> </a:t>
            </a:r>
            <a:r>
              <a:rPr lang="el-GR" altLang="en-US"/>
              <a:t>∆</a:t>
            </a:r>
            <a:r>
              <a:rPr lang="en-US" altLang="en-US" i="1"/>
              <a:t>TUS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2004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633" name="Group 97"/>
          <p:cNvGraphicFramePr>
            <a:graphicFrameLocks noGrp="1"/>
          </p:cNvGraphicFramePr>
          <p:nvPr/>
        </p:nvGraphicFramePr>
        <p:xfrm>
          <a:off x="152400" y="2895600"/>
          <a:ext cx="8839200" cy="3276600"/>
        </p:xfrm>
        <a:graphic>
          <a:graphicData uri="http://schemas.openxmlformats.org/drawingml/2006/table">
            <a:tbl>
              <a:tblPr/>
              <a:tblGrid>
                <a:gridCol w="4572000"/>
                <a:gridCol w="42672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Statements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Reasons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634" name="Group 98"/>
          <p:cNvGrpSpPr>
            <a:grpSpLocks/>
          </p:cNvGrpSpPr>
          <p:nvPr/>
        </p:nvGrpSpPr>
        <p:grpSpPr bwMode="auto">
          <a:xfrm>
            <a:off x="152400" y="3657600"/>
            <a:ext cx="8686800" cy="2514600"/>
            <a:chOff x="96" y="2304"/>
            <a:chExt cx="5472" cy="1584"/>
          </a:xfrm>
        </p:grpSpPr>
        <p:sp>
          <p:nvSpPr>
            <p:cNvPr id="37915" name="Rectangle 50"/>
            <p:cNvSpPr>
              <a:spLocks noChangeArrowheads="1"/>
            </p:cNvSpPr>
            <p:nvPr/>
          </p:nvSpPr>
          <p:spPr bwMode="auto">
            <a:xfrm>
              <a:off x="96" y="2304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63550" indent="-4635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1.</a:t>
              </a:r>
              <a:r>
                <a:rPr lang="en-US" altLang="en-US"/>
                <a:t> </a:t>
              </a:r>
              <a:r>
                <a:rPr lang="en-US" altLang="en-US" i="1"/>
                <a:t>RSTU</a:t>
              </a:r>
              <a:r>
                <a:rPr lang="en-US" altLang="en-US"/>
                <a:t> is a parallelogram. </a:t>
              </a:r>
            </a:p>
          </p:txBody>
        </p:sp>
        <p:sp>
          <p:nvSpPr>
            <p:cNvPr id="37916" name="Rectangle 51"/>
            <p:cNvSpPr>
              <a:spLocks noChangeArrowheads="1"/>
            </p:cNvSpPr>
            <p:nvPr/>
          </p:nvSpPr>
          <p:spPr bwMode="auto">
            <a:xfrm>
              <a:off x="2974" y="2304"/>
              <a:ext cx="10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1.</a:t>
              </a:r>
              <a:r>
                <a:rPr lang="en-US" altLang="en-US"/>
                <a:t> Given </a:t>
              </a:r>
            </a:p>
          </p:txBody>
        </p:sp>
        <p:sp>
          <p:nvSpPr>
            <p:cNvPr id="37917" name="Rectangle 88"/>
            <p:cNvSpPr>
              <a:spLocks noChangeArrowheads="1"/>
            </p:cNvSpPr>
            <p:nvPr/>
          </p:nvSpPr>
          <p:spPr bwMode="auto">
            <a:xfrm>
              <a:off x="2976" y="3600"/>
              <a:ext cx="2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4.</a:t>
              </a:r>
              <a:r>
                <a:rPr lang="en-US" altLang="en-US"/>
                <a:t> SAS</a:t>
              </a:r>
            </a:p>
          </p:txBody>
        </p:sp>
        <p:sp>
          <p:nvSpPr>
            <p:cNvPr id="37918" name="Text Box 89"/>
            <p:cNvSpPr txBox="1">
              <a:spLocks noChangeArrowheads="1"/>
            </p:cNvSpPr>
            <p:nvPr/>
          </p:nvSpPr>
          <p:spPr bwMode="auto">
            <a:xfrm>
              <a:off x="96" y="3600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4. </a:t>
              </a:r>
              <a:r>
                <a:rPr lang="el-GR" altLang="en-US"/>
                <a:t>∆</a:t>
              </a:r>
              <a:r>
                <a:rPr lang="en-US" altLang="en-US" i="1"/>
                <a:t>RSU</a:t>
              </a:r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</a:t>
              </a:r>
              <a:r>
                <a:rPr lang="en-US" altLang="en-US"/>
                <a:t> </a:t>
              </a:r>
              <a:r>
                <a:rPr lang="el-GR" altLang="en-US"/>
                <a:t>∆</a:t>
              </a:r>
              <a:r>
                <a:rPr lang="en-US" altLang="en-US" i="1"/>
                <a:t>TUS</a:t>
              </a:r>
            </a:p>
          </p:txBody>
        </p:sp>
        <p:sp>
          <p:nvSpPr>
            <p:cNvPr id="37919" name="Text Box 90"/>
            <p:cNvSpPr txBox="1">
              <a:spLocks noChangeArrowheads="1"/>
            </p:cNvSpPr>
            <p:nvPr/>
          </p:nvSpPr>
          <p:spPr bwMode="auto">
            <a:xfrm>
              <a:off x="96" y="321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3.</a:t>
              </a:r>
              <a:r>
                <a:rPr lang="en-US" altLang="en-US"/>
                <a:t> </a:t>
              </a:r>
              <a:r>
                <a:rPr lang="en-US" altLang="en-US">
                  <a:sym typeface="Symbol" pitchFamily="18" charset="2"/>
                </a:rPr>
                <a:t></a:t>
              </a:r>
              <a:r>
                <a:rPr lang="en-US" altLang="en-US" i="1">
                  <a:sym typeface="Symbol" pitchFamily="18" charset="2"/>
                </a:rPr>
                <a:t>R</a:t>
              </a:r>
              <a:r>
                <a:rPr lang="en-US" altLang="en-US">
                  <a:sym typeface="Symbol" pitchFamily="18" charset="2"/>
                </a:rPr>
                <a:t>  </a:t>
              </a:r>
              <a:r>
                <a:rPr lang="en-US" altLang="en-US" i="1">
                  <a:sym typeface="Symbol" pitchFamily="18" charset="2"/>
                </a:rPr>
                <a:t>T</a:t>
              </a:r>
              <a:endParaRPr lang="en-US" altLang="en-US"/>
            </a:p>
          </p:txBody>
        </p:sp>
        <p:pic>
          <p:nvPicPr>
            <p:cNvPr id="37920" name="Picture 91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2805"/>
              <a:ext cx="180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21" name="Group 92"/>
            <p:cNvGrpSpPr>
              <a:grpSpLocks/>
            </p:cNvGrpSpPr>
            <p:nvPr/>
          </p:nvGrpSpPr>
          <p:grpSpPr bwMode="auto">
            <a:xfrm>
              <a:off x="2976" y="2784"/>
              <a:ext cx="2592" cy="288"/>
              <a:chOff x="2064" y="3840"/>
              <a:chExt cx="2592" cy="288"/>
            </a:xfrm>
          </p:grpSpPr>
          <p:sp>
            <p:nvSpPr>
              <p:cNvPr id="37925" name="Rectangle 93"/>
              <p:cNvSpPr>
                <a:spLocks noChangeArrowheads="1"/>
              </p:cNvSpPr>
              <p:nvPr/>
            </p:nvSpPr>
            <p:spPr bwMode="auto">
              <a:xfrm>
                <a:off x="2064" y="3840"/>
                <a:ext cx="25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2.</a:t>
                </a:r>
                <a:r>
                  <a:rPr lang="en-US" altLang="en-US"/>
                  <a:t>       </a:t>
                </a:r>
                <a:r>
                  <a:rPr lang="en-US" altLang="en-US">
                    <a:sym typeface="Wingdings" pitchFamily="2" charset="2"/>
                  </a:rPr>
                  <a:t> </a:t>
                </a:r>
                <a:r>
                  <a:rPr lang="en-US" altLang="en-US"/>
                  <a:t>cons. </a:t>
                </a:r>
                <a:r>
                  <a:rPr lang="en-US" altLang="en-US">
                    <a:sym typeface="Symbol" pitchFamily="18" charset="2"/>
                  </a:rPr>
                  <a:t></a:t>
                </a:r>
                <a:r>
                  <a:rPr lang="en-US" altLang="en-US"/>
                  <a:t>s </a:t>
                </a:r>
                <a:r>
                  <a:rPr lang="en-US" altLang="en-US">
                    <a:sym typeface="Symbol" pitchFamily="18" charset="2"/>
                  </a:rPr>
                  <a:t></a:t>
                </a:r>
                <a:r>
                  <a:rPr lang="en-US" altLang="en-US"/>
                  <a:t> </a:t>
                </a:r>
              </a:p>
            </p:txBody>
          </p:sp>
          <p:pic>
            <p:nvPicPr>
              <p:cNvPr id="37926" name="Picture 9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3908"/>
                <a:ext cx="258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7922" name="Group 96"/>
            <p:cNvGrpSpPr>
              <a:grpSpLocks/>
            </p:cNvGrpSpPr>
            <p:nvPr/>
          </p:nvGrpSpPr>
          <p:grpSpPr bwMode="auto">
            <a:xfrm>
              <a:off x="2976" y="3216"/>
              <a:ext cx="2592" cy="288"/>
              <a:chOff x="2544" y="4320"/>
              <a:chExt cx="2592" cy="288"/>
            </a:xfrm>
          </p:grpSpPr>
          <p:sp>
            <p:nvSpPr>
              <p:cNvPr id="37923" name="Rectangle 82"/>
              <p:cNvSpPr>
                <a:spLocks noChangeArrowheads="1"/>
              </p:cNvSpPr>
              <p:nvPr/>
            </p:nvSpPr>
            <p:spPr bwMode="auto">
              <a:xfrm>
                <a:off x="2544" y="4320"/>
                <a:ext cx="25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3.</a:t>
                </a:r>
                <a:r>
                  <a:rPr lang="en-US" altLang="en-US"/>
                  <a:t>      </a:t>
                </a:r>
                <a:r>
                  <a:rPr lang="en-US" altLang="en-US">
                    <a:sym typeface="Wingdings" pitchFamily="2" charset="2"/>
                  </a:rPr>
                  <a:t> </a:t>
                </a:r>
                <a:r>
                  <a:rPr lang="en-US" altLang="en-US"/>
                  <a:t>opp. </a:t>
                </a:r>
                <a:r>
                  <a:rPr lang="en-US" altLang="en-US">
                    <a:sym typeface="Symbol" pitchFamily="18" charset="2"/>
                  </a:rPr>
                  <a:t></a:t>
                </a:r>
                <a:r>
                  <a:rPr lang="en-US" altLang="en-US"/>
                  <a:t>s </a:t>
                </a:r>
                <a:r>
                  <a:rPr lang="en-US" altLang="en-US">
                    <a:sym typeface="Symbol" pitchFamily="18" charset="2"/>
                  </a:rPr>
                  <a:t></a:t>
                </a:r>
                <a:r>
                  <a:rPr lang="en-US" altLang="en-US"/>
                  <a:t> </a:t>
                </a:r>
              </a:p>
            </p:txBody>
          </p:sp>
          <p:pic>
            <p:nvPicPr>
              <p:cNvPr id="37924" name="Picture 9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" y="4388"/>
                <a:ext cx="258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1000" y="1981200"/>
            <a:ext cx="8382000" cy="6096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parallelogram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>
              <a:latin typeface="Arial" charset="0"/>
            </a:endParaRPr>
          </a:p>
        </p:txBody>
      </p: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FF0000"/>
                </a:solidFill>
                <a:latin typeface="Arial Black" pitchFamily="34" charset="0"/>
              </a:rPr>
              <a:t>Vocabulary</a:t>
            </a:r>
            <a:endParaRPr lang="en-US" altLang="en-US" sz="36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ChangeArrowheads="1"/>
          </p:cNvSpPr>
          <p:nvPr/>
        </p:nvSpPr>
        <p:spPr bwMode="auto">
          <a:xfrm>
            <a:off x="609600" y="2057400"/>
            <a:ext cx="830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Any polygon with four sides is a quadrilateral. However, some quadrilaterals have special properties. These </a:t>
            </a:r>
            <a:r>
              <a:rPr lang="en-US" altLang="en-US" i="1"/>
              <a:t>special quadrilaterals </a:t>
            </a:r>
            <a:r>
              <a:rPr lang="en-US" altLang="en-US"/>
              <a:t>are given their own names.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533400" y="2286000"/>
            <a:ext cx="7854950" cy="1303338"/>
            <a:chOff x="236" y="2256"/>
            <a:chExt cx="4948" cy="821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40" y="2547"/>
              <a:ext cx="4944" cy="530"/>
            </a:xfrm>
            <a:prstGeom prst="rect">
              <a:avLst/>
            </a:prstGeom>
            <a:noFill/>
            <a:ln w="19050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/>
                <a:t>Opposite sides of a quadrilateral do not share a vertex. Opposite angles do not share a side.</a:t>
              </a:r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236" y="2256"/>
              <a:ext cx="1728" cy="28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Helpful Hint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276600"/>
            <a:ext cx="320516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895600"/>
            <a:ext cx="37798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5165725"/>
            <a:ext cx="29321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04800" y="12192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A quadrilateral with two pairs of parallel sides is a </a:t>
            </a:r>
            <a:r>
              <a:rPr lang="en-US" altLang="en-US" b="1" u="sng"/>
              <a:t>parallelogram</a:t>
            </a:r>
            <a:r>
              <a:rPr lang="en-US" altLang="en-US"/>
              <a:t>. To write the name of a parallelogram, you use the symbol     .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505200" y="2057400"/>
            <a:ext cx="381000" cy="228600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533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819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1536</Words>
  <Application>Microsoft Office PowerPoint</Application>
  <PresentationFormat>On-screen Show (4:3)</PresentationFormat>
  <Paragraphs>283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Verdana</vt:lpstr>
      <vt:lpstr>Arial</vt:lpstr>
      <vt:lpstr>Arial Black</vt:lpstr>
      <vt:lpstr>Symbol</vt:lpstr>
      <vt:lpstr>Arial MT Bl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Trenton Murphey</cp:lastModifiedBy>
  <cp:revision>134</cp:revision>
  <dcterms:created xsi:type="dcterms:W3CDTF">2002-10-14T18:20:28Z</dcterms:created>
  <dcterms:modified xsi:type="dcterms:W3CDTF">2014-02-26T13:12:32Z</dcterms:modified>
</cp:coreProperties>
</file>