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69" r:id="rId2"/>
    <p:sldId id="264" r:id="rId3"/>
    <p:sldId id="266" r:id="rId4"/>
    <p:sldId id="267" r:id="rId5"/>
    <p:sldId id="374" r:id="rId6"/>
    <p:sldId id="466" r:id="rId7"/>
    <p:sldId id="483" r:id="rId8"/>
    <p:sldId id="479" r:id="rId9"/>
    <p:sldId id="465" r:id="rId10"/>
    <p:sldId id="484" r:id="rId11"/>
    <p:sldId id="480" r:id="rId12"/>
    <p:sldId id="467" r:id="rId13"/>
    <p:sldId id="469" r:id="rId14"/>
    <p:sldId id="468" r:id="rId15"/>
    <p:sldId id="481" r:id="rId16"/>
    <p:sldId id="470" r:id="rId17"/>
    <p:sldId id="478" r:id="rId18"/>
    <p:sldId id="471" r:id="rId19"/>
    <p:sldId id="482" r:id="rId20"/>
    <p:sldId id="474" r:id="rId21"/>
    <p:sldId id="485" r:id="rId22"/>
    <p:sldId id="475" r:id="rId23"/>
    <p:sldId id="476" r:id="rId24"/>
    <p:sldId id="477" r:id="rId2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2000" b="1"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2000" b="1"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2000" b="1"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2000" b="1"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2000" b="1"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2000" b="1"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2000" b="1"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2000" b="1"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2000" b="1"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FF3300"/>
    <a:srgbClr val="FF6600"/>
    <a:srgbClr val="CEE1FE"/>
    <a:srgbClr val="4F95FD"/>
    <a:srgbClr val="D60093"/>
    <a:srgbClr val="00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85" autoAdjust="0"/>
    <p:restoredTop sz="96054" autoAdjust="0"/>
  </p:normalViewPr>
  <p:slideViewPr>
    <p:cSldViewPr>
      <p:cViewPr>
        <p:scale>
          <a:sx n="105" d="100"/>
          <a:sy n="105" d="100"/>
        </p:scale>
        <p:origin x="-90" y="-72"/>
      </p:cViewPr>
      <p:guideLst>
        <p:guide orient="horz" pos="2160"/>
        <p:guide orient="horz" pos="62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1818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="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="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>
                <a:cs typeface="Arial" charset="0"/>
              </a:defRPr>
            </a:lvl1pPr>
          </a:lstStyle>
          <a:p>
            <a:pPr>
              <a:defRPr/>
            </a:pPr>
            <a:fld id="{C51B746C-D347-4624-A465-550E5A7CF9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3141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="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="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fld id="{5CFDB8FD-5C72-4216-B575-ABDDD0548E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6396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fld id="{B746A1F5-210A-4BB4-B2A8-51305977A351}" type="slidenum">
              <a:rPr lang="en-US" altLang="en-US" sz="1200" b="0" smtClean="0">
                <a:latin typeface="Times New Roman" pitchFamily="18" charset="0"/>
              </a:rPr>
              <a:pPr/>
              <a:t>2</a:t>
            </a:fld>
            <a:endParaRPr lang="en-US" altLang="en-US" sz="1200" b="0" smtClean="0">
              <a:latin typeface="Times New Roman" pitchFamily="18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5D3411-0229-4EC4-B36C-84FE4B2318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354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894DA5-4CC7-42AA-915A-9AED933885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878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1F1713-E212-4312-975F-80EF5F617B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685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FE1410-E10F-4670-8F5C-93289D950D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099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C54FAD-F040-4E3F-A76A-80D41A8F0A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573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173EBF-253B-4863-AB34-9023059FD4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994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F39C18-E978-44A7-A92C-4CEE4C810E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767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2014F2-5333-4847-B0C0-804F4F15DC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676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4566C-4D01-490D-84BF-2E9712296C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160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47BB9B-BC4F-4BEB-ADE4-9A5C302E21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755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CD48AB-3122-49BA-9733-DB6B41B1A9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75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 b="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 b="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0"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75289E31-465B-4B77-980A-7A21B8123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" name="Picture 9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6546850"/>
            <a:ext cx="9139237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10"/>
          <p:cNvSpPr txBox="1">
            <a:spLocks noChangeArrowheads="1"/>
          </p:cNvSpPr>
          <p:nvPr userDrawn="1"/>
        </p:nvSpPr>
        <p:spPr bwMode="auto">
          <a:xfrm>
            <a:off x="17463" y="6575425"/>
            <a:ext cx="26495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1400">
                <a:solidFill>
                  <a:schemeClr val="bg1"/>
                </a:solidFill>
              </a:rPr>
              <a:t>Holt McDougal Algebra 1</a:t>
            </a:r>
          </a:p>
        </p:txBody>
      </p:sp>
      <p:grpSp>
        <p:nvGrpSpPr>
          <p:cNvPr id="1031" name="Group 16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1033" name="Picture 8"/>
            <p:cNvPicPr>
              <a:picLocks noChangeAspect="1" noChangeArrowheads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57" cy="4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4" name="Picture 15" descr="chater_screen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28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32" name="Text Box 13"/>
          <p:cNvSpPr txBox="1">
            <a:spLocks noChangeArrowheads="1"/>
          </p:cNvSpPr>
          <p:nvPr userDrawn="1"/>
        </p:nvSpPr>
        <p:spPr bwMode="auto">
          <a:xfrm>
            <a:off x="1066800" y="106363"/>
            <a:ext cx="556101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3200" b="0">
                <a:solidFill>
                  <a:schemeClr val="bg1"/>
                </a:solidFill>
                <a:latin typeface="Arial Black" pitchFamily="34" charset="0"/>
              </a:rPr>
              <a:t>Relations and Functions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slide" Target="slide2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36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2"/>
          </a:xfrm>
        </p:grpSpPr>
        <p:pic>
          <p:nvPicPr>
            <p:cNvPr id="205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43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7" name="Text Box 3"/>
            <p:cNvSpPr txBox="1">
              <a:spLocks noChangeArrowheads="1"/>
            </p:cNvSpPr>
            <p:nvPr/>
          </p:nvSpPr>
          <p:spPr bwMode="auto">
            <a:xfrm>
              <a:off x="441" y="202"/>
              <a:ext cx="116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pPr algn="ctr"/>
              <a:endParaRPr lang="en-US" altLang="en-US" sz="800" b="0">
                <a:latin typeface="Arial" pitchFamily="34" charset="0"/>
              </a:endParaRPr>
            </a:p>
          </p:txBody>
        </p:sp>
        <p:sp>
          <p:nvSpPr>
            <p:cNvPr id="2058" name="Text Box 4"/>
            <p:cNvSpPr txBox="1">
              <a:spLocks noChangeArrowheads="1"/>
            </p:cNvSpPr>
            <p:nvPr/>
          </p:nvSpPr>
          <p:spPr bwMode="auto">
            <a:xfrm>
              <a:off x="910" y="103"/>
              <a:ext cx="470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3200" b="0">
                  <a:solidFill>
                    <a:schemeClr val="bg1"/>
                  </a:solidFill>
                  <a:latin typeface="Arial Black" pitchFamily="34" charset="0"/>
                </a:rPr>
                <a:t>Relations and Functions</a:t>
              </a:r>
            </a:p>
          </p:txBody>
        </p:sp>
        <p:sp>
          <p:nvSpPr>
            <p:cNvPr id="2059" name="Text Box 8"/>
            <p:cNvSpPr txBox="1">
              <a:spLocks noChangeArrowheads="1"/>
            </p:cNvSpPr>
            <p:nvPr/>
          </p:nvSpPr>
          <p:spPr bwMode="auto">
            <a:xfrm>
              <a:off x="0" y="4128"/>
              <a:ext cx="124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pPr>
                <a:spcBef>
                  <a:spcPct val="0"/>
                </a:spcBef>
              </a:pPr>
              <a:r>
                <a:rPr lang="en-US" altLang="en-US" sz="1400">
                  <a:solidFill>
                    <a:schemeClr val="bg1"/>
                  </a:solidFill>
                </a:rPr>
                <a:t>Holt Algebra 1</a:t>
              </a:r>
            </a:p>
          </p:txBody>
        </p:sp>
      </p:grpSp>
      <p:sp>
        <p:nvSpPr>
          <p:cNvPr id="19489" name="Text Box 33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657600" y="2330450"/>
            <a:ext cx="2971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Warm Up</a:t>
            </a:r>
          </a:p>
        </p:txBody>
      </p:sp>
      <p:sp>
        <p:nvSpPr>
          <p:cNvPr id="19491" name="Text Box 35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657600" y="3014663"/>
            <a:ext cx="4038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Lesson Presentation</a:t>
            </a:r>
          </a:p>
        </p:txBody>
      </p:sp>
      <p:sp>
        <p:nvSpPr>
          <p:cNvPr id="19493" name="Text Box 37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671888" y="3662363"/>
            <a:ext cx="4038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Lesson Quiz</a:t>
            </a:r>
          </a:p>
        </p:txBody>
      </p:sp>
      <p:pic>
        <p:nvPicPr>
          <p:cNvPr id="2054" name="Picture 38" descr="splash_first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Text Box 39"/>
          <p:cNvSpPr txBox="1">
            <a:spLocks noChangeArrowheads="1"/>
          </p:cNvSpPr>
          <p:nvPr/>
        </p:nvSpPr>
        <p:spPr bwMode="auto">
          <a:xfrm>
            <a:off x="76200" y="6553200"/>
            <a:ext cx="3048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1400">
                <a:solidFill>
                  <a:schemeClr val="bg1"/>
                </a:solidFill>
              </a:rPr>
              <a:t>Holt McDougal Algebra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3127" name="Picture 23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895600"/>
            <a:ext cx="3086100" cy="331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3129" name="Text Box 25"/>
          <p:cNvSpPr txBox="1">
            <a:spLocks noChangeArrowheads="1"/>
          </p:cNvSpPr>
          <p:nvPr/>
        </p:nvSpPr>
        <p:spPr bwMode="auto">
          <a:xfrm>
            <a:off x="1905000" y="2514600"/>
            <a:ext cx="1216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/>
              <a:t>Graph</a:t>
            </a:r>
          </a:p>
        </p:txBody>
      </p:sp>
      <p:sp>
        <p:nvSpPr>
          <p:cNvPr id="303131" name="Text Box 27"/>
          <p:cNvSpPr txBox="1">
            <a:spLocks noChangeArrowheads="1"/>
          </p:cNvSpPr>
          <p:nvPr/>
        </p:nvSpPr>
        <p:spPr bwMode="auto">
          <a:xfrm>
            <a:off x="4648200" y="3352800"/>
            <a:ext cx="4038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 b="0" i="1">
                <a:solidFill>
                  <a:srgbClr val="3333FF"/>
                </a:solidFill>
                <a:latin typeface="Arial" pitchFamily="34" charset="0"/>
              </a:rPr>
              <a:t>Use the x- and y-values to plot the ordered pairs. </a:t>
            </a:r>
          </a:p>
        </p:txBody>
      </p:sp>
      <p:sp>
        <p:nvSpPr>
          <p:cNvPr id="11269" name="Text Box 28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/>
            <a:r>
              <a:rPr lang="en-US" altLang="en-US" sz="2400" b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</a:rPr>
              <a:t> Example 1 Continued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1270" name="Text Box 29"/>
          <p:cNvSpPr txBox="1">
            <a:spLocks noChangeArrowheads="1"/>
          </p:cNvSpPr>
          <p:nvPr/>
        </p:nvSpPr>
        <p:spPr bwMode="auto">
          <a:xfrm>
            <a:off x="533400" y="1524000"/>
            <a:ext cx="8321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/>
              <a:t>Express the relation {(1, 3), (2, 4), (3, 5)} as a table, as a graph, and as a mapping diagram.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3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3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3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3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3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03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3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3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03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3129" grpId="0"/>
      <p:bldP spid="30313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989" name="AutoShape 5"/>
          <p:cNvSpPr>
            <a:spLocks noChangeArrowheads="1"/>
          </p:cNvSpPr>
          <p:nvPr/>
        </p:nvSpPr>
        <p:spPr bwMode="auto">
          <a:xfrm>
            <a:off x="1295400" y="3505200"/>
            <a:ext cx="685800" cy="2743200"/>
          </a:xfrm>
          <a:prstGeom prst="roundRect">
            <a:avLst>
              <a:gd name="adj" fmla="val 16667"/>
            </a:avLst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97990" name="AutoShape 6"/>
          <p:cNvSpPr>
            <a:spLocks noChangeArrowheads="1"/>
          </p:cNvSpPr>
          <p:nvPr/>
        </p:nvSpPr>
        <p:spPr bwMode="auto">
          <a:xfrm>
            <a:off x="2209800" y="3505200"/>
            <a:ext cx="685800" cy="2743200"/>
          </a:xfrm>
          <a:prstGeom prst="roundRect">
            <a:avLst>
              <a:gd name="adj" fmla="val 16667"/>
            </a:avLst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97991" name="Text Box 7"/>
          <p:cNvSpPr txBox="1">
            <a:spLocks noChangeArrowheads="1"/>
          </p:cNvSpPr>
          <p:nvPr/>
        </p:nvSpPr>
        <p:spPr bwMode="auto">
          <a:xfrm>
            <a:off x="1447800" y="3962400"/>
            <a:ext cx="625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/>
              <a:t>1</a:t>
            </a:r>
          </a:p>
        </p:txBody>
      </p:sp>
      <p:sp>
        <p:nvSpPr>
          <p:cNvPr id="297992" name="Text Box 8"/>
          <p:cNvSpPr txBox="1">
            <a:spLocks noChangeArrowheads="1"/>
          </p:cNvSpPr>
          <p:nvPr/>
        </p:nvSpPr>
        <p:spPr bwMode="auto">
          <a:xfrm>
            <a:off x="1447800" y="4648200"/>
            <a:ext cx="401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/>
              <a:t>2</a:t>
            </a:r>
          </a:p>
        </p:txBody>
      </p:sp>
      <p:sp>
        <p:nvSpPr>
          <p:cNvPr id="297993" name="Text Box 9"/>
          <p:cNvSpPr txBox="1">
            <a:spLocks noChangeArrowheads="1"/>
          </p:cNvSpPr>
          <p:nvPr/>
        </p:nvSpPr>
        <p:spPr bwMode="auto">
          <a:xfrm>
            <a:off x="1447800" y="5334000"/>
            <a:ext cx="401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/>
              <a:t>3</a:t>
            </a:r>
          </a:p>
        </p:txBody>
      </p:sp>
      <p:sp>
        <p:nvSpPr>
          <p:cNvPr id="297994" name="Text Box 10"/>
          <p:cNvSpPr txBox="1">
            <a:spLocks noChangeArrowheads="1"/>
          </p:cNvSpPr>
          <p:nvPr/>
        </p:nvSpPr>
        <p:spPr bwMode="auto">
          <a:xfrm>
            <a:off x="2341563" y="3962400"/>
            <a:ext cx="358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/>
              <a:t>3</a:t>
            </a:r>
          </a:p>
        </p:txBody>
      </p:sp>
      <p:sp>
        <p:nvSpPr>
          <p:cNvPr id="297995" name="Text Box 11"/>
          <p:cNvSpPr txBox="1">
            <a:spLocks noChangeArrowheads="1"/>
          </p:cNvSpPr>
          <p:nvPr/>
        </p:nvSpPr>
        <p:spPr bwMode="auto">
          <a:xfrm>
            <a:off x="2341563" y="4648200"/>
            <a:ext cx="4016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/>
              <a:t>4</a:t>
            </a:r>
          </a:p>
        </p:txBody>
      </p:sp>
      <p:sp>
        <p:nvSpPr>
          <p:cNvPr id="297996" name="Text Box 12"/>
          <p:cNvSpPr txBox="1">
            <a:spLocks noChangeArrowheads="1"/>
          </p:cNvSpPr>
          <p:nvPr/>
        </p:nvSpPr>
        <p:spPr bwMode="auto">
          <a:xfrm>
            <a:off x="2341563" y="5334000"/>
            <a:ext cx="4016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/>
              <a:t>5</a:t>
            </a:r>
          </a:p>
        </p:txBody>
      </p:sp>
      <p:sp>
        <p:nvSpPr>
          <p:cNvPr id="297997" name="Line 13"/>
          <p:cNvSpPr>
            <a:spLocks noChangeShapeType="1"/>
          </p:cNvSpPr>
          <p:nvPr/>
        </p:nvSpPr>
        <p:spPr bwMode="auto">
          <a:xfrm>
            <a:off x="1828800" y="4191000"/>
            <a:ext cx="6096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97998" name="Line 14"/>
          <p:cNvSpPr>
            <a:spLocks noChangeShapeType="1"/>
          </p:cNvSpPr>
          <p:nvPr/>
        </p:nvSpPr>
        <p:spPr bwMode="auto">
          <a:xfrm>
            <a:off x="1828800" y="5575300"/>
            <a:ext cx="6096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97999" name="Line 15"/>
          <p:cNvSpPr>
            <a:spLocks noChangeShapeType="1"/>
          </p:cNvSpPr>
          <p:nvPr/>
        </p:nvSpPr>
        <p:spPr bwMode="auto">
          <a:xfrm>
            <a:off x="1828800" y="4876800"/>
            <a:ext cx="6096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98002" name="Text Box 18"/>
          <p:cNvSpPr txBox="1">
            <a:spLocks noChangeArrowheads="1"/>
          </p:cNvSpPr>
          <p:nvPr/>
        </p:nvSpPr>
        <p:spPr bwMode="auto">
          <a:xfrm>
            <a:off x="685800" y="2590800"/>
            <a:ext cx="3190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/>
              <a:t>Mapping Diagram</a:t>
            </a:r>
          </a:p>
        </p:txBody>
      </p:sp>
      <p:sp>
        <p:nvSpPr>
          <p:cNvPr id="298003" name="Text Box 19"/>
          <p:cNvSpPr txBox="1">
            <a:spLocks noChangeArrowheads="1"/>
          </p:cNvSpPr>
          <p:nvPr/>
        </p:nvSpPr>
        <p:spPr bwMode="auto">
          <a:xfrm>
            <a:off x="1555750" y="29718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 i="1"/>
              <a:t>x</a:t>
            </a:r>
          </a:p>
        </p:txBody>
      </p:sp>
      <p:sp>
        <p:nvSpPr>
          <p:cNvPr id="298004" name="Text Box 20"/>
          <p:cNvSpPr txBox="1">
            <a:spLocks noChangeArrowheads="1"/>
          </p:cNvSpPr>
          <p:nvPr/>
        </p:nvSpPr>
        <p:spPr bwMode="auto">
          <a:xfrm>
            <a:off x="2438400" y="2943225"/>
            <a:ext cx="282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 i="1"/>
              <a:t>y</a:t>
            </a:r>
          </a:p>
        </p:txBody>
      </p:sp>
      <p:sp>
        <p:nvSpPr>
          <p:cNvPr id="298006" name="Text Box 22"/>
          <p:cNvSpPr txBox="1">
            <a:spLocks noChangeArrowheads="1"/>
          </p:cNvSpPr>
          <p:nvPr/>
        </p:nvSpPr>
        <p:spPr bwMode="auto">
          <a:xfrm>
            <a:off x="3657600" y="3962400"/>
            <a:ext cx="53340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 b="0" i="1">
                <a:solidFill>
                  <a:srgbClr val="3333FF"/>
                </a:solidFill>
              </a:rPr>
              <a:t>Write all x-values under </a:t>
            </a:r>
            <a:r>
              <a:rPr lang="en-US" altLang="en-US" sz="2400" b="0" i="1">
                <a:solidFill>
                  <a:srgbClr val="3333FF"/>
                </a:solidFill>
                <a:latin typeface="Arial" pitchFamily="34" charset="0"/>
              </a:rPr>
              <a:t>“</a:t>
            </a:r>
            <a:r>
              <a:rPr lang="en-US" altLang="en-US" sz="2400" b="0" i="1">
                <a:solidFill>
                  <a:srgbClr val="3333FF"/>
                </a:solidFill>
              </a:rPr>
              <a:t>x</a:t>
            </a:r>
            <a:r>
              <a:rPr lang="en-US" altLang="en-US" sz="2400" b="0" i="1">
                <a:solidFill>
                  <a:srgbClr val="3333FF"/>
                </a:solidFill>
                <a:latin typeface="Arial" pitchFamily="34" charset="0"/>
              </a:rPr>
              <a:t>”</a:t>
            </a:r>
            <a:r>
              <a:rPr lang="en-US" altLang="en-US" sz="2400" b="0" i="1">
                <a:solidFill>
                  <a:srgbClr val="3333FF"/>
                </a:solidFill>
              </a:rPr>
              <a:t> and all y-values under </a:t>
            </a:r>
            <a:r>
              <a:rPr lang="en-US" altLang="en-US" sz="2400" b="0" i="1">
                <a:solidFill>
                  <a:srgbClr val="3333FF"/>
                </a:solidFill>
                <a:latin typeface="Arial" pitchFamily="34" charset="0"/>
              </a:rPr>
              <a:t>“</a:t>
            </a:r>
            <a:r>
              <a:rPr lang="en-US" altLang="en-US" sz="2400" b="0" i="1">
                <a:solidFill>
                  <a:srgbClr val="3333FF"/>
                </a:solidFill>
              </a:rPr>
              <a:t>y</a:t>
            </a:r>
            <a:r>
              <a:rPr lang="en-US" altLang="en-US" sz="2400" b="0" i="1">
                <a:solidFill>
                  <a:srgbClr val="3333FF"/>
                </a:solidFill>
                <a:latin typeface="Arial" pitchFamily="34" charset="0"/>
              </a:rPr>
              <a:t>”</a:t>
            </a:r>
            <a:r>
              <a:rPr lang="en-US" altLang="en-US" sz="2400" b="0" i="1">
                <a:solidFill>
                  <a:srgbClr val="3333FF"/>
                </a:solidFill>
              </a:rPr>
              <a:t>. Draw an arrow from each x-value to its corresponding y-value.</a:t>
            </a:r>
          </a:p>
        </p:txBody>
      </p:sp>
      <p:sp>
        <p:nvSpPr>
          <p:cNvPr id="12305" name="Text Box 23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/>
            <a:r>
              <a:rPr lang="en-US" altLang="en-US" sz="2400" b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</a:rPr>
              <a:t> Example 1 Continued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2306" name="Text Box 24"/>
          <p:cNvSpPr txBox="1">
            <a:spLocks noChangeArrowheads="1"/>
          </p:cNvSpPr>
          <p:nvPr/>
        </p:nvSpPr>
        <p:spPr bwMode="auto">
          <a:xfrm>
            <a:off x="533400" y="1524000"/>
            <a:ext cx="8321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/>
              <a:t>Express the relation {(1, 3), (2, 4), (3, 5)} as a table, as a graph, and as a mapping diagram.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80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80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98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80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80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98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980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80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98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980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980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98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979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979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97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979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979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97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297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1000"/>
                                        <p:tgtEl>
                                          <p:spTgt spid="297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297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1000"/>
                                        <p:tgtEl>
                                          <p:spTgt spid="297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1000"/>
                                        <p:tgtEl>
                                          <p:spTgt spid="297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1000"/>
                                        <p:tgtEl>
                                          <p:spTgt spid="297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297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297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1000"/>
                                        <p:tgtEl>
                                          <p:spTgt spid="297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989" grpId="0" animBg="1"/>
      <p:bldP spid="297990" grpId="0" animBg="1"/>
      <p:bldP spid="297991" grpId="0"/>
      <p:bldP spid="297992" grpId="0"/>
      <p:bldP spid="297993" grpId="0"/>
      <p:bldP spid="297994" grpId="0"/>
      <p:bldP spid="297995" grpId="0"/>
      <p:bldP spid="297996" grpId="0"/>
      <p:bldP spid="297997" grpId="0" animBg="1"/>
      <p:bldP spid="297998" grpId="0" animBg="1"/>
      <p:bldP spid="297999" grpId="0" animBg="1"/>
      <p:bldP spid="298002" grpId="0"/>
      <p:bldP spid="298003" grpId="0"/>
      <p:bldP spid="298004" grpId="0"/>
      <p:bldP spid="29800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533400" y="1981200"/>
            <a:ext cx="8153400" cy="308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800" b="0"/>
              <a:t>The </a:t>
            </a:r>
            <a:r>
              <a:rPr lang="en-US" altLang="en-US" sz="2800" u="sng"/>
              <a:t>domain</a:t>
            </a:r>
            <a:r>
              <a:rPr lang="en-US" altLang="en-US" sz="2800" b="0"/>
              <a:t> of a relation is the set of first coordinates (or </a:t>
            </a:r>
            <a:r>
              <a:rPr lang="en-US" altLang="en-US" sz="2800" b="0" i="1"/>
              <a:t>x</a:t>
            </a:r>
            <a:r>
              <a:rPr lang="en-US" altLang="en-US" sz="2800" b="0"/>
              <a:t>-values) of the ordered pairs. The </a:t>
            </a:r>
            <a:r>
              <a:rPr lang="en-US" altLang="en-US" sz="2800" u="sng"/>
              <a:t>range</a:t>
            </a:r>
            <a:r>
              <a:rPr lang="en-US" altLang="en-US" sz="2800" b="0"/>
              <a:t> of a relation is the set of second coordinates (or </a:t>
            </a:r>
            <a:r>
              <a:rPr lang="en-US" altLang="en-US" sz="2800" b="0" i="1"/>
              <a:t>y</a:t>
            </a:r>
            <a:r>
              <a:rPr lang="en-US" altLang="en-US" sz="2800" b="0"/>
              <a:t>-values) of the ordered pairs. The domain of the track meet scoring system is {1, 2, 3, 4}. The range is {5, 3, 2, 1}.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2406650" indent="-24066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</a:rPr>
              <a:t>    Example 2: Finding the Domain and Range of a</a:t>
            </a:r>
          </a:p>
          <a:p>
            <a:pPr>
              <a:lnSpc>
                <a:spcPct val="25000"/>
              </a:lnSpc>
            </a:pPr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</a:rPr>
              <a:t>                       Relation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4339" name="Text Box 5"/>
          <p:cNvSpPr txBox="1">
            <a:spLocks noChangeArrowheads="1"/>
          </p:cNvSpPr>
          <p:nvPr/>
        </p:nvSpPr>
        <p:spPr bwMode="auto">
          <a:xfrm>
            <a:off x="746125" y="1828800"/>
            <a:ext cx="74596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/>
              <a:t>Give the domain and range of the relation.</a:t>
            </a:r>
          </a:p>
        </p:txBody>
      </p:sp>
      <p:sp>
        <p:nvSpPr>
          <p:cNvPr id="286761" name="Text Box 41"/>
          <p:cNvSpPr txBox="1">
            <a:spLocks noChangeArrowheads="1"/>
          </p:cNvSpPr>
          <p:nvPr/>
        </p:nvSpPr>
        <p:spPr bwMode="auto">
          <a:xfrm>
            <a:off x="3581400" y="5105400"/>
            <a:ext cx="3111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/>
              <a:t>Domain: </a:t>
            </a:r>
            <a:r>
              <a:rPr lang="en-US" altLang="en-US" sz="2400">
                <a:solidFill>
                  <a:srgbClr val="008000"/>
                </a:solidFill>
              </a:rPr>
              <a:t>1 ≤ </a:t>
            </a:r>
            <a:r>
              <a:rPr lang="en-US" altLang="en-US" sz="2400" i="1">
                <a:solidFill>
                  <a:srgbClr val="008000"/>
                </a:solidFill>
              </a:rPr>
              <a:t>x</a:t>
            </a:r>
            <a:r>
              <a:rPr lang="en-US" altLang="en-US" sz="2400">
                <a:solidFill>
                  <a:srgbClr val="008000"/>
                </a:solidFill>
              </a:rPr>
              <a:t> ≤ 5</a:t>
            </a:r>
          </a:p>
        </p:txBody>
      </p:sp>
      <p:sp>
        <p:nvSpPr>
          <p:cNvPr id="286762" name="Text Box 42"/>
          <p:cNvSpPr txBox="1">
            <a:spLocks noChangeArrowheads="1"/>
          </p:cNvSpPr>
          <p:nvPr/>
        </p:nvSpPr>
        <p:spPr bwMode="auto">
          <a:xfrm>
            <a:off x="3595688" y="5562600"/>
            <a:ext cx="28717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/>
              <a:t>Range: </a:t>
            </a:r>
            <a:r>
              <a:rPr lang="en-US" altLang="en-US" sz="2400">
                <a:solidFill>
                  <a:srgbClr val="3333FF"/>
                </a:solidFill>
              </a:rPr>
              <a:t>3 ≤ </a:t>
            </a:r>
            <a:r>
              <a:rPr lang="en-US" altLang="en-US" sz="2400" i="1">
                <a:solidFill>
                  <a:srgbClr val="3333FF"/>
                </a:solidFill>
              </a:rPr>
              <a:t>y</a:t>
            </a:r>
            <a:r>
              <a:rPr lang="en-US" altLang="en-US" sz="2400">
                <a:solidFill>
                  <a:srgbClr val="3333FF"/>
                </a:solidFill>
              </a:rPr>
              <a:t> ≤ 4</a:t>
            </a:r>
          </a:p>
        </p:txBody>
      </p:sp>
      <p:sp>
        <p:nvSpPr>
          <p:cNvPr id="286765" name="Text Box 45"/>
          <p:cNvSpPr txBox="1">
            <a:spLocks noChangeArrowheads="1"/>
          </p:cNvSpPr>
          <p:nvPr/>
        </p:nvSpPr>
        <p:spPr bwMode="auto">
          <a:xfrm>
            <a:off x="3581400" y="2911475"/>
            <a:ext cx="5029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>
                <a:solidFill>
                  <a:srgbClr val="008000"/>
                </a:solidFill>
              </a:rPr>
              <a:t>The domain value is all </a:t>
            </a:r>
            <a:r>
              <a:rPr lang="en-US" altLang="en-US" i="1">
                <a:solidFill>
                  <a:srgbClr val="008000"/>
                </a:solidFill>
              </a:rPr>
              <a:t>x</a:t>
            </a:r>
            <a:r>
              <a:rPr lang="en-US" altLang="en-US">
                <a:solidFill>
                  <a:srgbClr val="008000"/>
                </a:solidFill>
              </a:rPr>
              <a:t>-values from 1 through 5, inclusive.</a:t>
            </a:r>
          </a:p>
        </p:txBody>
      </p:sp>
      <p:sp>
        <p:nvSpPr>
          <p:cNvPr id="286767" name="Text Box 47"/>
          <p:cNvSpPr txBox="1">
            <a:spLocks noChangeArrowheads="1"/>
          </p:cNvSpPr>
          <p:nvPr/>
        </p:nvSpPr>
        <p:spPr bwMode="auto">
          <a:xfrm>
            <a:off x="3581400" y="4038600"/>
            <a:ext cx="45878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</a:rPr>
              <a:t>The range value is all </a:t>
            </a:r>
            <a:r>
              <a:rPr lang="en-US" altLang="en-US" i="1">
                <a:solidFill>
                  <a:srgbClr val="3333FF"/>
                </a:solidFill>
              </a:rPr>
              <a:t>y</a:t>
            </a:r>
            <a:r>
              <a:rPr lang="en-US" altLang="en-US">
                <a:solidFill>
                  <a:srgbClr val="3333FF"/>
                </a:solidFill>
              </a:rPr>
              <a:t>-values from 3 through 4, inclusive. </a:t>
            </a:r>
          </a:p>
        </p:txBody>
      </p:sp>
      <p:pic>
        <p:nvPicPr>
          <p:cNvPr id="14344" name="Picture 4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895600"/>
            <a:ext cx="2733675" cy="254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67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67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86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67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67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86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867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867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86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867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867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86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61" grpId="0"/>
      <p:bldP spid="286762" grpId="0"/>
      <p:bldP spid="286765" grpId="0"/>
      <p:bldP spid="28676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/>
            <a:r>
              <a:rPr lang="en-US" altLang="en-US" sz="2400" b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</a:rPr>
              <a:t> Example 2a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5363" name="Text Box 5"/>
          <p:cNvSpPr txBox="1">
            <a:spLocks noChangeArrowheads="1"/>
          </p:cNvSpPr>
          <p:nvPr/>
        </p:nvSpPr>
        <p:spPr bwMode="auto">
          <a:xfrm>
            <a:off x="762000" y="1447800"/>
            <a:ext cx="74596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/>
              <a:t>Give the domain and range of the relation.</a:t>
            </a:r>
          </a:p>
        </p:txBody>
      </p:sp>
      <p:sp>
        <p:nvSpPr>
          <p:cNvPr id="15364" name="AutoShape 29"/>
          <p:cNvSpPr>
            <a:spLocks noChangeArrowheads="1"/>
          </p:cNvSpPr>
          <p:nvPr/>
        </p:nvSpPr>
        <p:spPr bwMode="auto">
          <a:xfrm>
            <a:off x="2514600" y="2590800"/>
            <a:ext cx="685800" cy="2133600"/>
          </a:xfrm>
          <a:prstGeom prst="roundRect">
            <a:avLst>
              <a:gd name="adj" fmla="val 16667"/>
            </a:avLst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endParaRPr lang="en-US" altLang="en-US"/>
          </a:p>
        </p:txBody>
      </p:sp>
      <p:grpSp>
        <p:nvGrpSpPr>
          <p:cNvPr id="15365" name="Group 55"/>
          <p:cNvGrpSpPr>
            <a:grpSpLocks/>
          </p:cNvGrpSpPr>
          <p:nvPr/>
        </p:nvGrpSpPr>
        <p:grpSpPr bwMode="auto">
          <a:xfrm>
            <a:off x="2493963" y="2794000"/>
            <a:ext cx="706437" cy="1752600"/>
            <a:chOff x="1859" y="2000"/>
            <a:chExt cx="445" cy="1104"/>
          </a:xfrm>
        </p:grpSpPr>
        <p:sp>
          <p:nvSpPr>
            <p:cNvPr id="15380" name="Text Box 33"/>
            <p:cNvSpPr txBox="1">
              <a:spLocks noChangeArrowheads="1"/>
            </p:cNvSpPr>
            <p:nvPr/>
          </p:nvSpPr>
          <p:spPr bwMode="auto">
            <a:xfrm>
              <a:off x="1859" y="2000"/>
              <a:ext cx="44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2400"/>
                <a:t>–4</a:t>
              </a:r>
            </a:p>
          </p:txBody>
        </p:sp>
        <p:sp>
          <p:nvSpPr>
            <p:cNvPr id="15381" name="Text Box 34"/>
            <p:cNvSpPr txBox="1">
              <a:spLocks noChangeArrowheads="1"/>
            </p:cNvSpPr>
            <p:nvPr/>
          </p:nvSpPr>
          <p:spPr bwMode="auto">
            <a:xfrm>
              <a:off x="1875" y="2431"/>
              <a:ext cx="39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2400"/>
                <a:t>–1</a:t>
              </a:r>
            </a:p>
          </p:txBody>
        </p:sp>
        <p:sp>
          <p:nvSpPr>
            <p:cNvPr id="15382" name="Text Box 35"/>
            <p:cNvSpPr txBox="1">
              <a:spLocks noChangeArrowheads="1"/>
            </p:cNvSpPr>
            <p:nvPr/>
          </p:nvSpPr>
          <p:spPr bwMode="auto">
            <a:xfrm>
              <a:off x="2003" y="2816"/>
              <a:ext cx="25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2400"/>
                <a:t>0</a:t>
              </a:r>
            </a:p>
          </p:txBody>
        </p:sp>
      </p:grpSp>
      <p:sp>
        <p:nvSpPr>
          <p:cNvPr id="15366" name="AutoShape 28"/>
          <p:cNvSpPr>
            <a:spLocks noChangeArrowheads="1"/>
          </p:cNvSpPr>
          <p:nvPr/>
        </p:nvSpPr>
        <p:spPr bwMode="auto">
          <a:xfrm>
            <a:off x="914400" y="2209800"/>
            <a:ext cx="685800" cy="2743200"/>
          </a:xfrm>
          <a:prstGeom prst="roundRect">
            <a:avLst>
              <a:gd name="adj" fmla="val 16667"/>
            </a:avLst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endParaRPr lang="en-US" altLang="en-US"/>
          </a:p>
        </p:txBody>
      </p:sp>
      <p:grpSp>
        <p:nvGrpSpPr>
          <p:cNvPr id="15367" name="Group 54"/>
          <p:cNvGrpSpPr>
            <a:grpSpLocks/>
          </p:cNvGrpSpPr>
          <p:nvPr/>
        </p:nvGrpSpPr>
        <p:grpSpPr bwMode="auto">
          <a:xfrm>
            <a:off x="1009650" y="2336800"/>
            <a:ext cx="404813" cy="2438400"/>
            <a:chOff x="961" y="1712"/>
            <a:chExt cx="255" cy="1536"/>
          </a:xfrm>
        </p:grpSpPr>
        <p:sp>
          <p:nvSpPr>
            <p:cNvPr id="15376" name="Text Box 30"/>
            <p:cNvSpPr txBox="1">
              <a:spLocks noChangeArrowheads="1"/>
            </p:cNvSpPr>
            <p:nvPr/>
          </p:nvSpPr>
          <p:spPr bwMode="auto">
            <a:xfrm>
              <a:off x="963" y="2960"/>
              <a:ext cx="23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2400"/>
                <a:t>1</a:t>
              </a:r>
            </a:p>
          </p:txBody>
        </p:sp>
        <p:sp>
          <p:nvSpPr>
            <p:cNvPr id="15377" name="Text Box 31"/>
            <p:cNvSpPr txBox="1">
              <a:spLocks noChangeArrowheads="1"/>
            </p:cNvSpPr>
            <p:nvPr/>
          </p:nvSpPr>
          <p:spPr bwMode="auto">
            <a:xfrm>
              <a:off x="963" y="2528"/>
              <a:ext cx="25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2400"/>
                <a:t>2</a:t>
              </a:r>
            </a:p>
          </p:txBody>
        </p:sp>
        <p:sp>
          <p:nvSpPr>
            <p:cNvPr id="15378" name="Text Box 32"/>
            <p:cNvSpPr txBox="1">
              <a:spLocks noChangeArrowheads="1"/>
            </p:cNvSpPr>
            <p:nvPr/>
          </p:nvSpPr>
          <p:spPr bwMode="auto">
            <a:xfrm>
              <a:off x="963" y="1712"/>
              <a:ext cx="25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2400"/>
                <a:t>6</a:t>
              </a:r>
            </a:p>
          </p:txBody>
        </p:sp>
        <p:sp>
          <p:nvSpPr>
            <p:cNvPr id="15379" name="Text Box 39"/>
            <p:cNvSpPr txBox="1">
              <a:spLocks noChangeArrowheads="1"/>
            </p:cNvSpPr>
            <p:nvPr/>
          </p:nvSpPr>
          <p:spPr bwMode="auto">
            <a:xfrm>
              <a:off x="961" y="2096"/>
              <a:ext cx="25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2400"/>
                <a:t>5</a:t>
              </a:r>
            </a:p>
          </p:txBody>
        </p:sp>
      </p:grpSp>
      <p:sp>
        <p:nvSpPr>
          <p:cNvPr id="15368" name="Line 43"/>
          <p:cNvSpPr>
            <a:spLocks noChangeShapeType="1"/>
          </p:cNvSpPr>
          <p:nvPr/>
        </p:nvSpPr>
        <p:spPr bwMode="auto">
          <a:xfrm>
            <a:off x="1371600" y="2590800"/>
            <a:ext cx="1371600" cy="9906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369" name="Line 44"/>
          <p:cNvSpPr>
            <a:spLocks noChangeShapeType="1"/>
          </p:cNvSpPr>
          <p:nvPr/>
        </p:nvSpPr>
        <p:spPr bwMode="auto">
          <a:xfrm>
            <a:off x="1524000" y="3200400"/>
            <a:ext cx="1295400" cy="10668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370" name="Line 45"/>
          <p:cNvSpPr>
            <a:spLocks noChangeShapeType="1"/>
          </p:cNvSpPr>
          <p:nvPr/>
        </p:nvSpPr>
        <p:spPr bwMode="auto">
          <a:xfrm flipV="1">
            <a:off x="1447800" y="3200400"/>
            <a:ext cx="1371600" cy="533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371" name="Line 46"/>
          <p:cNvSpPr>
            <a:spLocks noChangeShapeType="1"/>
          </p:cNvSpPr>
          <p:nvPr/>
        </p:nvSpPr>
        <p:spPr bwMode="auto">
          <a:xfrm flipV="1">
            <a:off x="1371600" y="4343400"/>
            <a:ext cx="1447800" cy="2286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85743" name="Text Box 47"/>
          <p:cNvSpPr txBox="1">
            <a:spLocks noChangeArrowheads="1"/>
          </p:cNvSpPr>
          <p:nvPr/>
        </p:nvSpPr>
        <p:spPr bwMode="auto">
          <a:xfrm>
            <a:off x="822325" y="5334000"/>
            <a:ext cx="3749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/>
              <a:t>Domain: </a:t>
            </a:r>
            <a:r>
              <a:rPr lang="en-US" altLang="en-US" sz="2400">
                <a:solidFill>
                  <a:srgbClr val="008000"/>
                </a:solidFill>
              </a:rPr>
              <a:t>{6, 5, 2, 1}</a:t>
            </a:r>
          </a:p>
        </p:txBody>
      </p:sp>
      <p:sp>
        <p:nvSpPr>
          <p:cNvPr id="285744" name="Text Box 48"/>
          <p:cNvSpPr txBox="1">
            <a:spLocks noChangeArrowheads="1"/>
          </p:cNvSpPr>
          <p:nvPr/>
        </p:nvSpPr>
        <p:spPr bwMode="auto">
          <a:xfrm>
            <a:off x="838200" y="5791200"/>
            <a:ext cx="3886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/>
              <a:t>Range: </a:t>
            </a:r>
            <a:r>
              <a:rPr lang="en-US" altLang="en-US" sz="2400">
                <a:solidFill>
                  <a:srgbClr val="3333FF"/>
                </a:solidFill>
              </a:rPr>
              <a:t>{–4, –1, 0}</a:t>
            </a:r>
          </a:p>
        </p:txBody>
      </p:sp>
      <p:sp>
        <p:nvSpPr>
          <p:cNvPr id="285748" name="Text Box 52"/>
          <p:cNvSpPr txBox="1">
            <a:spLocks noChangeArrowheads="1"/>
          </p:cNvSpPr>
          <p:nvPr/>
        </p:nvSpPr>
        <p:spPr bwMode="auto">
          <a:xfrm>
            <a:off x="3810000" y="2590800"/>
            <a:ext cx="4800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>
                <a:solidFill>
                  <a:srgbClr val="008000"/>
                </a:solidFill>
              </a:rPr>
              <a:t>The domain values are all </a:t>
            </a:r>
            <a:r>
              <a:rPr lang="en-US" altLang="en-US" sz="2400" i="1">
                <a:solidFill>
                  <a:srgbClr val="008000"/>
                </a:solidFill>
              </a:rPr>
              <a:t>x</a:t>
            </a:r>
            <a:r>
              <a:rPr lang="en-US" altLang="en-US" sz="2400">
                <a:solidFill>
                  <a:srgbClr val="008000"/>
                </a:solidFill>
              </a:rPr>
              <a:t>-values 1, 2, 5 and 6.</a:t>
            </a:r>
          </a:p>
        </p:txBody>
      </p:sp>
      <p:sp>
        <p:nvSpPr>
          <p:cNvPr id="285749" name="Text Box 53"/>
          <p:cNvSpPr txBox="1">
            <a:spLocks noChangeArrowheads="1"/>
          </p:cNvSpPr>
          <p:nvPr/>
        </p:nvSpPr>
        <p:spPr bwMode="auto">
          <a:xfrm>
            <a:off x="3810000" y="3717925"/>
            <a:ext cx="4191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>
                <a:solidFill>
                  <a:srgbClr val="3333FF"/>
                </a:solidFill>
              </a:rPr>
              <a:t>The range values are </a:t>
            </a:r>
            <a:r>
              <a:rPr lang="en-US" altLang="en-US" sz="2400" i="1">
                <a:solidFill>
                  <a:srgbClr val="3333FF"/>
                </a:solidFill>
              </a:rPr>
              <a:t>y</a:t>
            </a:r>
            <a:r>
              <a:rPr lang="en-US" altLang="en-US" sz="2400">
                <a:solidFill>
                  <a:srgbClr val="3333FF"/>
                </a:solidFill>
              </a:rPr>
              <a:t>-values 0, –1 and –4.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57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57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85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57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57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85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857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857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85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857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857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85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5743" grpId="0"/>
      <p:bldP spid="285744" grpId="0"/>
      <p:bldP spid="285748" grpId="0"/>
      <p:bldP spid="28574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/>
            <a:r>
              <a:rPr lang="en-US" altLang="en-US" sz="2400" b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</a:rPr>
              <a:t> Example 2b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6387" name="Text Box 5"/>
          <p:cNvSpPr txBox="1">
            <a:spLocks noChangeArrowheads="1"/>
          </p:cNvSpPr>
          <p:nvPr/>
        </p:nvSpPr>
        <p:spPr bwMode="auto">
          <a:xfrm>
            <a:off x="746125" y="1709738"/>
            <a:ext cx="74596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/>
              <a:t>Give the domain and range of the relation.</a:t>
            </a:r>
          </a:p>
        </p:txBody>
      </p:sp>
      <p:grpSp>
        <p:nvGrpSpPr>
          <p:cNvPr id="16388" name="Group 6"/>
          <p:cNvGrpSpPr>
            <a:grpSpLocks/>
          </p:cNvGrpSpPr>
          <p:nvPr/>
        </p:nvGrpSpPr>
        <p:grpSpPr bwMode="auto">
          <a:xfrm>
            <a:off x="990600" y="2514600"/>
            <a:ext cx="1828800" cy="2743200"/>
            <a:chOff x="432" y="2112"/>
            <a:chExt cx="1152" cy="1728"/>
          </a:xfrm>
        </p:grpSpPr>
        <p:grpSp>
          <p:nvGrpSpPr>
            <p:cNvPr id="16393" name="Group 7"/>
            <p:cNvGrpSpPr>
              <a:grpSpLocks/>
            </p:cNvGrpSpPr>
            <p:nvPr/>
          </p:nvGrpSpPr>
          <p:grpSpPr bwMode="auto">
            <a:xfrm>
              <a:off x="432" y="2112"/>
              <a:ext cx="1152" cy="1728"/>
              <a:chOff x="432" y="2112"/>
              <a:chExt cx="1152" cy="1728"/>
            </a:xfrm>
          </p:grpSpPr>
          <p:sp>
            <p:nvSpPr>
              <p:cNvPr id="16402" name="Rectangle 8"/>
              <p:cNvSpPr>
                <a:spLocks noChangeArrowheads="1"/>
              </p:cNvSpPr>
              <p:nvPr/>
            </p:nvSpPr>
            <p:spPr bwMode="auto">
              <a:xfrm>
                <a:off x="432" y="3408"/>
                <a:ext cx="1152" cy="4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9pPr>
              </a:lstStyle>
              <a:p>
                <a:pPr>
                  <a:spcBef>
                    <a:spcPct val="20000"/>
                  </a:spcBef>
                </a:pPr>
                <a:endParaRPr lang="en-US" altLang="en-US" sz="2800" b="0">
                  <a:latin typeface="Times New Roman" pitchFamily="18" charset="0"/>
                </a:endParaRPr>
              </a:p>
            </p:txBody>
          </p:sp>
          <p:sp>
            <p:nvSpPr>
              <p:cNvPr id="16403" name="Rectangle 9"/>
              <p:cNvSpPr>
                <a:spLocks noChangeArrowheads="1"/>
              </p:cNvSpPr>
              <p:nvPr/>
            </p:nvSpPr>
            <p:spPr bwMode="auto">
              <a:xfrm>
                <a:off x="432" y="2976"/>
                <a:ext cx="1152" cy="4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9pPr>
              </a:lstStyle>
              <a:p>
                <a:pPr>
                  <a:spcBef>
                    <a:spcPct val="20000"/>
                  </a:spcBef>
                </a:pPr>
                <a:endParaRPr lang="en-US" altLang="en-US" sz="2800" b="0">
                  <a:latin typeface="Times New Roman" pitchFamily="18" charset="0"/>
                </a:endParaRPr>
              </a:p>
            </p:txBody>
          </p:sp>
          <p:sp>
            <p:nvSpPr>
              <p:cNvPr id="16404" name="Rectangle 10"/>
              <p:cNvSpPr>
                <a:spLocks noChangeArrowheads="1"/>
              </p:cNvSpPr>
              <p:nvPr/>
            </p:nvSpPr>
            <p:spPr bwMode="auto">
              <a:xfrm>
                <a:off x="432" y="2544"/>
                <a:ext cx="1152" cy="4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9pPr>
              </a:lstStyle>
              <a:p>
                <a:pPr>
                  <a:spcBef>
                    <a:spcPct val="20000"/>
                  </a:spcBef>
                </a:pPr>
                <a:r>
                  <a:rPr lang="en-US" altLang="en-US" sz="2800" b="0">
                    <a:latin typeface="Times New Roman" pitchFamily="18" charset="0"/>
                  </a:rPr>
                  <a:t>     </a:t>
                </a:r>
                <a:r>
                  <a:rPr lang="en-US" altLang="en-US" sz="2800" b="0"/>
                  <a:t>       </a:t>
                </a:r>
                <a:endParaRPr lang="en-US" altLang="en-US" sz="2800" b="0">
                  <a:latin typeface="Times New Roman" pitchFamily="18" charset="0"/>
                </a:endParaRPr>
              </a:p>
            </p:txBody>
          </p:sp>
          <p:sp>
            <p:nvSpPr>
              <p:cNvPr id="16405" name="Rectangle 11"/>
              <p:cNvSpPr>
                <a:spLocks noChangeArrowheads="1"/>
              </p:cNvSpPr>
              <p:nvPr/>
            </p:nvSpPr>
            <p:spPr bwMode="auto">
              <a:xfrm>
                <a:off x="432" y="2112"/>
                <a:ext cx="1152" cy="432"/>
              </a:xfrm>
              <a:prstGeom prst="rect">
                <a:avLst/>
              </a:prstGeom>
              <a:solidFill>
                <a:srgbClr val="99FF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9pPr>
              </a:lstStyle>
              <a:p>
                <a:pPr>
                  <a:spcBef>
                    <a:spcPct val="20000"/>
                  </a:spcBef>
                </a:pPr>
                <a:r>
                  <a:rPr lang="en-US" altLang="en-US" sz="2800" b="0" i="1"/>
                  <a:t>  x     y</a:t>
                </a:r>
              </a:p>
            </p:txBody>
          </p:sp>
          <p:sp>
            <p:nvSpPr>
              <p:cNvPr id="16406" name="Line 12"/>
              <p:cNvSpPr>
                <a:spLocks noChangeShapeType="1"/>
              </p:cNvSpPr>
              <p:nvPr/>
            </p:nvSpPr>
            <p:spPr bwMode="auto">
              <a:xfrm>
                <a:off x="432" y="2112"/>
                <a:ext cx="1152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6407" name="Line 13"/>
              <p:cNvSpPr>
                <a:spLocks noChangeShapeType="1"/>
              </p:cNvSpPr>
              <p:nvPr/>
            </p:nvSpPr>
            <p:spPr bwMode="auto">
              <a:xfrm>
                <a:off x="432" y="2544"/>
                <a:ext cx="115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6408" name="Line 14"/>
              <p:cNvSpPr>
                <a:spLocks noChangeShapeType="1"/>
              </p:cNvSpPr>
              <p:nvPr/>
            </p:nvSpPr>
            <p:spPr bwMode="auto">
              <a:xfrm>
                <a:off x="432" y="2976"/>
                <a:ext cx="115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6409" name="Line 15"/>
              <p:cNvSpPr>
                <a:spLocks noChangeShapeType="1"/>
              </p:cNvSpPr>
              <p:nvPr/>
            </p:nvSpPr>
            <p:spPr bwMode="auto">
              <a:xfrm>
                <a:off x="432" y="3408"/>
                <a:ext cx="115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6410" name="Line 16"/>
              <p:cNvSpPr>
                <a:spLocks noChangeShapeType="1"/>
              </p:cNvSpPr>
              <p:nvPr/>
            </p:nvSpPr>
            <p:spPr bwMode="auto">
              <a:xfrm>
                <a:off x="432" y="3840"/>
                <a:ext cx="1152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6411" name="Line 17"/>
              <p:cNvSpPr>
                <a:spLocks noChangeShapeType="1"/>
              </p:cNvSpPr>
              <p:nvPr/>
            </p:nvSpPr>
            <p:spPr bwMode="auto">
              <a:xfrm>
                <a:off x="432" y="2112"/>
                <a:ext cx="0" cy="1728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6412" name="Line 18"/>
              <p:cNvSpPr>
                <a:spLocks noChangeShapeType="1"/>
              </p:cNvSpPr>
              <p:nvPr/>
            </p:nvSpPr>
            <p:spPr bwMode="auto">
              <a:xfrm>
                <a:off x="1584" y="2112"/>
                <a:ext cx="0" cy="1728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16394" name="Line 19"/>
            <p:cNvSpPr>
              <a:spLocks noChangeShapeType="1"/>
            </p:cNvSpPr>
            <p:nvPr/>
          </p:nvSpPr>
          <p:spPr bwMode="auto">
            <a:xfrm>
              <a:off x="1008" y="2112"/>
              <a:ext cx="0" cy="17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395" name="Text Box 20"/>
            <p:cNvSpPr txBox="1">
              <a:spLocks noChangeArrowheads="1"/>
            </p:cNvSpPr>
            <p:nvPr/>
          </p:nvSpPr>
          <p:spPr bwMode="auto">
            <a:xfrm>
              <a:off x="758" y="2983"/>
              <a:ext cx="11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396" name="Text Box 21"/>
            <p:cNvSpPr txBox="1">
              <a:spLocks noChangeArrowheads="1"/>
            </p:cNvSpPr>
            <p:nvPr/>
          </p:nvSpPr>
          <p:spPr bwMode="auto">
            <a:xfrm>
              <a:off x="528" y="2592"/>
              <a:ext cx="39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2400"/>
                <a:t> 1</a:t>
              </a:r>
            </a:p>
          </p:txBody>
        </p:sp>
        <p:sp>
          <p:nvSpPr>
            <p:cNvPr id="16397" name="Text Box 22"/>
            <p:cNvSpPr txBox="1">
              <a:spLocks noChangeArrowheads="1"/>
            </p:cNvSpPr>
            <p:nvPr/>
          </p:nvSpPr>
          <p:spPr bwMode="auto">
            <a:xfrm>
              <a:off x="1200" y="2592"/>
              <a:ext cx="22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2400"/>
                <a:t>1</a:t>
              </a:r>
            </a:p>
          </p:txBody>
        </p:sp>
        <p:sp>
          <p:nvSpPr>
            <p:cNvPr id="16398" name="Text Box 23"/>
            <p:cNvSpPr txBox="1">
              <a:spLocks noChangeArrowheads="1"/>
            </p:cNvSpPr>
            <p:nvPr/>
          </p:nvSpPr>
          <p:spPr bwMode="auto">
            <a:xfrm>
              <a:off x="528" y="3024"/>
              <a:ext cx="31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2400"/>
                <a:t> 4</a:t>
              </a:r>
            </a:p>
          </p:txBody>
        </p:sp>
        <p:sp>
          <p:nvSpPr>
            <p:cNvPr id="16399" name="Text Box 24"/>
            <p:cNvSpPr txBox="1">
              <a:spLocks noChangeArrowheads="1"/>
            </p:cNvSpPr>
            <p:nvPr/>
          </p:nvSpPr>
          <p:spPr bwMode="auto">
            <a:xfrm>
              <a:off x="1200" y="3024"/>
              <a:ext cx="25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2400"/>
                <a:t>4</a:t>
              </a:r>
            </a:p>
          </p:txBody>
        </p:sp>
        <p:sp>
          <p:nvSpPr>
            <p:cNvPr id="16400" name="Text Box 25"/>
            <p:cNvSpPr txBox="1">
              <a:spLocks noChangeArrowheads="1"/>
            </p:cNvSpPr>
            <p:nvPr/>
          </p:nvSpPr>
          <p:spPr bwMode="auto">
            <a:xfrm>
              <a:off x="528" y="3456"/>
              <a:ext cx="31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2400"/>
                <a:t> 8</a:t>
              </a:r>
            </a:p>
          </p:txBody>
        </p:sp>
        <p:sp>
          <p:nvSpPr>
            <p:cNvPr id="16401" name="Text Box 26"/>
            <p:cNvSpPr txBox="1">
              <a:spLocks noChangeArrowheads="1"/>
            </p:cNvSpPr>
            <p:nvPr/>
          </p:nvSpPr>
          <p:spPr bwMode="auto">
            <a:xfrm>
              <a:off x="1200" y="3456"/>
              <a:ext cx="25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2400"/>
                <a:t>1</a:t>
              </a:r>
            </a:p>
          </p:txBody>
        </p:sp>
      </p:grpSp>
      <p:sp>
        <p:nvSpPr>
          <p:cNvPr id="299036" name="Text Box 28"/>
          <p:cNvSpPr txBox="1">
            <a:spLocks noChangeArrowheads="1"/>
          </p:cNvSpPr>
          <p:nvPr/>
        </p:nvSpPr>
        <p:spPr bwMode="auto">
          <a:xfrm>
            <a:off x="892175" y="5486400"/>
            <a:ext cx="32369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/>
              <a:t>Domain: </a:t>
            </a:r>
            <a:r>
              <a:rPr lang="en-US" altLang="en-US" sz="2400">
                <a:solidFill>
                  <a:srgbClr val="008000"/>
                </a:solidFill>
              </a:rPr>
              <a:t>{1, 4, 8}</a:t>
            </a:r>
          </a:p>
        </p:txBody>
      </p:sp>
      <p:sp>
        <p:nvSpPr>
          <p:cNvPr id="299037" name="Text Box 29"/>
          <p:cNvSpPr txBox="1">
            <a:spLocks noChangeArrowheads="1"/>
          </p:cNvSpPr>
          <p:nvPr/>
        </p:nvSpPr>
        <p:spPr bwMode="auto">
          <a:xfrm>
            <a:off x="923925" y="5942013"/>
            <a:ext cx="3724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/>
              <a:t>Range: </a:t>
            </a:r>
            <a:r>
              <a:rPr lang="en-US" altLang="en-US" sz="2400">
                <a:solidFill>
                  <a:srgbClr val="3333FF"/>
                </a:solidFill>
              </a:rPr>
              <a:t>{1, 4}</a:t>
            </a:r>
          </a:p>
        </p:txBody>
      </p:sp>
      <p:sp>
        <p:nvSpPr>
          <p:cNvPr id="299040" name="Text Box 32"/>
          <p:cNvSpPr txBox="1">
            <a:spLocks noChangeArrowheads="1"/>
          </p:cNvSpPr>
          <p:nvPr/>
        </p:nvSpPr>
        <p:spPr bwMode="auto">
          <a:xfrm>
            <a:off x="3581400" y="2819400"/>
            <a:ext cx="4800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>
                <a:solidFill>
                  <a:srgbClr val="008000"/>
                </a:solidFill>
              </a:rPr>
              <a:t>The domain values are all </a:t>
            </a:r>
            <a:r>
              <a:rPr lang="en-US" altLang="en-US" sz="2400" i="1">
                <a:solidFill>
                  <a:srgbClr val="008000"/>
                </a:solidFill>
              </a:rPr>
              <a:t>x</a:t>
            </a:r>
            <a:r>
              <a:rPr lang="en-US" altLang="en-US" sz="2400">
                <a:solidFill>
                  <a:srgbClr val="008000"/>
                </a:solidFill>
              </a:rPr>
              <a:t>-values 1, 4, and 8.</a:t>
            </a:r>
          </a:p>
        </p:txBody>
      </p:sp>
      <p:sp>
        <p:nvSpPr>
          <p:cNvPr id="299041" name="Text Box 33"/>
          <p:cNvSpPr txBox="1">
            <a:spLocks noChangeArrowheads="1"/>
          </p:cNvSpPr>
          <p:nvPr/>
        </p:nvSpPr>
        <p:spPr bwMode="auto">
          <a:xfrm>
            <a:off x="3581400" y="3962400"/>
            <a:ext cx="4114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>
                <a:solidFill>
                  <a:srgbClr val="3333FF"/>
                </a:solidFill>
              </a:rPr>
              <a:t>The range values are </a:t>
            </a:r>
            <a:r>
              <a:rPr lang="en-US" altLang="en-US" sz="2400" i="1">
                <a:solidFill>
                  <a:srgbClr val="3333FF"/>
                </a:solidFill>
              </a:rPr>
              <a:t>y</a:t>
            </a:r>
            <a:r>
              <a:rPr lang="en-US" altLang="en-US" sz="2400">
                <a:solidFill>
                  <a:srgbClr val="3333FF"/>
                </a:solidFill>
              </a:rPr>
              <a:t>-values 1 and 4.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90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90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9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90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90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99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990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990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99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90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90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99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9036" grpId="0"/>
      <p:bldP spid="299037" grpId="0"/>
      <p:bldP spid="299040" grpId="0"/>
      <p:bldP spid="29904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"/>
          <p:cNvSpPr txBox="1">
            <a:spLocks noChangeArrowheads="1"/>
          </p:cNvSpPr>
          <p:nvPr/>
        </p:nvSpPr>
        <p:spPr bwMode="auto">
          <a:xfrm>
            <a:off x="762000" y="1981200"/>
            <a:ext cx="76962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800" b="0"/>
              <a:t>A </a:t>
            </a:r>
            <a:r>
              <a:rPr lang="en-US" altLang="en-US" sz="2800" u="sng"/>
              <a:t>function</a:t>
            </a:r>
            <a:r>
              <a:rPr lang="en-US" altLang="en-US" sz="2800" b="0"/>
              <a:t> is a special type of relation that pairs each domain value with exactly one range value.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/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</a:rPr>
              <a:t>    Example 3A: Identifying Functions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8435" name="Text Box 5"/>
          <p:cNvSpPr txBox="1">
            <a:spLocks noChangeArrowheads="1"/>
          </p:cNvSpPr>
          <p:nvPr/>
        </p:nvSpPr>
        <p:spPr bwMode="auto">
          <a:xfrm>
            <a:off x="457200" y="1524000"/>
            <a:ext cx="8534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/>
              <a:t>Give the domain and range of the relation. Tell whether the relation is a function. Explain.</a:t>
            </a:r>
          </a:p>
        </p:txBody>
      </p:sp>
      <p:sp>
        <p:nvSpPr>
          <p:cNvPr id="18436" name="Text Box 6"/>
          <p:cNvSpPr txBox="1">
            <a:spLocks noChangeArrowheads="1"/>
          </p:cNvSpPr>
          <p:nvPr/>
        </p:nvSpPr>
        <p:spPr bwMode="auto">
          <a:xfrm>
            <a:off x="327025" y="2514600"/>
            <a:ext cx="5768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/>
              <a:t> {(3, –2), (5, –1), (4, 0), (3, 1)}</a:t>
            </a:r>
          </a:p>
        </p:txBody>
      </p:sp>
      <p:sp>
        <p:nvSpPr>
          <p:cNvPr id="295969" name="Text Box 33"/>
          <p:cNvSpPr txBox="1">
            <a:spLocks noChangeArrowheads="1"/>
          </p:cNvSpPr>
          <p:nvPr/>
        </p:nvSpPr>
        <p:spPr bwMode="auto">
          <a:xfrm>
            <a:off x="381000" y="3810000"/>
            <a:ext cx="292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 b="0"/>
              <a:t>R: {</a:t>
            </a:r>
            <a:r>
              <a:rPr lang="en-US" altLang="en-US" sz="2400" b="0">
                <a:solidFill>
                  <a:schemeClr val="accent2"/>
                </a:solidFill>
              </a:rPr>
              <a:t>–2</a:t>
            </a:r>
            <a:r>
              <a:rPr lang="en-US" altLang="en-US" sz="2400" b="0"/>
              <a:t>, </a:t>
            </a:r>
            <a:r>
              <a:rPr lang="en-US" altLang="en-US" sz="2400" b="0">
                <a:solidFill>
                  <a:schemeClr val="accent2"/>
                </a:solidFill>
              </a:rPr>
              <a:t>–1</a:t>
            </a:r>
            <a:r>
              <a:rPr lang="en-US" altLang="en-US" sz="2400" b="0"/>
              <a:t>, </a:t>
            </a:r>
            <a:r>
              <a:rPr lang="en-US" altLang="en-US" sz="2400" b="0">
                <a:solidFill>
                  <a:schemeClr val="accent2"/>
                </a:solidFill>
              </a:rPr>
              <a:t>0</a:t>
            </a:r>
            <a:r>
              <a:rPr lang="en-US" altLang="en-US" sz="2400" b="0"/>
              <a:t>, </a:t>
            </a:r>
            <a:r>
              <a:rPr lang="en-US" altLang="en-US" sz="2400" b="0">
                <a:solidFill>
                  <a:schemeClr val="accent2"/>
                </a:solidFill>
              </a:rPr>
              <a:t>1</a:t>
            </a:r>
            <a:r>
              <a:rPr lang="en-US" altLang="en-US" sz="2400" b="0"/>
              <a:t>}</a:t>
            </a:r>
          </a:p>
        </p:txBody>
      </p:sp>
      <p:sp>
        <p:nvSpPr>
          <p:cNvPr id="295972" name="Rectangle 36"/>
          <p:cNvSpPr>
            <a:spLocks noChangeArrowheads="1"/>
          </p:cNvSpPr>
          <p:nvPr/>
        </p:nvSpPr>
        <p:spPr bwMode="auto">
          <a:xfrm>
            <a:off x="381000" y="3200400"/>
            <a:ext cx="254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 b="0"/>
              <a:t>D: {</a:t>
            </a:r>
            <a:r>
              <a:rPr lang="en-US" altLang="en-US" sz="2400" b="0">
                <a:solidFill>
                  <a:srgbClr val="009900"/>
                </a:solidFill>
              </a:rPr>
              <a:t>3</a:t>
            </a:r>
            <a:r>
              <a:rPr lang="en-US" altLang="en-US" sz="2400" b="0"/>
              <a:t>, </a:t>
            </a:r>
            <a:r>
              <a:rPr lang="en-US" altLang="en-US" sz="2400" b="0">
                <a:solidFill>
                  <a:srgbClr val="009900"/>
                </a:solidFill>
              </a:rPr>
              <a:t>5</a:t>
            </a:r>
            <a:r>
              <a:rPr lang="en-US" altLang="en-US" sz="2400" b="0"/>
              <a:t>, </a:t>
            </a:r>
            <a:r>
              <a:rPr lang="en-US" altLang="en-US" sz="2400" b="0">
                <a:solidFill>
                  <a:srgbClr val="009900"/>
                </a:solidFill>
              </a:rPr>
              <a:t>4</a:t>
            </a:r>
            <a:r>
              <a:rPr lang="en-US" altLang="en-US" sz="2400" b="0"/>
              <a:t>}</a:t>
            </a:r>
          </a:p>
        </p:txBody>
      </p:sp>
      <p:sp>
        <p:nvSpPr>
          <p:cNvPr id="295973" name="Text Box 37"/>
          <p:cNvSpPr txBox="1">
            <a:spLocks noChangeArrowheads="1"/>
          </p:cNvSpPr>
          <p:nvPr/>
        </p:nvSpPr>
        <p:spPr bwMode="auto">
          <a:xfrm>
            <a:off x="3429000" y="3124200"/>
            <a:ext cx="52355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 b="0" i="1">
                <a:solidFill>
                  <a:srgbClr val="3333FF"/>
                </a:solidFill>
                <a:latin typeface="Arial" pitchFamily="34" charset="0"/>
              </a:rPr>
              <a:t>Even though 3 is in the domain twice, it is written only once when you are giving the domain.</a:t>
            </a:r>
          </a:p>
        </p:txBody>
      </p:sp>
      <p:sp>
        <p:nvSpPr>
          <p:cNvPr id="295974" name="Text Box 38"/>
          <p:cNvSpPr txBox="1">
            <a:spLocks noChangeArrowheads="1"/>
          </p:cNvSpPr>
          <p:nvPr/>
        </p:nvSpPr>
        <p:spPr bwMode="auto">
          <a:xfrm>
            <a:off x="457200" y="4648200"/>
            <a:ext cx="84582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 b="0"/>
              <a:t>The relation is not a function. Each domain value does not have exactly one range value. The domain value 3 is paired with the range values –2 and 1.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59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59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5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59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59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95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959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959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95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959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959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295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5969" grpId="0"/>
      <p:bldP spid="295972" grpId="0"/>
      <p:bldP spid="295973" grpId="0"/>
      <p:bldP spid="29597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12"/>
          <p:cNvSpPr>
            <a:spLocks noChangeArrowheads="1"/>
          </p:cNvSpPr>
          <p:nvPr/>
        </p:nvSpPr>
        <p:spPr bwMode="auto">
          <a:xfrm>
            <a:off x="812800" y="2705100"/>
            <a:ext cx="787400" cy="2171700"/>
          </a:xfrm>
          <a:prstGeom prst="roundRect">
            <a:avLst>
              <a:gd name="adj" fmla="val 16667"/>
            </a:avLst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9459" name="AutoShape 13"/>
          <p:cNvSpPr>
            <a:spLocks noChangeArrowheads="1"/>
          </p:cNvSpPr>
          <p:nvPr/>
        </p:nvSpPr>
        <p:spPr bwMode="auto">
          <a:xfrm>
            <a:off x="2093913" y="2705100"/>
            <a:ext cx="685800" cy="1752600"/>
          </a:xfrm>
          <a:prstGeom prst="roundRect">
            <a:avLst>
              <a:gd name="adj" fmla="val 16667"/>
            </a:avLst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9460" name="Text Box 14"/>
          <p:cNvSpPr txBox="1">
            <a:spLocks noChangeArrowheads="1"/>
          </p:cNvSpPr>
          <p:nvPr/>
        </p:nvSpPr>
        <p:spPr bwMode="auto">
          <a:xfrm>
            <a:off x="914400" y="27432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/>
              <a:t>–4</a:t>
            </a:r>
          </a:p>
        </p:txBody>
      </p:sp>
      <p:sp>
        <p:nvSpPr>
          <p:cNvPr id="19461" name="Text Box 15"/>
          <p:cNvSpPr txBox="1">
            <a:spLocks noChangeArrowheads="1"/>
          </p:cNvSpPr>
          <p:nvPr/>
        </p:nvSpPr>
        <p:spPr bwMode="auto">
          <a:xfrm>
            <a:off x="904875" y="3276600"/>
            <a:ext cx="619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/>
              <a:t>–8</a:t>
            </a:r>
          </a:p>
        </p:txBody>
      </p:sp>
      <p:sp>
        <p:nvSpPr>
          <p:cNvPr id="19462" name="Text Box 16"/>
          <p:cNvSpPr txBox="1">
            <a:spLocks noChangeArrowheads="1"/>
          </p:cNvSpPr>
          <p:nvPr/>
        </p:nvSpPr>
        <p:spPr bwMode="auto">
          <a:xfrm>
            <a:off x="914400" y="3810000"/>
            <a:ext cx="506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/>
              <a:t> 4</a:t>
            </a:r>
          </a:p>
        </p:txBody>
      </p:sp>
      <p:sp>
        <p:nvSpPr>
          <p:cNvPr id="19463" name="Text Box 17"/>
          <p:cNvSpPr txBox="1">
            <a:spLocks noChangeArrowheads="1"/>
          </p:cNvSpPr>
          <p:nvPr/>
        </p:nvSpPr>
        <p:spPr bwMode="auto">
          <a:xfrm>
            <a:off x="2239963" y="3009900"/>
            <a:ext cx="358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/>
              <a:t>2</a:t>
            </a:r>
          </a:p>
        </p:txBody>
      </p:sp>
      <p:sp>
        <p:nvSpPr>
          <p:cNvPr id="19464" name="Text Box 19"/>
          <p:cNvSpPr txBox="1">
            <a:spLocks noChangeArrowheads="1"/>
          </p:cNvSpPr>
          <p:nvPr/>
        </p:nvSpPr>
        <p:spPr bwMode="auto">
          <a:xfrm>
            <a:off x="2239963" y="3632200"/>
            <a:ext cx="4016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/>
              <a:t>1</a:t>
            </a:r>
          </a:p>
        </p:txBody>
      </p:sp>
      <p:sp>
        <p:nvSpPr>
          <p:cNvPr id="19465" name="Text Box 24"/>
          <p:cNvSpPr txBox="1">
            <a:spLocks noChangeArrowheads="1"/>
          </p:cNvSpPr>
          <p:nvPr/>
        </p:nvSpPr>
        <p:spPr bwMode="auto">
          <a:xfrm>
            <a:off x="914400" y="4267200"/>
            <a:ext cx="506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/>
              <a:t> 5</a:t>
            </a:r>
          </a:p>
        </p:txBody>
      </p:sp>
      <p:sp>
        <p:nvSpPr>
          <p:cNvPr id="19466" name="Line 25"/>
          <p:cNvSpPr>
            <a:spLocks noChangeShapeType="1"/>
          </p:cNvSpPr>
          <p:nvPr/>
        </p:nvSpPr>
        <p:spPr bwMode="auto">
          <a:xfrm flipV="1">
            <a:off x="1447800" y="3276600"/>
            <a:ext cx="838200" cy="2286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9467" name="Line 26"/>
          <p:cNvSpPr>
            <a:spLocks noChangeShapeType="1"/>
          </p:cNvSpPr>
          <p:nvPr/>
        </p:nvSpPr>
        <p:spPr bwMode="auto">
          <a:xfrm>
            <a:off x="1447800" y="2971800"/>
            <a:ext cx="914400" cy="1524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9468" name="Line 27"/>
          <p:cNvSpPr>
            <a:spLocks noChangeShapeType="1"/>
          </p:cNvSpPr>
          <p:nvPr/>
        </p:nvSpPr>
        <p:spPr bwMode="auto">
          <a:xfrm flipV="1">
            <a:off x="1295400" y="3860800"/>
            <a:ext cx="965200" cy="1778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9469" name="Line 28"/>
          <p:cNvSpPr>
            <a:spLocks noChangeShapeType="1"/>
          </p:cNvSpPr>
          <p:nvPr/>
        </p:nvSpPr>
        <p:spPr bwMode="auto">
          <a:xfrm flipV="1">
            <a:off x="1371600" y="3962400"/>
            <a:ext cx="914400" cy="5334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88797" name="Text Box 29"/>
          <p:cNvSpPr txBox="1">
            <a:spLocks noChangeArrowheads="1"/>
          </p:cNvSpPr>
          <p:nvPr/>
        </p:nvSpPr>
        <p:spPr bwMode="auto">
          <a:xfrm>
            <a:off x="733425" y="5027613"/>
            <a:ext cx="28717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 b="0"/>
              <a:t>D: {</a:t>
            </a:r>
            <a:r>
              <a:rPr lang="en-US" altLang="en-US" sz="2400" b="0">
                <a:solidFill>
                  <a:srgbClr val="009900"/>
                </a:solidFill>
              </a:rPr>
              <a:t>–4</a:t>
            </a:r>
            <a:r>
              <a:rPr lang="en-US" altLang="en-US" sz="2400" b="0"/>
              <a:t>, </a:t>
            </a:r>
            <a:r>
              <a:rPr lang="en-US" altLang="en-US" sz="2400" b="0">
                <a:solidFill>
                  <a:srgbClr val="009900"/>
                </a:solidFill>
              </a:rPr>
              <a:t>–8</a:t>
            </a:r>
            <a:r>
              <a:rPr lang="en-US" altLang="en-US" sz="2400" b="0"/>
              <a:t>, </a:t>
            </a:r>
            <a:r>
              <a:rPr lang="en-US" altLang="en-US" sz="2400" b="0">
                <a:solidFill>
                  <a:srgbClr val="009900"/>
                </a:solidFill>
              </a:rPr>
              <a:t>4</a:t>
            </a:r>
            <a:r>
              <a:rPr lang="en-US" altLang="en-US" sz="2400" b="0"/>
              <a:t>, </a:t>
            </a:r>
            <a:r>
              <a:rPr lang="en-US" altLang="en-US" sz="2400" b="0">
                <a:solidFill>
                  <a:srgbClr val="009900"/>
                </a:solidFill>
              </a:rPr>
              <a:t>5</a:t>
            </a:r>
            <a:r>
              <a:rPr lang="en-US" altLang="en-US" sz="2400" b="0"/>
              <a:t>}</a:t>
            </a:r>
          </a:p>
        </p:txBody>
      </p:sp>
      <p:sp>
        <p:nvSpPr>
          <p:cNvPr id="288798" name="Text Box 30"/>
          <p:cNvSpPr txBox="1">
            <a:spLocks noChangeArrowheads="1"/>
          </p:cNvSpPr>
          <p:nvPr/>
        </p:nvSpPr>
        <p:spPr bwMode="auto">
          <a:xfrm>
            <a:off x="3503613" y="5029200"/>
            <a:ext cx="1636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 b="0"/>
              <a:t>R: {</a:t>
            </a:r>
            <a:r>
              <a:rPr lang="en-US" altLang="en-US" sz="2400" b="0">
                <a:solidFill>
                  <a:schemeClr val="accent2"/>
                </a:solidFill>
              </a:rPr>
              <a:t>2</a:t>
            </a:r>
            <a:r>
              <a:rPr lang="en-US" altLang="en-US" sz="2400" b="0"/>
              <a:t>, </a:t>
            </a:r>
            <a:r>
              <a:rPr lang="en-US" altLang="en-US" sz="2400" b="0">
                <a:solidFill>
                  <a:schemeClr val="accent2"/>
                </a:solidFill>
              </a:rPr>
              <a:t>1</a:t>
            </a:r>
            <a:r>
              <a:rPr lang="en-US" altLang="en-US" sz="2400" b="0"/>
              <a:t>}</a:t>
            </a:r>
          </a:p>
        </p:txBody>
      </p:sp>
      <p:sp>
        <p:nvSpPr>
          <p:cNvPr id="288803" name="Text Box 35"/>
          <p:cNvSpPr txBox="1">
            <a:spLocks noChangeArrowheads="1"/>
          </p:cNvSpPr>
          <p:nvPr/>
        </p:nvSpPr>
        <p:spPr bwMode="auto">
          <a:xfrm>
            <a:off x="3429000" y="2895600"/>
            <a:ext cx="46640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 b="0" i="1">
                <a:solidFill>
                  <a:srgbClr val="3333FF"/>
                </a:solidFill>
                <a:latin typeface="Arial" pitchFamily="34" charset="0"/>
              </a:rPr>
              <a:t>Use the arrows to determine which domain values correspond to each range value.</a:t>
            </a:r>
          </a:p>
        </p:txBody>
      </p:sp>
      <p:sp>
        <p:nvSpPr>
          <p:cNvPr id="288804" name="Text Box 36"/>
          <p:cNvSpPr txBox="1">
            <a:spLocks noChangeArrowheads="1"/>
          </p:cNvSpPr>
          <p:nvPr/>
        </p:nvSpPr>
        <p:spPr bwMode="auto">
          <a:xfrm>
            <a:off x="762000" y="5638800"/>
            <a:ext cx="8245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 b="0"/>
              <a:t>This relation is a function. Each domain value is paired with exactly one range value.</a:t>
            </a:r>
          </a:p>
        </p:txBody>
      </p:sp>
      <p:sp>
        <p:nvSpPr>
          <p:cNvPr id="19474" name="Text Box 38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/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</a:rPr>
              <a:t>    Example 3B: Identifying Functions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9475" name="Text Box 39"/>
          <p:cNvSpPr txBox="1">
            <a:spLocks noChangeArrowheads="1"/>
          </p:cNvSpPr>
          <p:nvPr/>
        </p:nvSpPr>
        <p:spPr bwMode="auto">
          <a:xfrm>
            <a:off x="457200" y="1524000"/>
            <a:ext cx="8534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/>
              <a:t>Give the domain and range of the relation. Tell whether the relation is a function. Explain.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88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88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88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87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87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88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887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887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88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88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8797" grpId="0"/>
      <p:bldP spid="288798" grpId="0"/>
      <p:bldP spid="288803" grpId="0"/>
      <p:bldP spid="28880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/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</a:rPr>
              <a:t>    Example 3C: Identifying Functions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0483" name="Text Box 5"/>
          <p:cNvSpPr txBox="1">
            <a:spLocks noChangeArrowheads="1"/>
          </p:cNvSpPr>
          <p:nvPr/>
        </p:nvSpPr>
        <p:spPr bwMode="auto">
          <a:xfrm>
            <a:off x="533400" y="1447800"/>
            <a:ext cx="8397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/>
              <a:t>Give the domain and range of the relation. Tell whether the relation is a function. Explain.</a:t>
            </a:r>
          </a:p>
        </p:txBody>
      </p:sp>
      <p:sp>
        <p:nvSpPr>
          <p:cNvPr id="300043" name="Text Box 11"/>
          <p:cNvSpPr txBox="1">
            <a:spLocks noChangeArrowheads="1"/>
          </p:cNvSpPr>
          <p:nvPr/>
        </p:nvSpPr>
        <p:spPr bwMode="auto">
          <a:xfrm>
            <a:off x="5791200" y="2895600"/>
            <a:ext cx="23780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 b="0" i="1">
                <a:solidFill>
                  <a:srgbClr val="3333FF"/>
                </a:solidFill>
                <a:latin typeface="Arial" pitchFamily="34" charset="0"/>
              </a:rPr>
              <a:t>Draw lines to see the domain and range values.</a:t>
            </a:r>
          </a:p>
        </p:txBody>
      </p:sp>
      <p:sp>
        <p:nvSpPr>
          <p:cNvPr id="300065" name="Text Box 33"/>
          <p:cNvSpPr txBox="1">
            <a:spLocks noChangeArrowheads="1"/>
          </p:cNvSpPr>
          <p:nvPr/>
        </p:nvSpPr>
        <p:spPr bwMode="auto">
          <a:xfrm>
            <a:off x="762000" y="5029200"/>
            <a:ext cx="4767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 b="0"/>
              <a:t>D: </a:t>
            </a:r>
            <a:r>
              <a:rPr lang="en-US" altLang="en-US" sz="2400">
                <a:solidFill>
                  <a:srgbClr val="3333FF"/>
                </a:solidFill>
              </a:rPr>
              <a:t>–5 ≤ </a:t>
            </a:r>
            <a:r>
              <a:rPr lang="en-US" altLang="en-US" sz="2400" i="1">
                <a:solidFill>
                  <a:srgbClr val="3333FF"/>
                </a:solidFill>
              </a:rPr>
              <a:t>x</a:t>
            </a:r>
            <a:r>
              <a:rPr lang="en-US" altLang="en-US" sz="2400">
                <a:solidFill>
                  <a:srgbClr val="3333FF"/>
                </a:solidFill>
              </a:rPr>
              <a:t> ≤ 3</a:t>
            </a:r>
            <a:r>
              <a:rPr lang="en-US" altLang="en-US" sz="2400" b="0"/>
              <a:t>    R: </a:t>
            </a:r>
            <a:r>
              <a:rPr lang="en-US" altLang="en-US" sz="2400">
                <a:solidFill>
                  <a:srgbClr val="008000"/>
                </a:solidFill>
              </a:rPr>
              <a:t>–2 ≤ </a:t>
            </a:r>
            <a:r>
              <a:rPr lang="en-US" altLang="en-US" sz="2400" i="1">
                <a:solidFill>
                  <a:srgbClr val="008000"/>
                </a:solidFill>
              </a:rPr>
              <a:t>y</a:t>
            </a:r>
            <a:r>
              <a:rPr lang="en-US" altLang="en-US" sz="2400">
                <a:solidFill>
                  <a:srgbClr val="008000"/>
                </a:solidFill>
              </a:rPr>
              <a:t> ≤ 1</a:t>
            </a:r>
          </a:p>
        </p:txBody>
      </p:sp>
      <p:pic>
        <p:nvPicPr>
          <p:cNvPr id="20486" name="Picture 3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286000"/>
            <a:ext cx="3371850" cy="240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0067" name="AutoShape 35"/>
          <p:cNvSpPr>
            <a:spLocks/>
          </p:cNvSpPr>
          <p:nvPr/>
        </p:nvSpPr>
        <p:spPr bwMode="auto">
          <a:xfrm rot="5400000">
            <a:off x="2209800" y="3048000"/>
            <a:ext cx="381000" cy="2362200"/>
          </a:xfrm>
          <a:prstGeom prst="rightBrace">
            <a:avLst>
              <a:gd name="adj1" fmla="val 51667"/>
              <a:gd name="adj2" fmla="val 50000"/>
            </a:avLst>
          </a:prstGeom>
          <a:noFill/>
          <a:ln w="3810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00068" name="AutoShape 36"/>
          <p:cNvSpPr>
            <a:spLocks/>
          </p:cNvSpPr>
          <p:nvPr/>
        </p:nvSpPr>
        <p:spPr bwMode="auto">
          <a:xfrm>
            <a:off x="3962400" y="3048000"/>
            <a:ext cx="533400" cy="914400"/>
          </a:xfrm>
          <a:prstGeom prst="rightBrace">
            <a:avLst>
              <a:gd name="adj1" fmla="val 14286"/>
              <a:gd name="adj2" fmla="val 50000"/>
            </a:avLst>
          </a:prstGeom>
          <a:noFill/>
          <a:ln w="1905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00069" name="Text Box 37"/>
          <p:cNvSpPr txBox="1">
            <a:spLocks noChangeArrowheads="1"/>
          </p:cNvSpPr>
          <p:nvPr/>
        </p:nvSpPr>
        <p:spPr bwMode="auto">
          <a:xfrm rot="5400000">
            <a:off x="4138613" y="3313112"/>
            <a:ext cx="10795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>
                <a:solidFill>
                  <a:srgbClr val="008000"/>
                </a:solidFill>
              </a:rPr>
              <a:t>Range</a:t>
            </a:r>
          </a:p>
        </p:txBody>
      </p:sp>
      <p:sp>
        <p:nvSpPr>
          <p:cNvPr id="300070" name="Text Box 38"/>
          <p:cNvSpPr txBox="1">
            <a:spLocks noChangeArrowheads="1"/>
          </p:cNvSpPr>
          <p:nvPr/>
        </p:nvSpPr>
        <p:spPr bwMode="auto">
          <a:xfrm>
            <a:off x="1924050" y="4572000"/>
            <a:ext cx="1276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</a:rPr>
              <a:t>Domain</a:t>
            </a:r>
          </a:p>
        </p:txBody>
      </p:sp>
      <p:sp>
        <p:nvSpPr>
          <p:cNvPr id="300071" name="Line 39"/>
          <p:cNvSpPr>
            <a:spLocks noChangeShapeType="1"/>
          </p:cNvSpPr>
          <p:nvPr/>
        </p:nvSpPr>
        <p:spPr bwMode="auto">
          <a:xfrm>
            <a:off x="849313" y="3016250"/>
            <a:ext cx="3124200" cy="33338"/>
          </a:xfrm>
          <a:prstGeom prst="line">
            <a:avLst/>
          </a:prstGeom>
          <a:noFill/>
          <a:ln w="38100">
            <a:solidFill>
              <a:srgbClr val="3333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0074" name="Line 42"/>
          <p:cNvSpPr>
            <a:spLocks noChangeShapeType="1"/>
          </p:cNvSpPr>
          <p:nvPr/>
        </p:nvSpPr>
        <p:spPr bwMode="auto">
          <a:xfrm>
            <a:off x="1198563" y="2514600"/>
            <a:ext cx="25400" cy="2089150"/>
          </a:xfrm>
          <a:prstGeom prst="line">
            <a:avLst/>
          </a:prstGeom>
          <a:noFill/>
          <a:ln w="38100">
            <a:solidFill>
              <a:srgbClr val="008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0075" name="Line 43"/>
          <p:cNvSpPr>
            <a:spLocks noChangeShapeType="1"/>
          </p:cNvSpPr>
          <p:nvPr/>
        </p:nvSpPr>
        <p:spPr bwMode="auto">
          <a:xfrm>
            <a:off x="881063" y="3929063"/>
            <a:ext cx="3124200" cy="33337"/>
          </a:xfrm>
          <a:prstGeom prst="line">
            <a:avLst/>
          </a:prstGeom>
          <a:noFill/>
          <a:ln w="38100">
            <a:solidFill>
              <a:srgbClr val="3333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0076" name="Line 44"/>
          <p:cNvSpPr>
            <a:spLocks noChangeShapeType="1"/>
          </p:cNvSpPr>
          <p:nvPr/>
        </p:nvSpPr>
        <p:spPr bwMode="auto">
          <a:xfrm>
            <a:off x="3630613" y="2524125"/>
            <a:ext cx="25400" cy="2089150"/>
          </a:xfrm>
          <a:prstGeom prst="line">
            <a:avLst/>
          </a:prstGeom>
          <a:noFill/>
          <a:ln w="38100">
            <a:solidFill>
              <a:srgbClr val="008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0077" name="Text Box 45"/>
          <p:cNvSpPr txBox="1">
            <a:spLocks noChangeArrowheads="1"/>
          </p:cNvSpPr>
          <p:nvPr/>
        </p:nvSpPr>
        <p:spPr bwMode="auto">
          <a:xfrm>
            <a:off x="762000" y="5654675"/>
            <a:ext cx="8458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 b="0"/>
              <a:t>The relation is not a function. Nearly all domain values have more than one range value.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0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00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00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00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00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00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300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300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300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00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00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00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300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0043" grpId="0"/>
      <p:bldP spid="300065" grpId="0"/>
      <p:bldP spid="300067" grpId="0" animBg="1"/>
      <p:bldP spid="300068" grpId="0" animBg="1"/>
      <p:bldP spid="300069" grpId="0"/>
      <p:bldP spid="300070" grpId="0"/>
      <p:bldP spid="300071" grpId="0" animBg="1"/>
      <p:bldP spid="300074" grpId="0" animBg="1"/>
      <p:bldP spid="300075" grpId="0" animBg="1"/>
      <p:bldP spid="300076" grpId="0" animBg="1"/>
      <p:bldP spid="30007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533400" y="990600"/>
            <a:ext cx="8077200" cy="54102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2800" dirty="0">
                <a:solidFill>
                  <a:schemeClr val="accent2"/>
                </a:solidFill>
              </a:rPr>
              <a:t>Warm Up</a:t>
            </a:r>
          </a:p>
          <a:p>
            <a:pPr>
              <a:spcBef>
                <a:spcPct val="20000"/>
              </a:spcBef>
            </a:pPr>
            <a:r>
              <a:rPr lang="en-US" altLang="en-US" sz="2400" dirty="0"/>
              <a:t>Generate ordered pairs for the function</a:t>
            </a:r>
          </a:p>
          <a:p>
            <a:pPr>
              <a:spcBef>
                <a:spcPct val="20000"/>
              </a:spcBef>
            </a:pPr>
            <a:r>
              <a:rPr lang="en-US" altLang="en-US" sz="2400" i="1" dirty="0"/>
              <a:t>y = x + </a:t>
            </a:r>
            <a:r>
              <a:rPr lang="en-US" altLang="en-US" sz="2400" dirty="0"/>
              <a:t>3 for </a:t>
            </a:r>
            <a:r>
              <a:rPr lang="en-US" altLang="en-US" sz="2400" i="1" dirty="0"/>
              <a:t>x </a:t>
            </a:r>
            <a:r>
              <a:rPr lang="en-US" altLang="en-US" sz="2400" dirty="0"/>
              <a:t>= –2, –1, 0, 1, and 2. Graph the ordered pairs.           </a:t>
            </a:r>
            <a:r>
              <a:rPr lang="en-US" altLang="en-US" sz="2400" b="0" dirty="0"/>
              <a:t>                      </a:t>
            </a:r>
            <a:endParaRPr lang="en-US" altLang="en-US" sz="3200" b="0" dirty="0">
              <a:latin typeface="Times New Roman" pitchFamily="18" charset="0"/>
              <a:sym typeface="Symbol" pitchFamily="18" charset="2"/>
            </a:endParaRPr>
          </a:p>
          <a:p>
            <a:pPr>
              <a:spcBef>
                <a:spcPct val="20000"/>
              </a:spcBef>
            </a:pPr>
            <a:endParaRPr lang="en-US" altLang="en-US" sz="2400" dirty="0">
              <a:sym typeface="Symbol" pitchFamily="18" charset="2"/>
            </a:endParaRPr>
          </a:p>
          <a:p>
            <a:pPr>
              <a:spcBef>
                <a:spcPct val="20000"/>
              </a:spcBef>
            </a:pPr>
            <a:endParaRPr lang="en-US" altLang="en-US" sz="2400" dirty="0">
              <a:sym typeface="Symbol" pitchFamily="18" charset="2"/>
            </a:endParaRPr>
          </a:p>
          <a:p>
            <a:pPr>
              <a:spcBef>
                <a:spcPct val="20000"/>
              </a:spcBef>
            </a:pPr>
            <a:endParaRPr lang="en-US" altLang="en-US" sz="400" dirty="0"/>
          </a:p>
          <a:p>
            <a:pPr>
              <a:spcBef>
                <a:spcPct val="20000"/>
              </a:spcBef>
            </a:pPr>
            <a:endParaRPr lang="en-US" altLang="en-US" sz="400" dirty="0"/>
          </a:p>
          <a:p>
            <a:pPr>
              <a:spcBef>
                <a:spcPct val="20000"/>
              </a:spcBef>
            </a:pPr>
            <a:endParaRPr lang="en-US" altLang="en-US" sz="2400" dirty="0"/>
          </a:p>
          <a:p>
            <a:pPr>
              <a:spcBef>
                <a:spcPct val="20000"/>
              </a:spcBef>
            </a:pPr>
            <a:endParaRPr lang="en-US" altLang="en-US" sz="2400" b="0" dirty="0"/>
          </a:p>
          <a:p>
            <a:pPr>
              <a:spcBef>
                <a:spcPct val="20000"/>
              </a:spcBef>
            </a:pPr>
            <a:endParaRPr lang="en-US" altLang="en-US" sz="2400" b="0" dirty="0"/>
          </a:p>
          <a:p>
            <a:pPr>
              <a:spcBef>
                <a:spcPct val="20000"/>
              </a:spcBef>
            </a:pPr>
            <a:r>
              <a:rPr lang="en-US" altLang="en-US" sz="2800" b="0" dirty="0">
                <a:solidFill>
                  <a:srgbClr val="FF0000"/>
                </a:solidFill>
              </a:rPr>
              <a:t>	</a:t>
            </a:r>
          </a:p>
        </p:txBody>
      </p:sp>
      <p:sp>
        <p:nvSpPr>
          <p:cNvPr id="3075" name="Line 64"/>
          <p:cNvSpPr>
            <a:spLocks noChangeShapeType="1"/>
          </p:cNvSpPr>
          <p:nvPr/>
        </p:nvSpPr>
        <p:spPr bwMode="auto">
          <a:xfrm>
            <a:off x="990600" y="2057400"/>
            <a:ext cx="0" cy="3810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76" name="Line 65"/>
          <p:cNvSpPr>
            <a:spLocks noChangeShapeType="1"/>
          </p:cNvSpPr>
          <p:nvPr/>
        </p:nvSpPr>
        <p:spPr bwMode="auto">
          <a:xfrm>
            <a:off x="914400" y="2057400"/>
            <a:ext cx="0" cy="3810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77" name="Line 70"/>
          <p:cNvSpPr>
            <a:spLocks noChangeShapeType="1"/>
          </p:cNvSpPr>
          <p:nvPr/>
        </p:nvSpPr>
        <p:spPr bwMode="auto">
          <a:xfrm>
            <a:off x="990600" y="2286000"/>
            <a:ext cx="2286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78" name="Line 151"/>
          <p:cNvSpPr>
            <a:spLocks noChangeShapeType="1"/>
          </p:cNvSpPr>
          <p:nvPr/>
        </p:nvSpPr>
        <p:spPr bwMode="auto">
          <a:xfrm>
            <a:off x="2819400" y="5029200"/>
            <a:ext cx="3810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79" name="Line 170"/>
          <p:cNvSpPr>
            <a:spLocks noChangeShapeType="1"/>
          </p:cNvSpPr>
          <p:nvPr/>
        </p:nvSpPr>
        <p:spPr bwMode="auto">
          <a:xfrm>
            <a:off x="6781800" y="4648200"/>
            <a:ext cx="5334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80" name="Line 194"/>
          <p:cNvSpPr>
            <a:spLocks noChangeShapeType="1"/>
          </p:cNvSpPr>
          <p:nvPr/>
        </p:nvSpPr>
        <p:spPr bwMode="auto">
          <a:xfrm>
            <a:off x="5486400" y="3886200"/>
            <a:ext cx="3048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81" name="Line 199"/>
          <p:cNvSpPr>
            <a:spLocks noChangeShapeType="1"/>
          </p:cNvSpPr>
          <p:nvPr/>
        </p:nvSpPr>
        <p:spPr bwMode="auto">
          <a:xfrm>
            <a:off x="7086600" y="3048000"/>
            <a:ext cx="4572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607" name="Rectangle 367"/>
          <p:cNvSpPr>
            <a:spLocks noChangeArrowheads="1"/>
          </p:cNvSpPr>
          <p:nvPr/>
        </p:nvSpPr>
        <p:spPr bwMode="auto">
          <a:xfrm>
            <a:off x="609600" y="2895600"/>
            <a:ext cx="1295400" cy="222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>
                <a:solidFill>
                  <a:srgbClr val="FF0000"/>
                </a:solidFill>
              </a:rPr>
              <a:t>(</a:t>
            </a:r>
            <a:r>
              <a:rPr lang="en-US" altLang="en-US">
                <a:solidFill>
                  <a:srgbClr val="FF0000"/>
                </a:solidFill>
                <a:latin typeface="Arial" pitchFamily="34" charset="0"/>
              </a:rPr>
              <a:t>–</a:t>
            </a:r>
            <a:r>
              <a:rPr lang="en-US" altLang="en-US">
                <a:solidFill>
                  <a:srgbClr val="FF0000"/>
                </a:solidFill>
              </a:rPr>
              <a:t>2, 1)</a:t>
            </a:r>
          </a:p>
          <a:p>
            <a:r>
              <a:rPr lang="en-US" altLang="en-US">
                <a:solidFill>
                  <a:srgbClr val="FF0000"/>
                </a:solidFill>
              </a:rPr>
              <a:t>(</a:t>
            </a:r>
            <a:r>
              <a:rPr lang="en-US" altLang="en-US">
                <a:solidFill>
                  <a:srgbClr val="FF0000"/>
                </a:solidFill>
                <a:latin typeface="Arial" pitchFamily="34" charset="0"/>
              </a:rPr>
              <a:t>–</a:t>
            </a:r>
            <a:r>
              <a:rPr lang="en-US" altLang="en-US">
                <a:solidFill>
                  <a:srgbClr val="FF0000"/>
                </a:solidFill>
              </a:rPr>
              <a:t>1, 2)</a:t>
            </a:r>
          </a:p>
          <a:p>
            <a:r>
              <a:rPr lang="en-US" altLang="en-US">
                <a:solidFill>
                  <a:srgbClr val="FF0000"/>
                </a:solidFill>
              </a:rPr>
              <a:t>(0, 3)</a:t>
            </a:r>
          </a:p>
          <a:p>
            <a:r>
              <a:rPr lang="en-US" altLang="en-US">
                <a:solidFill>
                  <a:srgbClr val="FF0000"/>
                </a:solidFill>
              </a:rPr>
              <a:t>(1, 4)</a:t>
            </a:r>
          </a:p>
          <a:p>
            <a:r>
              <a:rPr lang="en-US" altLang="en-US">
                <a:solidFill>
                  <a:srgbClr val="FF0000"/>
                </a:solidFill>
              </a:rPr>
              <a:t>(2, 5)</a:t>
            </a:r>
          </a:p>
        </p:txBody>
      </p:sp>
      <p:pic>
        <p:nvPicPr>
          <p:cNvPr id="10613" name="Picture 37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2895600"/>
            <a:ext cx="2457450" cy="250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06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06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0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0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0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4"/>
          <p:cNvSpPr txBox="1">
            <a:spLocks noChangeArrowheads="1"/>
          </p:cNvSpPr>
          <p:nvPr/>
        </p:nvSpPr>
        <p:spPr bwMode="auto">
          <a:xfrm>
            <a:off x="381000" y="1295400"/>
            <a:ext cx="8763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 dirty="0"/>
              <a:t>Give the domain and range of each relation. Tell whether the relation is a function and explain.</a:t>
            </a:r>
          </a:p>
        </p:txBody>
      </p:sp>
      <p:sp>
        <p:nvSpPr>
          <p:cNvPr id="21507" name="Text Box 6"/>
          <p:cNvSpPr txBox="1">
            <a:spLocks noChangeArrowheads="1"/>
          </p:cNvSpPr>
          <p:nvPr/>
        </p:nvSpPr>
        <p:spPr bwMode="auto">
          <a:xfrm>
            <a:off x="0" y="8763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/>
            <a:r>
              <a:rPr lang="en-US" altLang="en-US" sz="2400" b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</a:rPr>
              <a:t> Example 3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1508" name="Text Box 7"/>
          <p:cNvSpPr txBox="1">
            <a:spLocks noChangeArrowheads="1"/>
          </p:cNvSpPr>
          <p:nvPr/>
        </p:nvSpPr>
        <p:spPr bwMode="auto">
          <a:xfrm>
            <a:off x="457200" y="2208213"/>
            <a:ext cx="319246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/>
              <a:t>a. </a:t>
            </a:r>
            <a:r>
              <a:rPr lang="en-US" altLang="en-US" sz="2400" b="0"/>
              <a:t>{(8, 2), (–4, 1), </a:t>
            </a:r>
          </a:p>
          <a:p>
            <a:pPr>
              <a:lnSpc>
                <a:spcPct val="50000"/>
              </a:lnSpc>
            </a:pPr>
            <a:r>
              <a:rPr lang="en-US" altLang="en-US" sz="2400" b="0"/>
              <a:t>      (–6, 2),(1, 9)}</a:t>
            </a:r>
          </a:p>
        </p:txBody>
      </p:sp>
      <p:sp>
        <p:nvSpPr>
          <p:cNvPr id="21509" name="Text Box 24"/>
          <p:cNvSpPr txBox="1">
            <a:spLocks noChangeArrowheads="1"/>
          </p:cNvSpPr>
          <p:nvPr/>
        </p:nvSpPr>
        <p:spPr bwMode="auto">
          <a:xfrm>
            <a:off x="4572000" y="2286000"/>
            <a:ext cx="506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/>
              <a:t>b.</a:t>
            </a:r>
          </a:p>
        </p:txBody>
      </p:sp>
      <p:sp>
        <p:nvSpPr>
          <p:cNvPr id="291867" name="Text Box 27"/>
          <p:cNvSpPr txBox="1">
            <a:spLocks noChangeArrowheads="1"/>
          </p:cNvSpPr>
          <p:nvPr/>
        </p:nvSpPr>
        <p:spPr bwMode="auto">
          <a:xfrm>
            <a:off x="5257800" y="5029200"/>
            <a:ext cx="42672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2400" b="0"/>
              <a:t>The relation is not a function. The domain value 2 is paired with both –5 and –4.</a:t>
            </a:r>
          </a:p>
        </p:txBody>
      </p:sp>
      <p:sp>
        <p:nvSpPr>
          <p:cNvPr id="291868" name="Rectangle 28"/>
          <p:cNvSpPr>
            <a:spLocks noChangeArrowheads="1"/>
          </p:cNvSpPr>
          <p:nvPr/>
        </p:nvSpPr>
        <p:spPr bwMode="auto">
          <a:xfrm>
            <a:off x="1066800" y="3276600"/>
            <a:ext cx="3124200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/>
              <a:t>D: {</a:t>
            </a:r>
            <a:r>
              <a:rPr lang="en-US" altLang="en-US" b="0">
                <a:solidFill>
                  <a:srgbClr val="009900"/>
                </a:solidFill>
                <a:latin typeface="Arial" pitchFamily="34" charset="0"/>
              </a:rPr>
              <a:t>–</a:t>
            </a:r>
            <a:r>
              <a:rPr lang="en-US" altLang="en-US" b="0">
                <a:solidFill>
                  <a:srgbClr val="009900"/>
                </a:solidFill>
              </a:rPr>
              <a:t>6</a:t>
            </a:r>
            <a:r>
              <a:rPr lang="en-US" altLang="en-US" b="0"/>
              <a:t>, </a:t>
            </a:r>
            <a:r>
              <a:rPr lang="en-US" altLang="en-US" b="0">
                <a:solidFill>
                  <a:srgbClr val="009900"/>
                </a:solidFill>
                <a:latin typeface="Arial" pitchFamily="34" charset="0"/>
              </a:rPr>
              <a:t>–</a:t>
            </a:r>
            <a:r>
              <a:rPr lang="en-US" altLang="en-US" b="0">
                <a:solidFill>
                  <a:srgbClr val="009900"/>
                </a:solidFill>
              </a:rPr>
              <a:t>4</a:t>
            </a:r>
            <a:r>
              <a:rPr lang="en-US" altLang="en-US" b="0"/>
              <a:t>, </a:t>
            </a:r>
            <a:r>
              <a:rPr lang="en-US" altLang="en-US" b="0">
                <a:solidFill>
                  <a:srgbClr val="009900"/>
                </a:solidFill>
              </a:rPr>
              <a:t>1</a:t>
            </a:r>
            <a:r>
              <a:rPr lang="en-US" altLang="en-US" b="0"/>
              <a:t>, </a:t>
            </a:r>
            <a:r>
              <a:rPr lang="en-US" altLang="en-US" b="0">
                <a:solidFill>
                  <a:srgbClr val="009900"/>
                </a:solidFill>
              </a:rPr>
              <a:t>8</a:t>
            </a:r>
            <a:r>
              <a:rPr lang="en-US" altLang="en-US" b="0"/>
              <a:t>}</a:t>
            </a:r>
          </a:p>
          <a:p>
            <a:pPr>
              <a:lnSpc>
                <a:spcPct val="75000"/>
              </a:lnSpc>
            </a:pPr>
            <a:r>
              <a:rPr lang="en-US" altLang="en-US" b="0"/>
              <a:t>R: {</a:t>
            </a:r>
            <a:r>
              <a:rPr lang="en-US" altLang="en-US" b="0">
                <a:solidFill>
                  <a:schemeClr val="accent2"/>
                </a:solidFill>
              </a:rPr>
              <a:t>1</a:t>
            </a:r>
            <a:r>
              <a:rPr lang="en-US" altLang="en-US" b="0"/>
              <a:t>, </a:t>
            </a:r>
            <a:r>
              <a:rPr lang="en-US" altLang="en-US" b="0">
                <a:solidFill>
                  <a:schemeClr val="accent2"/>
                </a:solidFill>
              </a:rPr>
              <a:t>2</a:t>
            </a:r>
            <a:r>
              <a:rPr lang="en-US" altLang="en-US" b="0"/>
              <a:t>, </a:t>
            </a:r>
            <a:r>
              <a:rPr lang="en-US" altLang="en-US" b="0">
                <a:solidFill>
                  <a:schemeClr val="accent2"/>
                </a:solidFill>
              </a:rPr>
              <a:t>9</a:t>
            </a:r>
            <a:r>
              <a:rPr lang="en-US" altLang="en-US" b="0"/>
              <a:t>}</a:t>
            </a:r>
          </a:p>
        </p:txBody>
      </p:sp>
      <p:sp>
        <p:nvSpPr>
          <p:cNvPr id="291869" name="Text Box 29"/>
          <p:cNvSpPr txBox="1">
            <a:spLocks noChangeArrowheads="1"/>
          </p:cNvSpPr>
          <p:nvPr/>
        </p:nvSpPr>
        <p:spPr bwMode="auto">
          <a:xfrm>
            <a:off x="1066800" y="4267200"/>
            <a:ext cx="37496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 b="0"/>
              <a:t>The relation is a function. Each domain value is paired with exactly one range value.</a:t>
            </a:r>
          </a:p>
        </p:txBody>
      </p:sp>
      <p:sp>
        <p:nvSpPr>
          <p:cNvPr id="291870" name="Rectangle 30"/>
          <p:cNvSpPr>
            <a:spLocks noChangeArrowheads="1"/>
          </p:cNvSpPr>
          <p:nvPr/>
        </p:nvSpPr>
        <p:spPr bwMode="auto">
          <a:xfrm>
            <a:off x="5257800" y="4191000"/>
            <a:ext cx="2514600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/>
              <a:t>D: {</a:t>
            </a:r>
            <a:r>
              <a:rPr lang="en-US" altLang="en-US" b="0">
                <a:solidFill>
                  <a:srgbClr val="009900"/>
                </a:solidFill>
              </a:rPr>
              <a:t>2</a:t>
            </a:r>
            <a:r>
              <a:rPr lang="en-US" altLang="en-US" b="0"/>
              <a:t>, </a:t>
            </a:r>
            <a:r>
              <a:rPr lang="en-US" altLang="en-US" b="0">
                <a:solidFill>
                  <a:srgbClr val="009900"/>
                </a:solidFill>
              </a:rPr>
              <a:t>3</a:t>
            </a:r>
            <a:r>
              <a:rPr lang="en-US" altLang="en-US" b="0"/>
              <a:t>, </a:t>
            </a:r>
            <a:r>
              <a:rPr lang="en-US" altLang="en-US" b="0">
                <a:solidFill>
                  <a:srgbClr val="009900"/>
                </a:solidFill>
              </a:rPr>
              <a:t>4</a:t>
            </a:r>
            <a:r>
              <a:rPr lang="en-US" altLang="en-US" b="0"/>
              <a:t>}</a:t>
            </a:r>
          </a:p>
          <a:p>
            <a:pPr>
              <a:lnSpc>
                <a:spcPct val="75000"/>
              </a:lnSpc>
            </a:pPr>
            <a:r>
              <a:rPr lang="en-US" altLang="en-US" b="0"/>
              <a:t>R: {</a:t>
            </a:r>
            <a:r>
              <a:rPr lang="en-US" altLang="en-US" b="0">
                <a:solidFill>
                  <a:schemeClr val="accent2"/>
                </a:solidFill>
                <a:latin typeface="Arial" pitchFamily="34" charset="0"/>
              </a:rPr>
              <a:t>–</a:t>
            </a:r>
            <a:r>
              <a:rPr lang="en-US" altLang="en-US" b="0">
                <a:solidFill>
                  <a:schemeClr val="accent2"/>
                </a:solidFill>
              </a:rPr>
              <a:t>5</a:t>
            </a:r>
            <a:r>
              <a:rPr lang="en-US" altLang="en-US" b="0"/>
              <a:t>, </a:t>
            </a:r>
            <a:r>
              <a:rPr lang="en-US" altLang="en-US" b="0">
                <a:solidFill>
                  <a:schemeClr val="accent2"/>
                </a:solidFill>
                <a:latin typeface="Arial" pitchFamily="34" charset="0"/>
              </a:rPr>
              <a:t>–</a:t>
            </a:r>
            <a:r>
              <a:rPr lang="en-US" altLang="en-US" b="0">
                <a:solidFill>
                  <a:schemeClr val="accent2"/>
                </a:solidFill>
              </a:rPr>
              <a:t>4</a:t>
            </a:r>
            <a:r>
              <a:rPr lang="en-US" altLang="en-US" b="0"/>
              <a:t>, </a:t>
            </a:r>
            <a:r>
              <a:rPr lang="en-US" altLang="en-US" b="0">
                <a:solidFill>
                  <a:schemeClr val="accent2"/>
                </a:solidFill>
                <a:latin typeface="Arial" pitchFamily="34" charset="0"/>
              </a:rPr>
              <a:t>–</a:t>
            </a:r>
            <a:r>
              <a:rPr lang="en-US" altLang="en-US" b="0">
                <a:solidFill>
                  <a:schemeClr val="accent2"/>
                </a:solidFill>
              </a:rPr>
              <a:t>3</a:t>
            </a:r>
            <a:r>
              <a:rPr lang="en-US" altLang="en-US" b="0"/>
              <a:t>}</a:t>
            </a:r>
          </a:p>
        </p:txBody>
      </p:sp>
      <p:pic>
        <p:nvPicPr>
          <p:cNvPr id="21514" name="Picture 3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2209800"/>
            <a:ext cx="2867025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18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18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1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18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18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91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918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918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91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"/>
                                        <p:tgtEl>
                                          <p:spTgt spid="2918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400" fill="hold"/>
                                        <p:tgtEl>
                                          <p:spTgt spid="2918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00" fill="hold"/>
                                        <p:tgtEl>
                                          <p:spTgt spid="291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918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91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1867" grpId="0"/>
      <p:bldP spid="291868" grpId="0"/>
      <p:bldP spid="291869" grpId="0"/>
      <p:bldP spid="29187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381000" y="1295400"/>
            <a:ext cx="8763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 dirty="0" smtClean="0"/>
              <a:t>Textbook page 197-198 #1-24 Even on pg. 73 in </a:t>
            </a:r>
            <a:r>
              <a:rPr lang="en-US" altLang="en-US" sz="2400" smtClean="0"/>
              <a:t>interactive notebook</a:t>
            </a: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895965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/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  <a:sym typeface="Symbol" pitchFamily="18" charset="2"/>
              </a:rPr>
              <a:t>Lesson Quiz: Part I</a:t>
            </a:r>
          </a:p>
        </p:txBody>
      </p:sp>
      <p:sp>
        <p:nvSpPr>
          <p:cNvPr id="22531" name="Text Box 88"/>
          <p:cNvSpPr txBox="1">
            <a:spLocks noChangeArrowheads="1"/>
          </p:cNvSpPr>
          <p:nvPr/>
        </p:nvSpPr>
        <p:spPr bwMode="auto">
          <a:xfrm>
            <a:off x="174625" y="1600200"/>
            <a:ext cx="8588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endParaRPr lang="en-US" altLang="en-US" sz="2400"/>
          </a:p>
        </p:txBody>
      </p:sp>
      <p:sp>
        <p:nvSpPr>
          <p:cNvPr id="22532" name="Text Box 89"/>
          <p:cNvSpPr txBox="1">
            <a:spLocks noChangeArrowheads="1"/>
          </p:cNvSpPr>
          <p:nvPr/>
        </p:nvSpPr>
        <p:spPr bwMode="auto">
          <a:xfrm>
            <a:off x="288925" y="1447800"/>
            <a:ext cx="83978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404813" algn="l"/>
              </a:tabLs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tabLst>
                <a:tab pos="404813" algn="l"/>
              </a:tabLs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tabLst>
                <a:tab pos="404813" algn="l"/>
              </a:tabLs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tabLst>
                <a:tab pos="404813" algn="l"/>
              </a:tabLs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tabLst>
                <a:tab pos="404813" algn="l"/>
              </a:tabLs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tabLst>
                <a:tab pos="404813" algn="l"/>
              </a:tabLs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tabLst>
                <a:tab pos="404813" algn="l"/>
              </a:tabLs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tabLst>
                <a:tab pos="404813" algn="l"/>
              </a:tabLs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tabLst>
                <a:tab pos="404813" algn="l"/>
              </a:tabLs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/>
              <a:t>1. Express the relation {(–2, 5), (–1, 4), (1, 3), 	(2, 4)} as a table, as a graph, and as a </a:t>
            </a:r>
            <a:br>
              <a:rPr lang="en-US" altLang="en-US" sz="2400"/>
            </a:br>
            <a:r>
              <a:rPr lang="en-US" altLang="en-US" sz="2400"/>
              <a:t>	mapping diagram.</a:t>
            </a:r>
          </a:p>
        </p:txBody>
      </p:sp>
      <p:pic>
        <p:nvPicPr>
          <p:cNvPr id="292963" name="Picture 9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819400"/>
            <a:ext cx="4752975" cy="290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2964" name="Picture 1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895600"/>
            <a:ext cx="2647950" cy="276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92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92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/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  <a:sym typeface="Symbol" pitchFamily="18" charset="2"/>
              </a:rPr>
              <a:t>Lesson Quiz: Part II</a:t>
            </a:r>
          </a:p>
        </p:txBody>
      </p:sp>
      <p:sp>
        <p:nvSpPr>
          <p:cNvPr id="23555" name="Text Box 5"/>
          <p:cNvSpPr txBox="1">
            <a:spLocks noChangeArrowheads="1"/>
          </p:cNvSpPr>
          <p:nvPr/>
        </p:nvSpPr>
        <p:spPr bwMode="auto">
          <a:xfrm>
            <a:off x="533400" y="1447800"/>
            <a:ext cx="815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/>
              <a:t>2. Give the domain and range of the relation.</a:t>
            </a:r>
          </a:p>
        </p:txBody>
      </p:sp>
      <p:sp>
        <p:nvSpPr>
          <p:cNvPr id="293927" name="Text Box 39"/>
          <p:cNvSpPr txBox="1">
            <a:spLocks noChangeArrowheads="1"/>
          </p:cNvSpPr>
          <p:nvPr/>
        </p:nvSpPr>
        <p:spPr bwMode="auto">
          <a:xfrm>
            <a:off x="990600" y="5105400"/>
            <a:ext cx="4422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 b="0">
                <a:solidFill>
                  <a:srgbClr val="FF3300"/>
                </a:solidFill>
              </a:rPr>
              <a:t>D: –3 ≤ </a:t>
            </a:r>
            <a:r>
              <a:rPr lang="en-US" altLang="en-US" sz="2400" b="0" i="1">
                <a:solidFill>
                  <a:srgbClr val="FF3300"/>
                </a:solidFill>
              </a:rPr>
              <a:t>x ≤ </a:t>
            </a:r>
            <a:r>
              <a:rPr lang="en-US" altLang="en-US" sz="2400" b="0">
                <a:solidFill>
                  <a:srgbClr val="FF3300"/>
                </a:solidFill>
              </a:rPr>
              <a:t>2: R: –2 ≤ </a:t>
            </a:r>
            <a:r>
              <a:rPr lang="en-US" altLang="en-US" sz="2400" b="0" i="1">
                <a:solidFill>
                  <a:srgbClr val="FF3300"/>
                </a:solidFill>
              </a:rPr>
              <a:t>y</a:t>
            </a:r>
            <a:r>
              <a:rPr lang="en-US" altLang="en-US" sz="2400" b="0">
                <a:solidFill>
                  <a:srgbClr val="FF3300"/>
                </a:solidFill>
              </a:rPr>
              <a:t> ≤ 4</a:t>
            </a:r>
          </a:p>
        </p:txBody>
      </p:sp>
      <p:pic>
        <p:nvPicPr>
          <p:cNvPr id="23557" name="Picture 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2133600"/>
            <a:ext cx="2686050" cy="273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39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39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3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392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17"/>
          <p:cNvSpPr txBox="1">
            <a:spLocks noChangeArrowheads="1"/>
          </p:cNvSpPr>
          <p:nvPr/>
        </p:nvSpPr>
        <p:spPr bwMode="auto">
          <a:xfrm>
            <a:off x="762000" y="1447800"/>
            <a:ext cx="77120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404813" algn="l"/>
              </a:tabLs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tabLst>
                <a:tab pos="404813" algn="l"/>
              </a:tabLs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tabLst>
                <a:tab pos="404813" algn="l"/>
              </a:tabLs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tabLst>
                <a:tab pos="404813" algn="l"/>
              </a:tabLs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tabLst>
                <a:tab pos="404813" algn="l"/>
              </a:tabLs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tabLst>
                <a:tab pos="404813" algn="l"/>
              </a:tabLs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tabLst>
                <a:tab pos="404813" algn="l"/>
              </a:tabLs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tabLst>
                <a:tab pos="404813" algn="l"/>
              </a:tabLs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tabLst>
                <a:tab pos="404813" algn="l"/>
              </a:tabLs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/>
              <a:t>3. Give the domain and range of the 	relation. Tell whether the relation is a 	function. Explain.</a:t>
            </a:r>
          </a:p>
        </p:txBody>
      </p:sp>
      <p:sp>
        <p:nvSpPr>
          <p:cNvPr id="24579" name="Text Box 18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/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  <a:sym typeface="Symbol" pitchFamily="18" charset="2"/>
              </a:rPr>
              <a:t>Lesson Quiz: Part III</a:t>
            </a:r>
          </a:p>
        </p:txBody>
      </p:sp>
      <p:sp>
        <p:nvSpPr>
          <p:cNvPr id="294933" name="Text Box 21"/>
          <p:cNvSpPr txBox="1">
            <a:spLocks noChangeArrowheads="1"/>
          </p:cNvSpPr>
          <p:nvPr/>
        </p:nvSpPr>
        <p:spPr bwMode="auto">
          <a:xfrm>
            <a:off x="4495800" y="3048000"/>
            <a:ext cx="4495800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 b="0">
                <a:solidFill>
                  <a:srgbClr val="FF3300"/>
                </a:solidFill>
              </a:rPr>
              <a:t>D: {5, 10, 15}; </a:t>
            </a:r>
          </a:p>
          <a:p>
            <a:r>
              <a:rPr lang="en-US" altLang="en-US" sz="2400" b="0">
                <a:solidFill>
                  <a:srgbClr val="FF3300"/>
                </a:solidFill>
              </a:rPr>
              <a:t>R: {2, 4, 6, 8};</a:t>
            </a:r>
          </a:p>
          <a:p>
            <a:r>
              <a:rPr lang="en-US" altLang="en-US" sz="2400" b="0">
                <a:solidFill>
                  <a:srgbClr val="FF3300"/>
                </a:solidFill>
              </a:rPr>
              <a:t>The relation is not a function since 5 is paired with 2 and 4.</a:t>
            </a:r>
          </a:p>
        </p:txBody>
      </p:sp>
      <p:pic>
        <p:nvPicPr>
          <p:cNvPr id="24581" name="Picture 2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819400"/>
            <a:ext cx="2981325" cy="288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49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49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4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493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ChangeArrowheads="1"/>
          </p:cNvSpPr>
          <p:nvPr/>
        </p:nvSpPr>
        <p:spPr bwMode="auto">
          <a:xfrm>
            <a:off x="381000" y="2057400"/>
            <a:ext cx="8382000" cy="16764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2800" b="0"/>
              <a:t>Identify functions.</a:t>
            </a:r>
          </a:p>
          <a:p>
            <a:pPr>
              <a:spcBef>
                <a:spcPct val="20000"/>
              </a:spcBef>
            </a:pPr>
            <a:endParaRPr lang="en-US" altLang="en-US" sz="800" b="0"/>
          </a:p>
          <a:p>
            <a:pPr>
              <a:spcBef>
                <a:spcPct val="20000"/>
              </a:spcBef>
            </a:pPr>
            <a:r>
              <a:rPr lang="en-US" altLang="en-US" sz="2800" b="0"/>
              <a:t>Find the domain and range of relations and functions.</a:t>
            </a:r>
          </a:p>
          <a:p>
            <a:pPr>
              <a:spcBef>
                <a:spcPct val="20000"/>
              </a:spcBef>
            </a:pPr>
            <a:endParaRPr lang="en-US" altLang="en-US" sz="2800" b="0"/>
          </a:p>
        </p:txBody>
      </p:sp>
      <p:sp>
        <p:nvSpPr>
          <p:cNvPr id="4099" name="Rectangle 1055"/>
          <p:cNvSpPr>
            <a:spLocks noChangeArrowheads="1"/>
          </p:cNvSpPr>
          <p:nvPr/>
        </p:nvSpPr>
        <p:spPr bwMode="auto">
          <a:xfrm>
            <a:off x="0" y="12573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/>
            <a:r>
              <a:rPr lang="en-US" altLang="en-US" sz="3600" b="0" i="1">
                <a:solidFill>
                  <a:srgbClr val="FF6600"/>
                </a:solidFill>
                <a:latin typeface="Arial Black" pitchFamily="34" charset="0"/>
              </a:rPr>
              <a:t>Objectives</a:t>
            </a:r>
            <a:endParaRPr lang="en-US" altLang="en-US" sz="360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762000" y="2057400"/>
            <a:ext cx="7239000" cy="25146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3200" b="0"/>
              <a:t>relation</a:t>
            </a:r>
          </a:p>
          <a:p>
            <a:pPr>
              <a:spcBef>
                <a:spcPct val="20000"/>
              </a:spcBef>
            </a:pPr>
            <a:r>
              <a:rPr lang="en-US" altLang="en-US" sz="3200" b="0"/>
              <a:t>domain</a:t>
            </a:r>
          </a:p>
          <a:p>
            <a:pPr>
              <a:spcBef>
                <a:spcPct val="20000"/>
              </a:spcBef>
            </a:pPr>
            <a:r>
              <a:rPr lang="en-US" altLang="en-US" sz="3200" b="0"/>
              <a:t>range </a:t>
            </a:r>
          </a:p>
          <a:p>
            <a:pPr>
              <a:spcBef>
                <a:spcPct val="20000"/>
              </a:spcBef>
            </a:pPr>
            <a:r>
              <a:rPr lang="en-US" altLang="en-US" sz="3200" b="0"/>
              <a:t>function </a:t>
            </a:r>
          </a:p>
          <a:p>
            <a:pPr>
              <a:spcBef>
                <a:spcPct val="20000"/>
              </a:spcBef>
            </a:pPr>
            <a:endParaRPr lang="en-US" altLang="en-US" sz="3200" b="0">
              <a:latin typeface="Times New Roman" pitchFamily="18" charset="0"/>
            </a:endParaRPr>
          </a:p>
        </p:txBody>
      </p:sp>
      <p:sp>
        <p:nvSpPr>
          <p:cNvPr id="5123" name="Rectangle 26"/>
          <p:cNvSpPr>
            <a:spLocks noChangeArrowheads="1"/>
          </p:cNvSpPr>
          <p:nvPr/>
        </p:nvSpPr>
        <p:spPr bwMode="auto">
          <a:xfrm>
            <a:off x="0" y="12573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n-US" altLang="en-US" sz="3600" b="0" i="1">
                <a:solidFill>
                  <a:srgbClr val="FF0000"/>
                </a:solidFill>
                <a:latin typeface="Arial Black" pitchFamily="34" charset="0"/>
              </a:rPr>
              <a:t>Vocabulary</a:t>
            </a:r>
            <a:endParaRPr lang="en-US" altLang="en-US" sz="3600" b="0" i="1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autoUpdateAnimBg="0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31"/>
          <p:cNvSpPr txBox="1">
            <a:spLocks noChangeArrowheads="1"/>
          </p:cNvSpPr>
          <p:nvPr/>
        </p:nvSpPr>
        <p:spPr bwMode="auto">
          <a:xfrm>
            <a:off x="838200" y="1219200"/>
            <a:ext cx="76358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 b="0"/>
              <a:t>In Lesson 4-1 you saw relationships represented by graphs. Relationships can also be represented by a set of ordered pairs called a</a:t>
            </a:r>
            <a:r>
              <a:rPr lang="en-US" altLang="en-US" sz="2400"/>
              <a:t> </a:t>
            </a:r>
            <a:r>
              <a:rPr lang="en-US" altLang="en-US" sz="2400" u="sng"/>
              <a:t>relation</a:t>
            </a:r>
            <a:r>
              <a:rPr lang="en-US" altLang="en-US" sz="2400"/>
              <a:t>.  </a:t>
            </a:r>
          </a:p>
        </p:txBody>
      </p:sp>
      <p:sp>
        <p:nvSpPr>
          <p:cNvPr id="186400" name="Text Box 32"/>
          <p:cNvSpPr txBox="1">
            <a:spLocks noChangeArrowheads="1"/>
          </p:cNvSpPr>
          <p:nvPr/>
        </p:nvSpPr>
        <p:spPr bwMode="auto">
          <a:xfrm>
            <a:off x="838200" y="2895600"/>
            <a:ext cx="7940675" cy="301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 b="0"/>
              <a:t>In the scoring systems of some track meets, for </a:t>
            </a:r>
            <a:r>
              <a:rPr lang="en-US" altLang="en-US" sz="2400" b="0">
                <a:solidFill>
                  <a:srgbClr val="FF0000"/>
                </a:solidFill>
              </a:rPr>
              <a:t>first place</a:t>
            </a:r>
            <a:r>
              <a:rPr lang="en-US" altLang="en-US" sz="2400" b="0"/>
              <a:t> you get</a:t>
            </a:r>
            <a:r>
              <a:rPr lang="en-US" altLang="en-US" sz="2400" b="0">
                <a:solidFill>
                  <a:srgbClr val="FF0000"/>
                </a:solidFill>
              </a:rPr>
              <a:t> 5</a:t>
            </a:r>
            <a:r>
              <a:rPr lang="en-US" altLang="en-US" sz="2400" b="0"/>
              <a:t> points, for </a:t>
            </a:r>
            <a:r>
              <a:rPr lang="en-US" altLang="en-US" sz="2400" b="0">
                <a:solidFill>
                  <a:srgbClr val="3333FF"/>
                </a:solidFill>
              </a:rPr>
              <a:t>second place</a:t>
            </a:r>
            <a:r>
              <a:rPr lang="en-US" altLang="en-US" sz="2400" b="0"/>
              <a:t> you get </a:t>
            </a:r>
            <a:r>
              <a:rPr lang="en-US" altLang="en-US" sz="2400" b="0">
                <a:solidFill>
                  <a:srgbClr val="3333FF"/>
                </a:solidFill>
              </a:rPr>
              <a:t>3</a:t>
            </a:r>
            <a:r>
              <a:rPr lang="en-US" altLang="en-US" sz="2400" b="0"/>
              <a:t> points, for </a:t>
            </a:r>
            <a:r>
              <a:rPr lang="en-US" altLang="en-US" sz="2400" b="0">
                <a:solidFill>
                  <a:srgbClr val="009900"/>
                </a:solidFill>
              </a:rPr>
              <a:t>third place</a:t>
            </a:r>
            <a:r>
              <a:rPr lang="en-US" altLang="en-US" sz="2400" b="0"/>
              <a:t> you get </a:t>
            </a:r>
            <a:r>
              <a:rPr lang="en-US" altLang="en-US" sz="2400" b="0">
                <a:solidFill>
                  <a:srgbClr val="009900"/>
                </a:solidFill>
              </a:rPr>
              <a:t>2</a:t>
            </a:r>
            <a:r>
              <a:rPr lang="en-US" altLang="en-US" sz="2400" b="0"/>
              <a:t> points, and for </a:t>
            </a:r>
            <a:r>
              <a:rPr lang="en-US" altLang="en-US" sz="2400" b="0">
                <a:solidFill>
                  <a:srgbClr val="D60093"/>
                </a:solidFill>
              </a:rPr>
              <a:t>fourth place</a:t>
            </a:r>
            <a:r>
              <a:rPr lang="en-US" altLang="en-US" sz="2400" b="0"/>
              <a:t> you get </a:t>
            </a:r>
            <a:r>
              <a:rPr lang="en-US" altLang="en-US" sz="2400" b="0">
                <a:solidFill>
                  <a:srgbClr val="D60093"/>
                </a:solidFill>
              </a:rPr>
              <a:t>1</a:t>
            </a:r>
            <a:r>
              <a:rPr lang="en-US" altLang="en-US" sz="2400" b="0"/>
              <a:t> point. This scoring system is a relation, so it can be shown by ordered pairs. {(</a:t>
            </a:r>
            <a:r>
              <a:rPr lang="en-US" altLang="en-US" sz="2400" b="0">
                <a:solidFill>
                  <a:srgbClr val="FF0000"/>
                </a:solidFill>
              </a:rPr>
              <a:t>1</a:t>
            </a:r>
            <a:r>
              <a:rPr lang="en-US" altLang="en-US" sz="2400" b="0"/>
              <a:t>, </a:t>
            </a:r>
            <a:r>
              <a:rPr lang="en-US" altLang="en-US" sz="2400" b="0">
                <a:solidFill>
                  <a:srgbClr val="FF0000"/>
                </a:solidFill>
              </a:rPr>
              <a:t>5</a:t>
            </a:r>
            <a:r>
              <a:rPr lang="en-US" altLang="en-US" sz="2400" b="0"/>
              <a:t>), (</a:t>
            </a:r>
            <a:r>
              <a:rPr lang="en-US" altLang="en-US" sz="2400" b="0">
                <a:solidFill>
                  <a:srgbClr val="3333FF"/>
                </a:solidFill>
              </a:rPr>
              <a:t>2</a:t>
            </a:r>
            <a:r>
              <a:rPr lang="en-US" altLang="en-US" sz="2400" b="0"/>
              <a:t>, </a:t>
            </a:r>
            <a:r>
              <a:rPr lang="en-US" altLang="en-US" sz="2400" b="0">
                <a:solidFill>
                  <a:srgbClr val="3333FF"/>
                </a:solidFill>
              </a:rPr>
              <a:t>3</a:t>
            </a:r>
            <a:r>
              <a:rPr lang="en-US" altLang="en-US" sz="2400" b="0"/>
              <a:t>), (</a:t>
            </a:r>
            <a:r>
              <a:rPr lang="en-US" altLang="en-US" sz="2400" b="0">
                <a:solidFill>
                  <a:srgbClr val="009900"/>
                </a:solidFill>
              </a:rPr>
              <a:t>3</a:t>
            </a:r>
            <a:r>
              <a:rPr lang="en-US" altLang="en-US" sz="2400" b="0"/>
              <a:t>, </a:t>
            </a:r>
            <a:r>
              <a:rPr lang="en-US" altLang="en-US" sz="2400" b="0">
                <a:solidFill>
                  <a:srgbClr val="009900"/>
                </a:solidFill>
              </a:rPr>
              <a:t>2</a:t>
            </a:r>
            <a:r>
              <a:rPr lang="en-US" altLang="en-US" sz="2400" b="0"/>
              <a:t>) (</a:t>
            </a:r>
            <a:r>
              <a:rPr lang="en-US" altLang="en-US" sz="2400" b="0">
                <a:solidFill>
                  <a:srgbClr val="D60093"/>
                </a:solidFill>
              </a:rPr>
              <a:t>4</a:t>
            </a:r>
            <a:r>
              <a:rPr lang="en-US" altLang="en-US" sz="2400" b="0"/>
              <a:t>, </a:t>
            </a:r>
            <a:r>
              <a:rPr lang="en-US" altLang="en-US" sz="2400" b="0">
                <a:solidFill>
                  <a:srgbClr val="D60093"/>
                </a:solidFill>
              </a:rPr>
              <a:t>1</a:t>
            </a:r>
            <a:r>
              <a:rPr lang="en-US" altLang="en-US" sz="2400" b="0"/>
              <a:t>)}. You can also show relations in other ways, such as tables, graphs, or </a:t>
            </a:r>
            <a:r>
              <a:rPr lang="en-US" altLang="en-US" sz="2400" b="0" i="1"/>
              <a:t>mapping diagrams.</a:t>
            </a: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6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640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/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</a:rPr>
              <a:t>    Example 1: Showing Multiple Representations of Relations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533400" y="1914525"/>
            <a:ext cx="8382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/>
              <a:t>Express the relation {(2, 3), (4, 7), (6, 8)} as a table, as a graph, and as a mapping diagram.</a:t>
            </a:r>
          </a:p>
        </p:txBody>
      </p:sp>
      <p:sp>
        <p:nvSpPr>
          <p:cNvPr id="283738" name="Text Box 90"/>
          <p:cNvSpPr txBox="1">
            <a:spLocks noChangeArrowheads="1"/>
          </p:cNvSpPr>
          <p:nvPr/>
        </p:nvSpPr>
        <p:spPr bwMode="auto">
          <a:xfrm>
            <a:off x="2971800" y="3895725"/>
            <a:ext cx="4876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 b="0" i="1">
                <a:solidFill>
                  <a:srgbClr val="3333FF"/>
                </a:solidFill>
                <a:latin typeface="Arial" pitchFamily="34" charset="0"/>
              </a:rPr>
              <a:t>Write all x-values under “x” and all y-values under “y”. </a:t>
            </a:r>
          </a:p>
        </p:txBody>
      </p:sp>
      <p:grpSp>
        <p:nvGrpSpPr>
          <p:cNvPr id="2" name="Group 97"/>
          <p:cNvGrpSpPr>
            <a:grpSpLocks/>
          </p:cNvGrpSpPr>
          <p:nvPr/>
        </p:nvGrpSpPr>
        <p:grpSpPr bwMode="auto">
          <a:xfrm>
            <a:off x="969963" y="4124325"/>
            <a:ext cx="625475" cy="1828800"/>
            <a:chOff x="528" y="2544"/>
            <a:chExt cx="394" cy="1152"/>
          </a:xfrm>
        </p:grpSpPr>
        <p:sp>
          <p:nvSpPr>
            <p:cNvPr id="7193" name="Text Box 22"/>
            <p:cNvSpPr txBox="1">
              <a:spLocks noChangeArrowheads="1"/>
            </p:cNvSpPr>
            <p:nvPr/>
          </p:nvSpPr>
          <p:spPr bwMode="auto">
            <a:xfrm>
              <a:off x="528" y="2544"/>
              <a:ext cx="39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2400"/>
                <a:t>2</a:t>
              </a:r>
            </a:p>
          </p:txBody>
        </p:sp>
        <p:sp>
          <p:nvSpPr>
            <p:cNvPr id="7194" name="Text Box 24"/>
            <p:cNvSpPr txBox="1">
              <a:spLocks noChangeArrowheads="1"/>
            </p:cNvSpPr>
            <p:nvPr/>
          </p:nvSpPr>
          <p:spPr bwMode="auto">
            <a:xfrm>
              <a:off x="528" y="2976"/>
              <a:ext cx="25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2400"/>
                <a:t>4</a:t>
              </a:r>
            </a:p>
          </p:txBody>
        </p:sp>
        <p:sp>
          <p:nvSpPr>
            <p:cNvPr id="7195" name="Text Box 26"/>
            <p:cNvSpPr txBox="1">
              <a:spLocks noChangeArrowheads="1"/>
            </p:cNvSpPr>
            <p:nvPr/>
          </p:nvSpPr>
          <p:spPr bwMode="auto">
            <a:xfrm>
              <a:off x="528" y="3408"/>
              <a:ext cx="25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2400"/>
                <a:t>6</a:t>
              </a:r>
            </a:p>
          </p:txBody>
        </p:sp>
      </p:grpSp>
      <p:grpSp>
        <p:nvGrpSpPr>
          <p:cNvPr id="3" name="Group 98"/>
          <p:cNvGrpSpPr>
            <a:grpSpLocks/>
          </p:cNvGrpSpPr>
          <p:nvPr/>
        </p:nvGrpSpPr>
        <p:grpSpPr bwMode="auto">
          <a:xfrm>
            <a:off x="1884363" y="4138613"/>
            <a:ext cx="401637" cy="1828800"/>
            <a:chOff x="1200" y="2544"/>
            <a:chExt cx="253" cy="1152"/>
          </a:xfrm>
        </p:grpSpPr>
        <p:sp>
          <p:nvSpPr>
            <p:cNvPr id="7190" name="Text Box 23"/>
            <p:cNvSpPr txBox="1">
              <a:spLocks noChangeArrowheads="1"/>
            </p:cNvSpPr>
            <p:nvPr/>
          </p:nvSpPr>
          <p:spPr bwMode="auto">
            <a:xfrm>
              <a:off x="1200" y="2544"/>
              <a:ext cx="22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2400"/>
                <a:t>3</a:t>
              </a:r>
            </a:p>
          </p:txBody>
        </p:sp>
        <p:sp>
          <p:nvSpPr>
            <p:cNvPr id="7191" name="Text Box 25"/>
            <p:cNvSpPr txBox="1">
              <a:spLocks noChangeArrowheads="1"/>
            </p:cNvSpPr>
            <p:nvPr/>
          </p:nvSpPr>
          <p:spPr bwMode="auto">
            <a:xfrm>
              <a:off x="1200" y="2976"/>
              <a:ext cx="25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2400"/>
                <a:t>7</a:t>
              </a:r>
            </a:p>
          </p:txBody>
        </p:sp>
        <p:sp>
          <p:nvSpPr>
            <p:cNvPr id="7192" name="Text Box 27"/>
            <p:cNvSpPr txBox="1">
              <a:spLocks noChangeArrowheads="1"/>
            </p:cNvSpPr>
            <p:nvPr/>
          </p:nvSpPr>
          <p:spPr bwMode="auto">
            <a:xfrm>
              <a:off x="1200" y="3408"/>
              <a:ext cx="25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2400"/>
                <a:t>8</a:t>
              </a:r>
            </a:p>
          </p:txBody>
        </p:sp>
      </p:grpSp>
      <p:grpSp>
        <p:nvGrpSpPr>
          <p:cNvPr id="4" name="Group 99"/>
          <p:cNvGrpSpPr>
            <a:grpSpLocks/>
          </p:cNvGrpSpPr>
          <p:nvPr/>
        </p:nvGrpSpPr>
        <p:grpSpPr bwMode="auto">
          <a:xfrm>
            <a:off x="685800" y="2905125"/>
            <a:ext cx="1828800" cy="3190875"/>
            <a:chOff x="432" y="1782"/>
            <a:chExt cx="1152" cy="2010"/>
          </a:xfrm>
        </p:grpSpPr>
        <p:grpSp>
          <p:nvGrpSpPr>
            <p:cNvPr id="7176" name="Group 82"/>
            <p:cNvGrpSpPr>
              <a:grpSpLocks/>
            </p:cNvGrpSpPr>
            <p:nvPr/>
          </p:nvGrpSpPr>
          <p:grpSpPr bwMode="auto">
            <a:xfrm>
              <a:off x="432" y="2064"/>
              <a:ext cx="1152" cy="1728"/>
              <a:chOff x="432" y="2112"/>
              <a:chExt cx="1152" cy="1728"/>
            </a:xfrm>
          </p:grpSpPr>
          <p:sp>
            <p:nvSpPr>
              <p:cNvPr id="7179" name="Rectangle 10"/>
              <p:cNvSpPr>
                <a:spLocks noChangeArrowheads="1"/>
              </p:cNvSpPr>
              <p:nvPr/>
            </p:nvSpPr>
            <p:spPr bwMode="auto">
              <a:xfrm>
                <a:off x="432" y="3408"/>
                <a:ext cx="1152" cy="4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9pPr>
              </a:lstStyle>
              <a:p>
                <a:pPr>
                  <a:spcBef>
                    <a:spcPct val="20000"/>
                  </a:spcBef>
                </a:pPr>
                <a:endParaRPr lang="en-US" altLang="en-US" sz="2800" b="0">
                  <a:latin typeface="Times New Roman" pitchFamily="18" charset="0"/>
                </a:endParaRPr>
              </a:p>
            </p:txBody>
          </p:sp>
          <p:sp>
            <p:nvSpPr>
              <p:cNvPr id="7180" name="Rectangle 9"/>
              <p:cNvSpPr>
                <a:spLocks noChangeArrowheads="1"/>
              </p:cNvSpPr>
              <p:nvPr/>
            </p:nvSpPr>
            <p:spPr bwMode="auto">
              <a:xfrm>
                <a:off x="432" y="2976"/>
                <a:ext cx="1152" cy="4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9pPr>
              </a:lstStyle>
              <a:p>
                <a:pPr>
                  <a:spcBef>
                    <a:spcPct val="20000"/>
                  </a:spcBef>
                </a:pPr>
                <a:endParaRPr lang="en-US" altLang="en-US" sz="2800" b="0">
                  <a:latin typeface="Times New Roman" pitchFamily="18" charset="0"/>
                </a:endParaRPr>
              </a:p>
            </p:txBody>
          </p:sp>
          <p:sp>
            <p:nvSpPr>
              <p:cNvPr id="7181" name="Rectangle 8"/>
              <p:cNvSpPr>
                <a:spLocks noChangeArrowheads="1"/>
              </p:cNvSpPr>
              <p:nvPr/>
            </p:nvSpPr>
            <p:spPr bwMode="auto">
              <a:xfrm>
                <a:off x="432" y="2544"/>
                <a:ext cx="1152" cy="4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9pPr>
              </a:lstStyle>
              <a:p>
                <a:pPr>
                  <a:spcBef>
                    <a:spcPct val="20000"/>
                  </a:spcBef>
                </a:pPr>
                <a:r>
                  <a:rPr lang="en-US" altLang="en-US" sz="2800" b="0">
                    <a:latin typeface="Times New Roman" pitchFamily="18" charset="0"/>
                  </a:rPr>
                  <a:t>     </a:t>
                </a:r>
                <a:r>
                  <a:rPr lang="en-US" altLang="en-US" sz="2800" b="0"/>
                  <a:t>       </a:t>
                </a:r>
                <a:endParaRPr lang="en-US" altLang="en-US" sz="2800" b="0">
                  <a:latin typeface="Times New Roman" pitchFamily="18" charset="0"/>
                </a:endParaRPr>
              </a:p>
            </p:txBody>
          </p:sp>
          <p:sp>
            <p:nvSpPr>
              <p:cNvPr id="7182" name="Rectangle 7"/>
              <p:cNvSpPr>
                <a:spLocks noChangeArrowheads="1"/>
              </p:cNvSpPr>
              <p:nvPr/>
            </p:nvSpPr>
            <p:spPr bwMode="auto">
              <a:xfrm>
                <a:off x="432" y="2112"/>
                <a:ext cx="1152" cy="432"/>
              </a:xfrm>
              <a:prstGeom prst="rect">
                <a:avLst/>
              </a:prstGeom>
              <a:solidFill>
                <a:srgbClr val="99FF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9pPr>
              </a:lstStyle>
              <a:p>
                <a:pPr algn="ctr">
                  <a:spcBef>
                    <a:spcPct val="20000"/>
                  </a:spcBef>
                </a:pPr>
                <a:r>
                  <a:rPr lang="en-US" altLang="en-US" sz="2800" b="0" i="1"/>
                  <a:t> x     y</a:t>
                </a:r>
              </a:p>
            </p:txBody>
          </p:sp>
          <p:sp>
            <p:nvSpPr>
              <p:cNvPr id="7183" name="Line 11"/>
              <p:cNvSpPr>
                <a:spLocks noChangeShapeType="1"/>
              </p:cNvSpPr>
              <p:nvPr/>
            </p:nvSpPr>
            <p:spPr bwMode="auto">
              <a:xfrm>
                <a:off x="432" y="2112"/>
                <a:ext cx="1152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7184" name="Line 12"/>
              <p:cNvSpPr>
                <a:spLocks noChangeShapeType="1"/>
              </p:cNvSpPr>
              <p:nvPr/>
            </p:nvSpPr>
            <p:spPr bwMode="auto">
              <a:xfrm>
                <a:off x="432" y="2544"/>
                <a:ext cx="115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7185" name="Line 13"/>
              <p:cNvSpPr>
                <a:spLocks noChangeShapeType="1"/>
              </p:cNvSpPr>
              <p:nvPr/>
            </p:nvSpPr>
            <p:spPr bwMode="auto">
              <a:xfrm>
                <a:off x="432" y="2976"/>
                <a:ext cx="115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7186" name="Line 14"/>
              <p:cNvSpPr>
                <a:spLocks noChangeShapeType="1"/>
              </p:cNvSpPr>
              <p:nvPr/>
            </p:nvSpPr>
            <p:spPr bwMode="auto">
              <a:xfrm>
                <a:off x="432" y="3408"/>
                <a:ext cx="115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7187" name="Line 15"/>
              <p:cNvSpPr>
                <a:spLocks noChangeShapeType="1"/>
              </p:cNvSpPr>
              <p:nvPr/>
            </p:nvSpPr>
            <p:spPr bwMode="auto">
              <a:xfrm>
                <a:off x="432" y="3840"/>
                <a:ext cx="1152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7188" name="Line 16"/>
              <p:cNvSpPr>
                <a:spLocks noChangeShapeType="1"/>
              </p:cNvSpPr>
              <p:nvPr/>
            </p:nvSpPr>
            <p:spPr bwMode="auto">
              <a:xfrm>
                <a:off x="432" y="2112"/>
                <a:ext cx="0" cy="1728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7189" name="Line 17"/>
              <p:cNvSpPr>
                <a:spLocks noChangeShapeType="1"/>
              </p:cNvSpPr>
              <p:nvPr/>
            </p:nvSpPr>
            <p:spPr bwMode="auto">
              <a:xfrm>
                <a:off x="1584" y="2112"/>
                <a:ext cx="0" cy="1728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7177" name="Line 20"/>
            <p:cNvSpPr>
              <a:spLocks noChangeShapeType="1"/>
            </p:cNvSpPr>
            <p:nvPr/>
          </p:nvSpPr>
          <p:spPr bwMode="auto">
            <a:xfrm>
              <a:off x="1008" y="2064"/>
              <a:ext cx="0" cy="17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7178" name="Text Box 92"/>
            <p:cNvSpPr txBox="1">
              <a:spLocks noChangeArrowheads="1"/>
            </p:cNvSpPr>
            <p:nvPr/>
          </p:nvSpPr>
          <p:spPr bwMode="auto">
            <a:xfrm>
              <a:off x="691" y="1782"/>
              <a:ext cx="70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2400"/>
                <a:t>Table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837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837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83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373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/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</a:rPr>
              <a:t>    Example 1 Continued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533400" y="1676400"/>
            <a:ext cx="8382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/>
              <a:t>Express the relation {(2, 3), (4, 7), (6, 8)} as a table, as a graph, and as a mapping diagram.</a:t>
            </a:r>
          </a:p>
        </p:txBody>
      </p:sp>
      <p:pic>
        <p:nvPicPr>
          <p:cNvPr id="302084" name="Picture 4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895600"/>
            <a:ext cx="32385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2085" name="Text Box 5"/>
          <p:cNvSpPr txBox="1">
            <a:spLocks noChangeArrowheads="1"/>
          </p:cNvSpPr>
          <p:nvPr/>
        </p:nvSpPr>
        <p:spPr bwMode="auto">
          <a:xfrm>
            <a:off x="5181600" y="3505200"/>
            <a:ext cx="3733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 b="0" i="1">
                <a:solidFill>
                  <a:srgbClr val="3333FF"/>
                </a:solidFill>
                <a:latin typeface="Arial" pitchFamily="34" charset="0"/>
              </a:rPr>
              <a:t>Use the x- and y-values to plot the ordered pairs. </a:t>
            </a:r>
          </a:p>
        </p:txBody>
      </p:sp>
      <p:sp>
        <p:nvSpPr>
          <p:cNvPr id="302110" name="Text Box 30"/>
          <p:cNvSpPr txBox="1">
            <a:spLocks noChangeArrowheads="1"/>
          </p:cNvSpPr>
          <p:nvPr/>
        </p:nvSpPr>
        <p:spPr bwMode="auto">
          <a:xfrm>
            <a:off x="2362200" y="2514600"/>
            <a:ext cx="1216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/>
              <a:t>Graph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2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2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2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20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20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02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2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2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02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2085" grpId="0"/>
      <p:bldP spid="3021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7" name="AutoShape 7"/>
          <p:cNvSpPr>
            <a:spLocks noChangeArrowheads="1"/>
          </p:cNvSpPr>
          <p:nvPr/>
        </p:nvSpPr>
        <p:spPr bwMode="auto">
          <a:xfrm>
            <a:off x="1447800" y="3790950"/>
            <a:ext cx="685800" cy="2438400"/>
          </a:xfrm>
          <a:prstGeom prst="roundRect">
            <a:avLst>
              <a:gd name="adj" fmla="val 16667"/>
            </a:avLst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96968" name="AutoShape 8"/>
          <p:cNvSpPr>
            <a:spLocks noChangeArrowheads="1"/>
          </p:cNvSpPr>
          <p:nvPr/>
        </p:nvSpPr>
        <p:spPr bwMode="auto">
          <a:xfrm>
            <a:off x="2362200" y="3795713"/>
            <a:ext cx="685800" cy="2438400"/>
          </a:xfrm>
          <a:prstGeom prst="roundRect">
            <a:avLst>
              <a:gd name="adj" fmla="val 16667"/>
            </a:avLst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96975" name="Line 15"/>
          <p:cNvSpPr>
            <a:spLocks noChangeShapeType="1"/>
          </p:cNvSpPr>
          <p:nvPr/>
        </p:nvSpPr>
        <p:spPr bwMode="auto">
          <a:xfrm>
            <a:off x="1981200" y="4267200"/>
            <a:ext cx="6096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96976" name="Line 16"/>
          <p:cNvSpPr>
            <a:spLocks noChangeShapeType="1"/>
          </p:cNvSpPr>
          <p:nvPr/>
        </p:nvSpPr>
        <p:spPr bwMode="auto">
          <a:xfrm>
            <a:off x="1981200" y="5651500"/>
            <a:ext cx="6096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1600200" y="4038600"/>
            <a:ext cx="401638" cy="1828800"/>
            <a:chOff x="1008" y="2544"/>
            <a:chExt cx="253" cy="1152"/>
          </a:xfrm>
        </p:grpSpPr>
        <p:sp>
          <p:nvSpPr>
            <p:cNvPr id="9234" name="Text Box 9"/>
            <p:cNvSpPr txBox="1">
              <a:spLocks noChangeArrowheads="1"/>
            </p:cNvSpPr>
            <p:nvPr/>
          </p:nvSpPr>
          <p:spPr bwMode="auto">
            <a:xfrm>
              <a:off x="1008" y="2544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2400"/>
                <a:t>2</a:t>
              </a:r>
            </a:p>
          </p:txBody>
        </p:sp>
        <p:sp>
          <p:nvSpPr>
            <p:cNvPr id="9235" name="Text Box 11"/>
            <p:cNvSpPr txBox="1">
              <a:spLocks noChangeArrowheads="1"/>
            </p:cNvSpPr>
            <p:nvPr/>
          </p:nvSpPr>
          <p:spPr bwMode="auto">
            <a:xfrm>
              <a:off x="1008" y="3408"/>
              <a:ext cx="25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2400"/>
                <a:t>6</a:t>
              </a:r>
            </a:p>
          </p:txBody>
        </p:sp>
        <p:sp>
          <p:nvSpPr>
            <p:cNvPr id="9236" name="Text Box 10"/>
            <p:cNvSpPr txBox="1">
              <a:spLocks noChangeArrowheads="1"/>
            </p:cNvSpPr>
            <p:nvPr/>
          </p:nvSpPr>
          <p:spPr bwMode="auto">
            <a:xfrm>
              <a:off x="1008" y="2976"/>
              <a:ext cx="25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2400"/>
                <a:t>4</a:t>
              </a:r>
            </a:p>
          </p:txBody>
        </p:sp>
      </p:grpSp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2493963" y="4038600"/>
            <a:ext cx="401637" cy="1828800"/>
            <a:chOff x="1571" y="2544"/>
            <a:chExt cx="253" cy="1152"/>
          </a:xfrm>
        </p:grpSpPr>
        <p:sp>
          <p:nvSpPr>
            <p:cNvPr id="9231" name="Text Box 12"/>
            <p:cNvSpPr txBox="1">
              <a:spLocks noChangeArrowheads="1"/>
            </p:cNvSpPr>
            <p:nvPr/>
          </p:nvSpPr>
          <p:spPr bwMode="auto">
            <a:xfrm>
              <a:off x="1571" y="2544"/>
              <a:ext cx="22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2400"/>
                <a:t>3</a:t>
              </a:r>
            </a:p>
          </p:txBody>
        </p:sp>
        <p:sp>
          <p:nvSpPr>
            <p:cNvPr id="9232" name="Text Box 14"/>
            <p:cNvSpPr txBox="1">
              <a:spLocks noChangeArrowheads="1"/>
            </p:cNvSpPr>
            <p:nvPr/>
          </p:nvSpPr>
          <p:spPr bwMode="auto">
            <a:xfrm>
              <a:off x="1571" y="3408"/>
              <a:ext cx="25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2400"/>
                <a:t>8</a:t>
              </a:r>
            </a:p>
          </p:txBody>
        </p:sp>
        <p:sp>
          <p:nvSpPr>
            <p:cNvPr id="9233" name="Text Box 13"/>
            <p:cNvSpPr txBox="1">
              <a:spLocks noChangeArrowheads="1"/>
            </p:cNvSpPr>
            <p:nvPr/>
          </p:nvSpPr>
          <p:spPr bwMode="auto">
            <a:xfrm>
              <a:off x="1571" y="2976"/>
              <a:ext cx="25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2400"/>
                <a:t>7</a:t>
              </a:r>
            </a:p>
          </p:txBody>
        </p:sp>
      </p:grpSp>
      <p:sp>
        <p:nvSpPr>
          <p:cNvPr id="296977" name="Line 17"/>
          <p:cNvSpPr>
            <a:spLocks noChangeShapeType="1"/>
          </p:cNvSpPr>
          <p:nvPr/>
        </p:nvSpPr>
        <p:spPr bwMode="auto">
          <a:xfrm>
            <a:off x="1981200" y="4953000"/>
            <a:ext cx="6096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96978" name="Text Box 18"/>
          <p:cNvSpPr txBox="1">
            <a:spLocks noChangeArrowheads="1"/>
          </p:cNvSpPr>
          <p:nvPr/>
        </p:nvSpPr>
        <p:spPr bwMode="auto">
          <a:xfrm>
            <a:off x="1066800" y="2616200"/>
            <a:ext cx="3190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/>
              <a:t>Mapping Diagram</a:t>
            </a:r>
          </a:p>
        </p:txBody>
      </p:sp>
      <p:sp>
        <p:nvSpPr>
          <p:cNvPr id="296984" name="Text Box 24"/>
          <p:cNvSpPr txBox="1">
            <a:spLocks noChangeArrowheads="1"/>
          </p:cNvSpPr>
          <p:nvPr/>
        </p:nvSpPr>
        <p:spPr bwMode="auto">
          <a:xfrm>
            <a:off x="1631950" y="3381375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 i="1"/>
              <a:t>x</a:t>
            </a:r>
          </a:p>
        </p:txBody>
      </p:sp>
      <p:sp>
        <p:nvSpPr>
          <p:cNvPr id="296985" name="Text Box 25"/>
          <p:cNvSpPr txBox="1">
            <a:spLocks noChangeArrowheads="1"/>
          </p:cNvSpPr>
          <p:nvPr/>
        </p:nvSpPr>
        <p:spPr bwMode="auto">
          <a:xfrm>
            <a:off x="2514600" y="3352800"/>
            <a:ext cx="282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 i="1"/>
              <a:t>y</a:t>
            </a:r>
          </a:p>
        </p:txBody>
      </p:sp>
      <p:sp>
        <p:nvSpPr>
          <p:cNvPr id="296986" name="Text Box 26"/>
          <p:cNvSpPr txBox="1">
            <a:spLocks noChangeArrowheads="1"/>
          </p:cNvSpPr>
          <p:nvPr/>
        </p:nvSpPr>
        <p:spPr bwMode="auto">
          <a:xfrm>
            <a:off x="3505200" y="3429000"/>
            <a:ext cx="53340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 b="0" i="1">
                <a:solidFill>
                  <a:srgbClr val="3333FF"/>
                </a:solidFill>
              </a:rPr>
              <a:t>Write all x-values under </a:t>
            </a:r>
            <a:r>
              <a:rPr lang="en-US" altLang="en-US" sz="2400" b="0" i="1">
                <a:solidFill>
                  <a:srgbClr val="3333FF"/>
                </a:solidFill>
                <a:latin typeface="Arial" pitchFamily="34" charset="0"/>
              </a:rPr>
              <a:t>“</a:t>
            </a:r>
            <a:r>
              <a:rPr lang="en-US" altLang="en-US" sz="2400" b="0" i="1">
                <a:solidFill>
                  <a:srgbClr val="3333FF"/>
                </a:solidFill>
              </a:rPr>
              <a:t>x</a:t>
            </a:r>
            <a:r>
              <a:rPr lang="en-US" altLang="en-US" sz="2400" b="0" i="1">
                <a:solidFill>
                  <a:srgbClr val="3333FF"/>
                </a:solidFill>
                <a:latin typeface="Arial" pitchFamily="34" charset="0"/>
              </a:rPr>
              <a:t>”</a:t>
            </a:r>
            <a:r>
              <a:rPr lang="en-US" altLang="en-US" sz="2400" b="0" i="1">
                <a:solidFill>
                  <a:srgbClr val="3333FF"/>
                </a:solidFill>
              </a:rPr>
              <a:t> and all y-values under </a:t>
            </a:r>
            <a:r>
              <a:rPr lang="en-US" altLang="en-US" sz="2400" b="0" i="1">
                <a:solidFill>
                  <a:srgbClr val="3333FF"/>
                </a:solidFill>
                <a:latin typeface="Arial" pitchFamily="34" charset="0"/>
              </a:rPr>
              <a:t>“</a:t>
            </a:r>
            <a:r>
              <a:rPr lang="en-US" altLang="en-US" sz="2400" b="0" i="1">
                <a:solidFill>
                  <a:srgbClr val="3333FF"/>
                </a:solidFill>
              </a:rPr>
              <a:t>y</a:t>
            </a:r>
            <a:r>
              <a:rPr lang="en-US" altLang="en-US" sz="2400" b="0" i="1">
                <a:solidFill>
                  <a:srgbClr val="3333FF"/>
                </a:solidFill>
                <a:latin typeface="Arial" pitchFamily="34" charset="0"/>
              </a:rPr>
              <a:t>”</a:t>
            </a:r>
            <a:r>
              <a:rPr lang="en-US" altLang="en-US" sz="2400" b="0" i="1">
                <a:solidFill>
                  <a:srgbClr val="3333FF"/>
                </a:solidFill>
              </a:rPr>
              <a:t>. Draw an arrow from each x-value to its corresponding y-value.</a:t>
            </a:r>
          </a:p>
        </p:txBody>
      </p:sp>
      <p:sp>
        <p:nvSpPr>
          <p:cNvPr id="9229" name="Text Box 29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/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</a:rPr>
              <a:t>    Example 1 Continued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9230" name="Text Box 30"/>
          <p:cNvSpPr txBox="1">
            <a:spLocks noChangeArrowheads="1"/>
          </p:cNvSpPr>
          <p:nvPr/>
        </p:nvSpPr>
        <p:spPr bwMode="auto">
          <a:xfrm>
            <a:off x="533400" y="1676400"/>
            <a:ext cx="8382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/>
              <a:t>Express the relation {(2, 3), (4, 7), (6, 8)} as a table, as a graph, and as a mapping diagram.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96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69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69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96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969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969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96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69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69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96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969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969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96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969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969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96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96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96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96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67" grpId="0" animBg="1"/>
      <p:bldP spid="296968" grpId="0" animBg="1"/>
      <p:bldP spid="296975" grpId="0" animBg="1"/>
      <p:bldP spid="296976" grpId="0" animBg="1"/>
      <p:bldP spid="296977" grpId="0" animBg="1"/>
      <p:bldP spid="296978" grpId="0"/>
      <p:bldP spid="296984" grpId="0"/>
      <p:bldP spid="296985" grpId="0"/>
      <p:bldP spid="29698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/>
            <a:r>
              <a:rPr lang="en-US" altLang="en-US" sz="2400" b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</a:rPr>
              <a:t> Example 1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0243" name="Text Box 5"/>
          <p:cNvSpPr txBox="1">
            <a:spLocks noChangeArrowheads="1"/>
          </p:cNvSpPr>
          <p:nvPr/>
        </p:nvSpPr>
        <p:spPr bwMode="auto">
          <a:xfrm>
            <a:off x="533400" y="1524000"/>
            <a:ext cx="8321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/>
              <a:t>Express the relation {(1, 3), (2, 4), (3, 5)} as a table, as a graph, and as a mapping diagram.</a:t>
            </a:r>
          </a:p>
        </p:txBody>
      </p:sp>
      <p:grpSp>
        <p:nvGrpSpPr>
          <p:cNvPr id="10244" name="Group 7"/>
          <p:cNvGrpSpPr>
            <a:grpSpLocks/>
          </p:cNvGrpSpPr>
          <p:nvPr/>
        </p:nvGrpSpPr>
        <p:grpSpPr bwMode="auto">
          <a:xfrm>
            <a:off x="685800" y="2971800"/>
            <a:ext cx="1828800" cy="2743200"/>
            <a:chOff x="432" y="2112"/>
            <a:chExt cx="1152" cy="1728"/>
          </a:xfrm>
        </p:grpSpPr>
        <p:sp>
          <p:nvSpPr>
            <p:cNvPr id="10254" name="Rectangle 8"/>
            <p:cNvSpPr>
              <a:spLocks noChangeArrowheads="1"/>
            </p:cNvSpPr>
            <p:nvPr/>
          </p:nvSpPr>
          <p:spPr bwMode="auto">
            <a:xfrm>
              <a:off x="432" y="3408"/>
              <a:ext cx="1152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pPr>
                <a:spcBef>
                  <a:spcPct val="20000"/>
                </a:spcBef>
              </a:pPr>
              <a:endParaRPr lang="en-US" altLang="en-US" sz="2800" b="0">
                <a:latin typeface="Times New Roman" pitchFamily="18" charset="0"/>
              </a:endParaRPr>
            </a:p>
          </p:txBody>
        </p:sp>
        <p:sp>
          <p:nvSpPr>
            <p:cNvPr id="10255" name="Rectangle 9"/>
            <p:cNvSpPr>
              <a:spLocks noChangeArrowheads="1"/>
            </p:cNvSpPr>
            <p:nvPr/>
          </p:nvSpPr>
          <p:spPr bwMode="auto">
            <a:xfrm>
              <a:off x="432" y="2976"/>
              <a:ext cx="1152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pPr>
                <a:spcBef>
                  <a:spcPct val="20000"/>
                </a:spcBef>
              </a:pPr>
              <a:endParaRPr lang="en-US" altLang="en-US" sz="2800" b="0">
                <a:latin typeface="Times New Roman" pitchFamily="18" charset="0"/>
              </a:endParaRPr>
            </a:p>
          </p:txBody>
        </p:sp>
        <p:sp>
          <p:nvSpPr>
            <p:cNvPr id="10256" name="Rectangle 10"/>
            <p:cNvSpPr>
              <a:spLocks noChangeArrowheads="1"/>
            </p:cNvSpPr>
            <p:nvPr/>
          </p:nvSpPr>
          <p:spPr bwMode="auto">
            <a:xfrm>
              <a:off x="432" y="2544"/>
              <a:ext cx="1152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en-US" altLang="en-US" sz="2800" b="0">
                  <a:latin typeface="Times New Roman" pitchFamily="18" charset="0"/>
                </a:rPr>
                <a:t>     </a:t>
              </a:r>
              <a:r>
                <a:rPr lang="en-US" altLang="en-US" sz="2800" b="0"/>
                <a:t>       </a:t>
              </a:r>
              <a:endParaRPr lang="en-US" altLang="en-US" sz="2800" b="0">
                <a:latin typeface="Times New Roman" pitchFamily="18" charset="0"/>
              </a:endParaRPr>
            </a:p>
          </p:txBody>
        </p:sp>
        <p:sp>
          <p:nvSpPr>
            <p:cNvPr id="10257" name="Rectangle 11"/>
            <p:cNvSpPr>
              <a:spLocks noChangeArrowheads="1"/>
            </p:cNvSpPr>
            <p:nvPr/>
          </p:nvSpPr>
          <p:spPr bwMode="auto">
            <a:xfrm>
              <a:off x="432" y="2112"/>
              <a:ext cx="1152" cy="432"/>
            </a:xfrm>
            <a:prstGeom prst="rect">
              <a:avLst/>
            </a:prstGeom>
            <a:solidFill>
              <a:srgbClr val="99FF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en-US" altLang="en-US" sz="2800" b="0" i="1"/>
                <a:t>  x      y</a:t>
              </a:r>
            </a:p>
          </p:txBody>
        </p:sp>
        <p:sp>
          <p:nvSpPr>
            <p:cNvPr id="10258" name="Line 12"/>
            <p:cNvSpPr>
              <a:spLocks noChangeShapeType="1"/>
            </p:cNvSpPr>
            <p:nvPr/>
          </p:nvSpPr>
          <p:spPr bwMode="auto">
            <a:xfrm>
              <a:off x="432" y="2112"/>
              <a:ext cx="115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259" name="Line 13"/>
            <p:cNvSpPr>
              <a:spLocks noChangeShapeType="1"/>
            </p:cNvSpPr>
            <p:nvPr/>
          </p:nvSpPr>
          <p:spPr bwMode="auto">
            <a:xfrm>
              <a:off x="432" y="2544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260" name="Line 14"/>
            <p:cNvSpPr>
              <a:spLocks noChangeShapeType="1"/>
            </p:cNvSpPr>
            <p:nvPr/>
          </p:nvSpPr>
          <p:spPr bwMode="auto">
            <a:xfrm>
              <a:off x="432" y="297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261" name="Line 15"/>
            <p:cNvSpPr>
              <a:spLocks noChangeShapeType="1"/>
            </p:cNvSpPr>
            <p:nvPr/>
          </p:nvSpPr>
          <p:spPr bwMode="auto">
            <a:xfrm>
              <a:off x="432" y="3408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262" name="Line 16"/>
            <p:cNvSpPr>
              <a:spLocks noChangeShapeType="1"/>
            </p:cNvSpPr>
            <p:nvPr/>
          </p:nvSpPr>
          <p:spPr bwMode="auto">
            <a:xfrm>
              <a:off x="432" y="3840"/>
              <a:ext cx="115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263" name="Line 17"/>
            <p:cNvSpPr>
              <a:spLocks noChangeShapeType="1"/>
            </p:cNvSpPr>
            <p:nvPr/>
          </p:nvSpPr>
          <p:spPr bwMode="auto">
            <a:xfrm>
              <a:off x="432" y="2112"/>
              <a:ext cx="0" cy="1728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264" name="Line 18"/>
            <p:cNvSpPr>
              <a:spLocks noChangeShapeType="1"/>
            </p:cNvSpPr>
            <p:nvPr/>
          </p:nvSpPr>
          <p:spPr bwMode="auto">
            <a:xfrm>
              <a:off x="1584" y="2112"/>
              <a:ext cx="0" cy="1728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10245" name="Line 19"/>
          <p:cNvSpPr>
            <a:spLocks noChangeShapeType="1"/>
          </p:cNvSpPr>
          <p:nvPr/>
        </p:nvSpPr>
        <p:spPr bwMode="auto">
          <a:xfrm>
            <a:off x="1600200" y="2971800"/>
            <a:ext cx="0" cy="2743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82645" name="Text Box 21"/>
          <p:cNvSpPr txBox="1">
            <a:spLocks noChangeArrowheads="1"/>
          </p:cNvSpPr>
          <p:nvPr/>
        </p:nvSpPr>
        <p:spPr bwMode="auto">
          <a:xfrm>
            <a:off x="936625" y="3733800"/>
            <a:ext cx="625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/>
              <a:t>1</a:t>
            </a:r>
          </a:p>
        </p:txBody>
      </p:sp>
      <p:sp>
        <p:nvSpPr>
          <p:cNvPr id="282646" name="Text Box 22"/>
          <p:cNvSpPr txBox="1">
            <a:spLocks noChangeArrowheads="1"/>
          </p:cNvSpPr>
          <p:nvPr/>
        </p:nvSpPr>
        <p:spPr bwMode="auto">
          <a:xfrm>
            <a:off x="1873250" y="3733800"/>
            <a:ext cx="358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/>
              <a:t>3</a:t>
            </a:r>
          </a:p>
        </p:txBody>
      </p:sp>
      <p:sp>
        <p:nvSpPr>
          <p:cNvPr id="282647" name="Text Box 23"/>
          <p:cNvSpPr txBox="1">
            <a:spLocks noChangeArrowheads="1"/>
          </p:cNvSpPr>
          <p:nvPr/>
        </p:nvSpPr>
        <p:spPr bwMode="auto">
          <a:xfrm>
            <a:off x="936625" y="4419600"/>
            <a:ext cx="401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/>
              <a:t>2</a:t>
            </a:r>
          </a:p>
        </p:txBody>
      </p:sp>
      <p:sp>
        <p:nvSpPr>
          <p:cNvPr id="282648" name="Text Box 24"/>
          <p:cNvSpPr txBox="1">
            <a:spLocks noChangeArrowheads="1"/>
          </p:cNvSpPr>
          <p:nvPr/>
        </p:nvSpPr>
        <p:spPr bwMode="auto">
          <a:xfrm>
            <a:off x="1873250" y="4419600"/>
            <a:ext cx="401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/>
              <a:t>4</a:t>
            </a:r>
          </a:p>
        </p:txBody>
      </p:sp>
      <p:sp>
        <p:nvSpPr>
          <p:cNvPr id="282649" name="Text Box 25"/>
          <p:cNvSpPr txBox="1">
            <a:spLocks noChangeArrowheads="1"/>
          </p:cNvSpPr>
          <p:nvPr/>
        </p:nvSpPr>
        <p:spPr bwMode="auto">
          <a:xfrm>
            <a:off x="936625" y="5105400"/>
            <a:ext cx="401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/>
              <a:t>3</a:t>
            </a:r>
          </a:p>
        </p:txBody>
      </p:sp>
      <p:sp>
        <p:nvSpPr>
          <p:cNvPr id="282650" name="Text Box 26"/>
          <p:cNvSpPr txBox="1">
            <a:spLocks noChangeArrowheads="1"/>
          </p:cNvSpPr>
          <p:nvPr/>
        </p:nvSpPr>
        <p:spPr bwMode="auto">
          <a:xfrm>
            <a:off x="1873250" y="5105400"/>
            <a:ext cx="401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/>
              <a:t>5</a:t>
            </a:r>
          </a:p>
        </p:txBody>
      </p:sp>
      <p:sp>
        <p:nvSpPr>
          <p:cNvPr id="282696" name="Text Box 72"/>
          <p:cNvSpPr txBox="1">
            <a:spLocks noChangeArrowheads="1"/>
          </p:cNvSpPr>
          <p:nvPr/>
        </p:nvSpPr>
        <p:spPr bwMode="auto">
          <a:xfrm>
            <a:off x="990600" y="2362200"/>
            <a:ext cx="1116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/>
              <a:t>Table</a:t>
            </a:r>
          </a:p>
        </p:txBody>
      </p:sp>
      <p:sp>
        <p:nvSpPr>
          <p:cNvPr id="282701" name="Text Box 77"/>
          <p:cNvSpPr txBox="1">
            <a:spLocks noChangeArrowheads="1"/>
          </p:cNvSpPr>
          <p:nvPr/>
        </p:nvSpPr>
        <p:spPr bwMode="auto">
          <a:xfrm>
            <a:off x="2971800" y="3581400"/>
            <a:ext cx="5181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400" b="0" i="1">
                <a:solidFill>
                  <a:srgbClr val="3333FF"/>
                </a:solidFill>
                <a:latin typeface="Arial" pitchFamily="34" charset="0"/>
              </a:rPr>
              <a:t>Write all x-values under “x” and all  y-values under “y”.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26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26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82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27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27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82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282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282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1000"/>
                                        <p:tgtEl>
                                          <p:spTgt spid="282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1000"/>
                                        <p:tgtEl>
                                          <p:spTgt spid="282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1000"/>
                                        <p:tgtEl>
                                          <p:spTgt spid="282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1000"/>
                                        <p:tgtEl>
                                          <p:spTgt spid="282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2645" grpId="0"/>
      <p:bldP spid="282646" grpId="0"/>
      <p:bldP spid="282647" grpId="0"/>
      <p:bldP spid="282648" grpId="0"/>
      <p:bldP spid="282649" grpId="0"/>
      <p:bldP spid="282650" grpId="0"/>
      <p:bldP spid="282696" grpId="0"/>
      <p:bldP spid="282701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11612</TotalTime>
  <Words>1406</Words>
  <Application>Microsoft Office PowerPoint</Application>
  <PresentationFormat>On-screen Show (4:3)</PresentationFormat>
  <Paragraphs>174</Paragraphs>
  <Slides>24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Manda Reid</dc:creator>
  <cp:lastModifiedBy>Trenton Murphey</cp:lastModifiedBy>
  <cp:revision>298</cp:revision>
  <cp:lastPrinted>2002-10-02T17:02:09Z</cp:lastPrinted>
  <dcterms:created xsi:type="dcterms:W3CDTF">2002-04-04T21:42:53Z</dcterms:created>
  <dcterms:modified xsi:type="dcterms:W3CDTF">2014-03-04T14:57:53Z</dcterms:modified>
</cp:coreProperties>
</file>