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260" r:id="rId3"/>
    <p:sldId id="262" r:id="rId4"/>
    <p:sldId id="266" r:id="rId5"/>
    <p:sldId id="279" r:id="rId6"/>
    <p:sldId id="281" r:id="rId7"/>
    <p:sldId id="274" r:id="rId8"/>
    <p:sldId id="282" r:id="rId9"/>
    <p:sldId id="283" r:id="rId10"/>
    <p:sldId id="284" r:id="rId11"/>
    <p:sldId id="267" r:id="rId12"/>
    <p:sldId id="276" r:id="rId13"/>
    <p:sldId id="287" r:id="rId14"/>
    <p:sldId id="277" r:id="rId15"/>
    <p:sldId id="289" r:id="rId16"/>
    <p:sldId id="293" r:id="rId17"/>
    <p:sldId id="285" r:id="rId18"/>
    <p:sldId id="295" r:id="rId19"/>
    <p:sldId id="286" r:id="rId20"/>
    <p:sldId id="290" r:id="rId21"/>
    <p:sldId id="298" r:id="rId22"/>
    <p:sldId id="291" r:id="rId23"/>
    <p:sldId id="292" r:id="rId24"/>
    <p:sldId id="268" r:id="rId25"/>
    <p:sldId id="299" r:id="rId26"/>
  </p:sldIdLst>
  <p:sldSz cx="9144000" cy="6858000" type="screen4x3"/>
  <p:notesSz cx="6858000" cy="9144000"/>
  <p:custDataLst>
    <p:tags r:id="rId2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9933"/>
    <a:srgbClr val="FF3300"/>
    <a:srgbClr val="3366FF"/>
    <a:srgbClr val="FF0000"/>
    <a:srgbClr val="006699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6" autoAdjust="0"/>
    <p:restoredTop sz="93412" autoAdjust="0"/>
  </p:normalViewPr>
  <p:slideViewPr>
    <p:cSldViewPr>
      <p:cViewPr>
        <p:scale>
          <a:sx n="102" d="100"/>
          <a:sy n="102" d="100"/>
        </p:scale>
        <p:origin x="-108" y="-90"/>
      </p:cViewPr>
      <p:guideLst>
        <p:guide orient="horz" pos="57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0" d="100"/>
          <a:sy n="50" d="100"/>
        </p:scale>
        <p:origin x="-1992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6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itchFamily="34" charset="0"/>
              </a:defRPr>
            </a:lvl1pPr>
          </a:lstStyle>
          <a:p>
            <a:pPr>
              <a:defRPr/>
            </a:pPr>
            <a:fld id="{E202B891-A594-47BD-84A8-466DC5A5B8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55521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B43EFFE-10BF-416E-99D4-9B9776DB143C}" type="slidenum">
              <a:rPr lang="en-US" altLang="en-US" sz="1200">
                <a:latin typeface="Arial" charset="0"/>
              </a:rPr>
              <a:pPr eaLnBrk="1" hangingPunct="1"/>
              <a:t>24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867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09E011A-934A-4070-87F1-168BB5380BAA}" type="slidenum">
              <a:rPr lang="en-US" altLang="en-US" sz="1200">
                <a:latin typeface="Arial" charset="0"/>
              </a:rPr>
              <a:pPr eaLnBrk="1" hangingPunct="1"/>
              <a:t>25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2969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A115A-D4BD-4BFA-AD35-61D641255C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757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C68A70-8920-4373-9323-B6C5EDEB7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090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7EE2D-D564-4D93-A267-666DDC3EFA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849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3892F8-C4E7-423D-B9AB-63B5496709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9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7E57AA-579C-4C0B-A02B-978E89F142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9364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84B414-A294-46CC-B990-AEFC7FB016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482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31A48D-A111-4250-9DF1-91D8E4DF1C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320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C9157-20EB-4C21-A840-A686692AAD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1660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3D4026-6944-4854-B08E-C719D79DF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9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60AFA3-375C-4B4A-B11A-77C9C0BEB4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595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C27FA-0A70-4E61-BD57-0595F3C81E9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733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+mn-lt"/>
              </a:defRPr>
            </a:lvl1pPr>
          </a:lstStyle>
          <a:p>
            <a:pPr>
              <a:defRPr/>
            </a:pPr>
            <a:fld id="{7F94E3E7-197D-46F4-A5B3-85A8E9B0C2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8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54788"/>
            <a:ext cx="9144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32" name="Text Box 9"/>
          <p:cNvSpPr txBox="1">
            <a:spLocks noChangeArrowheads="1"/>
          </p:cNvSpPr>
          <p:nvPr userDrawn="1"/>
        </p:nvSpPr>
        <p:spPr bwMode="auto">
          <a:xfrm>
            <a:off x="73025" y="6556375"/>
            <a:ext cx="26701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  <p:grpSp>
        <p:nvGrpSpPr>
          <p:cNvPr id="103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62763"/>
            <a:chOff x="0" y="0"/>
            <a:chExt cx="5760" cy="4323"/>
          </a:xfrm>
        </p:grpSpPr>
        <p:pic>
          <p:nvPicPr>
            <p:cNvPr id="1035" name="Picture 7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4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accent1"/>
                      </a:gs>
                    </a:gsLst>
                    <a:path path="rect">
                      <a:fillToRect r="100000" b="100000"/>
                    </a:path>
                  </a:gra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6" name="Picture 12" descr="chater_screen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74" y="4131"/>
              <a:ext cx="3186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034" name="Text Box 11"/>
          <p:cNvSpPr txBox="1">
            <a:spLocks noChangeArrowheads="1"/>
          </p:cNvSpPr>
          <p:nvPr userDrawn="1"/>
        </p:nvSpPr>
        <p:spPr bwMode="auto">
          <a:xfrm>
            <a:off x="1066800" y="98425"/>
            <a:ext cx="8077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Conditions for Parallelograms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slide" Target="slide2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7" Type="http://schemas.openxmlformats.org/officeDocument/2006/relationships/image" Target="../media/image29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8.png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0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6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1" name="Text Box 4"/>
          <p:cNvSpPr txBox="1">
            <a:spLocks noChangeArrowheads="1"/>
          </p:cNvSpPr>
          <p:nvPr/>
        </p:nvSpPr>
        <p:spPr bwMode="auto">
          <a:xfrm>
            <a:off x="1371600" y="163513"/>
            <a:ext cx="77724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chemeClr val="bg1"/>
                </a:solidFill>
                <a:latin typeface="Arial Black" pitchFamily="34" charset="0"/>
              </a:rPr>
              <a:t>Conditions for Parallelograms</a:t>
            </a:r>
          </a:p>
        </p:txBody>
      </p:sp>
      <p:sp>
        <p:nvSpPr>
          <p:cNvPr id="2052" name="Text Box 8"/>
          <p:cNvSpPr txBox="1">
            <a:spLocks noChangeArrowheads="1"/>
          </p:cNvSpPr>
          <p:nvPr/>
        </p:nvSpPr>
        <p:spPr bwMode="auto">
          <a:xfrm>
            <a:off x="152400" y="6553200"/>
            <a:ext cx="2133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400" b="1">
                <a:solidFill>
                  <a:schemeClr val="bg1"/>
                </a:solidFill>
              </a:rPr>
              <a:t>Holt Geometry</a:t>
            </a:r>
          </a:p>
        </p:txBody>
      </p:sp>
      <p:sp>
        <p:nvSpPr>
          <p:cNvPr id="4123" name="Text Box 27">
            <a:hlinkClick r:id="" action="ppaction://hlinkshowjump?jump=nextslide"/>
          </p:cNvPr>
          <p:cNvSpPr txBox="1">
            <a:spLocks noChangeArrowheads="1"/>
          </p:cNvSpPr>
          <p:nvPr/>
        </p:nvSpPr>
        <p:spPr bwMode="auto">
          <a:xfrm>
            <a:off x="3505200" y="2413000"/>
            <a:ext cx="18557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Warm Up</a:t>
            </a:r>
          </a:p>
        </p:txBody>
      </p:sp>
      <p:sp>
        <p:nvSpPr>
          <p:cNvPr id="412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3517900" y="3022600"/>
            <a:ext cx="37639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Presentation</a:t>
            </a:r>
          </a:p>
        </p:txBody>
      </p:sp>
      <p:sp>
        <p:nvSpPr>
          <p:cNvPr id="4125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3519488" y="3632200"/>
            <a:ext cx="2320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2800" u="sng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Lesson Quiz</a:t>
            </a:r>
          </a:p>
        </p:txBody>
      </p:sp>
      <p:pic>
        <p:nvPicPr>
          <p:cNvPr id="2056" name="Picture 30" descr="splash_first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4150"/>
            <a:ext cx="91440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7" name="Text Box 31"/>
          <p:cNvSpPr txBox="1">
            <a:spLocks noChangeArrowheads="1"/>
          </p:cNvSpPr>
          <p:nvPr/>
        </p:nvSpPr>
        <p:spPr bwMode="auto">
          <a:xfrm>
            <a:off x="76200" y="6553200"/>
            <a:ext cx="2667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1400" b="1">
                <a:solidFill>
                  <a:schemeClr val="bg1"/>
                </a:solidFill>
              </a:rPr>
              <a:t>Holt McDougal Geometry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1B Continued</a:t>
            </a:r>
          </a:p>
        </p:txBody>
      </p:sp>
      <p:sp>
        <p:nvSpPr>
          <p:cNvPr id="39952" name="Rectangle 16"/>
          <p:cNvSpPr>
            <a:spLocks noChangeArrowheads="1"/>
          </p:cNvSpPr>
          <p:nvPr/>
        </p:nvSpPr>
        <p:spPr bwMode="auto">
          <a:xfrm>
            <a:off x="381000" y="2286000"/>
            <a:ext cx="8305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Since  46° + 134° = 180°, 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i="1"/>
              <a:t>R</a:t>
            </a:r>
            <a:r>
              <a:rPr lang="en-US" altLang="en-US"/>
              <a:t> is supplementary to both 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i="1"/>
              <a:t>Q</a:t>
            </a:r>
            <a:r>
              <a:rPr lang="en-US" altLang="en-US"/>
              <a:t> and 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i="1"/>
              <a:t>S</a:t>
            </a:r>
            <a:r>
              <a:rPr lang="en-US" altLang="en-US"/>
              <a:t>. </a:t>
            </a:r>
            <a:r>
              <a:rPr lang="en-US" altLang="en-US" i="1"/>
              <a:t>PQRS</a:t>
            </a:r>
            <a:r>
              <a:rPr lang="en-US" altLang="en-US"/>
              <a:t> is a parallelogram by             Theorem 6-3-4.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15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1 </a:t>
            </a:r>
            <a:endParaRPr lang="en-US" altLang="en-US" sz="2600">
              <a:solidFill>
                <a:schemeClr val="accent2"/>
              </a:solidFill>
              <a:latin typeface="Times" pitchFamily="18" charset="0"/>
            </a:endParaRPr>
          </a:p>
        </p:txBody>
      </p:sp>
      <p:pic>
        <p:nvPicPr>
          <p:cNvPr id="12291" name="Picture 2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1263" y="1371600"/>
            <a:ext cx="4122737" cy="1304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292" name="Rectangle 21"/>
          <p:cNvSpPr>
            <a:spLocks noChangeArrowheads="1"/>
          </p:cNvSpPr>
          <p:nvPr/>
        </p:nvSpPr>
        <p:spPr bwMode="auto">
          <a:xfrm>
            <a:off x="381000" y="1447800"/>
            <a:ext cx="4572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Show that </a:t>
            </a:r>
            <a:r>
              <a:rPr lang="en-US" altLang="en-US" b="1" i="1"/>
              <a:t>PQRS </a:t>
            </a:r>
            <a:r>
              <a:rPr lang="en-US" altLang="en-US" b="1"/>
              <a:t>is a parallelogram for </a:t>
            </a:r>
            <a:r>
              <a:rPr lang="en-US" altLang="en-US" b="1" i="1"/>
              <a:t>a </a:t>
            </a:r>
            <a:r>
              <a:rPr lang="en-US" altLang="en-US" b="1"/>
              <a:t>= 2.4 and </a:t>
            </a:r>
            <a:r>
              <a:rPr lang="en-US" altLang="en-US" b="1" i="1"/>
              <a:t>b </a:t>
            </a:r>
            <a:r>
              <a:rPr lang="en-US" altLang="en-US" b="1"/>
              <a:t>= 9.</a:t>
            </a:r>
          </a:p>
        </p:txBody>
      </p:sp>
      <p:sp>
        <p:nvSpPr>
          <p:cNvPr id="16411" name="Text Box 27"/>
          <p:cNvSpPr txBox="1">
            <a:spLocks noChangeArrowheads="1"/>
          </p:cNvSpPr>
          <p:nvPr/>
        </p:nvSpPr>
        <p:spPr bwMode="auto">
          <a:xfrm>
            <a:off x="457200" y="5410200"/>
            <a:ext cx="807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By Theorem 6-3-1, </a:t>
            </a:r>
            <a:r>
              <a:rPr lang="en-US" altLang="en-US" i="1"/>
              <a:t>PQRS</a:t>
            </a:r>
            <a:r>
              <a:rPr lang="en-US" altLang="en-US"/>
              <a:t> is a parallelogram.</a:t>
            </a:r>
          </a:p>
        </p:txBody>
      </p:sp>
      <p:grpSp>
        <p:nvGrpSpPr>
          <p:cNvPr id="16414" name="Group 30"/>
          <p:cNvGrpSpPr>
            <a:grpSpLocks/>
          </p:cNvGrpSpPr>
          <p:nvPr/>
        </p:nvGrpSpPr>
        <p:grpSpPr bwMode="auto">
          <a:xfrm>
            <a:off x="381000" y="2743200"/>
            <a:ext cx="4495800" cy="457200"/>
            <a:chOff x="288" y="1728"/>
            <a:chExt cx="2832" cy="288"/>
          </a:xfrm>
        </p:grpSpPr>
        <p:sp>
          <p:nvSpPr>
            <p:cNvPr id="12300" name="Text Box 28"/>
            <p:cNvSpPr txBox="1">
              <a:spLocks noChangeArrowheads="1"/>
            </p:cNvSpPr>
            <p:nvPr/>
          </p:nvSpPr>
          <p:spPr bwMode="auto">
            <a:xfrm>
              <a:off x="288" y="1728"/>
              <a:ext cx="264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 i="1"/>
                <a:t>PQ</a:t>
              </a:r>
              <a:r>
                <a:rPr lang="en-US" altLang="en-US"/>
                <a:t> = </a:t>
              </a:r>
              <a:r>
                <a:rPr lang="en-US" altLang="en-US" i="1"/>
                <a:t>RS</a:t>
              </a:r>
              <a:r>
                <a:rPr lang="en-US" altLang="en-US"/>
                <a:t> = 16.8, so </a:t>
              </a:r>
            </a:p>
          </p:txBody>
        </p:sp>
        <p:pic>
          <p:nvPicPr>
            <p:cNvPr id="12301" name="Picture 29" descr="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04" y="1728"/>
              <a:ext cx="816" cy="2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415" name="Text Box 31"/>
          <p:cNvSpPr txBox="1">
            <a:spLocks noChangeArrowheads="1"/>
          </p:cNvSpPr>
          <p:nvPr/>
        </p:nvSpPr>
        <p:spPr bwMode="auto">
          <a:xfrm>
            <a:off x="381000" y="3368675"/>
            <a:ext cx="7239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Q</a:t>
            </a:r>
            <a:r>
              <a:rPr lang="en-US" altLang="en-US">
                <a:sym typeface="Symbol" pitchFamily="18" charset="2"/>
              </a:rPr>
              <a:t> = 74°, and m</a:t>
            </a:r>
            <a:r>
              <a:rPr lang="en-US" altLang="en-US" i="1">
                <a:sym typeface="Symbol" pitchFamily="18" charset="2"/>
              </a:rPr>
              <a:t>R</a:t>
            </a:r>
            <a:r>
              <a:rPr lang="en-US" altLang="en-US">
                <a:sym typeface="Symbol" pitchFamily="18" charset="2"/>
              </a:rPr>
              <a:t> = 106°, so </a:t>
            </a:r>
            <a:r>
              <a:rPr lang="en-US" altLang="en-US" i="1">
                <a:sym typeface="Symbol" pitchFamily="18" charset="2"/>
              </a:rPr>
              <a:t>Q </a:t>
            </a:r>
            <a:r>
              <a:rPr lang="en-US" altLang="en-US">
                <a:sym typeface="Symbol" pitchFamily="18" charset="2"/>
              </a:rPr>
              <a:t>and </a:t>
            </a:r>
            <a:r>
              <a:rPr lang="en-US" altLang="en-US" i="1">
                <a:sym typeface="Symbol" pitchFamily="18" charset="2"/>
              </a:rPr>
              <a:t>R</a:t>
            </a:r>
            <a:r>
              <a:rPr lang="en-US" altLang="en-US">
                <a:sym typeface="Symbol" pitchFamily="18" charset="2"/>
              </a:rPr>
              <a:t> are supplementary. </a:t>
            </a:r>
          </a:p>
        </p:txBody>
      </p:sp>
      <p:sp>
        <p:nvSpPr>
          <p:cNvPr id="16419" name="Text Box 35"/>
          <p:cNvSpPr txBox="1">
            <a:spLocks noChangeArrowheads="1"/>
          </p:cNvSpPr>
          <p:nvPr/>
        </p:nvSpPr>
        <p:spPr bwMode="auto">
          <a:xfrm>
            <a:off x="381000" y="4800600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So one pair of opposite sides of </a:t>
            </a:r>
            <a:r>
              <a:rPr lang="en-US" altLang="en-US" i="1"/>
              <a:t>PQRS</a:t>
            </a:r>
            <a:r>
              <a:rPr lang="en-US" altLang="en-US"/>
              <a:t> are || and </a:t>
            </a:r>
            <a:r>
              <a:rPr lang="en-US" altLang="en-US">
                <a:sym typeface="Symbol" pitchFamily="18" charset="2"/>
              </a:rPr>
              <a:t>.</a:t>
            </a:r>
          </a:p>
        </p:txBody>
      </p:sp>
      <p:grpSp>
        <p:nvGrpSpPr>
          <p:cNvPr id="16421" name="Group 37"/>
          <p:cNvGrpSpPr>
            <a:grpSpLocks/>
          </p:cNvGrpSpPr>
          <p:nvPr/>
        </p:nvGrpSpPr>
        <p:grpSpPr bwMode="auto">
          <a:xfrm>
            <a:off x="381000" y="4267200"/>
            <a:ext cx="7239000" cy="457200"/>
            <a:chOff x="240" y="2688"/>
            <a:chExt cx="4560" cy="288"/>
          </a:xfrm>
        </p:grpSpPr>
        <p:sp>
          <p:nvSpPr>
            <p:cNvPr id="12298" name="Text Box 32"/>
            <p:cNvSpPr txBox="1">
              <a:spLocks noChangeArrowheads="1"/>
            </p:cNvSpPr>
            <p:nvPr/>
          </p:nvSpPr>
          <p:spPr bwMode="auto">
            <a:xfrm>
              <a:off x="240" y="2688"/>
              <a:ext cx="456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Therefore, </a:t>
              </a:r>
              <a:endParaRPr lang="en-US" altLang="en-US">
                <a:sym typeface="Symbol" pitchFamily="18" charset="2"/>
              </a:endParaRPr>
            </a:p>
          </p:txBody>
        </p:sp>
        <p:pic>
          <p:nvPicPr>
            <p:cNvPr id="12299" name="Picture 36" descr="1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" y="2688"/>
              <a:ext cx="756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6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6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6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11" grpId="0"/>
      <p:bldP spid="16415" grpId="0"/>
      <p:bldP spid="1641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2A: Applying Conditions for Parallelograms</a:t>
            </a:r>
          </a:p>
        </p:txBody>
      </p:sp>
      <p:sp>
        <p:nvSpPr>
          <p:cNvPr id="13315" name="Rectangle 7"/>
          <p:cNvSpPr>
            <a:spLocks noChangeArrowheads="1"/>
          </p:cNvSpPr>
          <p:nvPr/>
        </p:nvSpPr>
        <p:spPr bwMode="auto">
          <a:xfrm>
            <a:off x="304800" y="1692275"/>
            <a:ext cx="83439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Determine if the quadrilateral must be a parallelogram. Justify your answer.</a:t>
            </a:r>
          </a:p>
        </p:txBody>
      </p:sp>
      <p:pic>
        <p:nvPicPr>
          <p:cNvPr id="13316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667000"/>
            <a:ext cx="3352800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4343400" y="2819400"/>
            <a:ext cx="4092575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Yes. The 73° angle is supplementary to both its corresponding angles. By Theorem 6-3-4, the quadrilateral is a parallelogram.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3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2B: Applying Conditions for Parallelograms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04800" y="1692275"/>
            <a:ext cx="83439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Determine if the quadrilateral must be a parallelogram. Justify your answer.</a:t>
            </a:r>
          </a:p>
        </p:txBody>
      </p:sp>
      <p:pic>
        <p:nvPicPr>
          <p:cNvPr id="1434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743200"/>
            <a:ext cx="2724150" cy="3562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3015" name="Rectangle 7"/>
          <p:cNvSpPr>
            <a:spLocks noChangeArrowheads="1"/>
          </p:cNvSpPr>
          <p:nvPr/>
        </p:nvSpPr>
        <p:spPr bwMode="auto">
          <a:xfrm>
            <a:off x="4114800" y="3194050"/>
            <a:ext cx="44196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No. One pair of opposite angles are congruent. The other pair is not. The conditions for a parallelogram are not met.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2a </a:t>
            </a:r>
            <a:endParaRPr lang="en-US" altLang="en-US" sz="2600">
              <a:solidFill>
                <a:schemeClr val="accent2"/>
              </a:solidFill>
              <a:latin typeface="Times" pitchFamily="18" charset="0"/>
            </a:endParaRPr>
          </a:p>
        </p:txBody>
      </p:sp>
      <p:sp>
        <p:nvSpPr>
          <p:cNvPr id="15363" name="Rectangle 6"/>
          <p:cNvSpPr>
            <a:spLocks noChangeArrowheads="1"/>
          </p:cNvSpPr>
          <p:nvPr/>
        </p:nvSpPr>
        <p:spPr bwMode="auto">
          <a:xfrm>
            <a:off x="304800" y="1524000"/>
            <a:ext cx="48006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Determine if the quadrilateral must be a parallelogram. Justify your answer.</a:t>
            </a:r>
          </a:p>
        </p:txBody>
      </p:sp>
      <p:pic>
        <p:nvPicPr>
          <p:cNvPr id="15364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8563" y="1524000"/>
            <a:ext cx="4135437" cy="1960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304800" y="3657600"/>
            <a:ext cx="8305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The diagonal of the quadrilateral forms 2 triangles.</a:t>
            </a:r>
          </a:p>
        </p:txBody>
      </p:sp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304800" y="3276600"/>
            <a:ext cx="457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Yes</a:t>
            </a:r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>
            <a:off x="304800" y="4038600"/>
            <a:ext cx="83058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Two </a:t>
            </a:r>
            <a:r>
              <a:rPr lang="en-US" altLang="en-US">
                <a:sym typeface="Symbol" pitchFamily="18" charset="2"/>
              </a:rPr>
              <a:t>angle</a:t>
            </a:r>
            <a:r>
              <a:rPr lang="en-US" altLang="en-US"/>
              <a:t>s of one triangle are congruent to two angles of the other triangle, so the third pair of angles are congruent by the Third Angles Theorem.</a:t>
            </a:r>
            <a:endParaRPr lang="el-GR" altLang="en-US"/>
          </a:p>
        </p:txBody>
      </p:sp>
      <p:sp>
        <p:nvSpPr>
          <p:cNvPr id="31756" name="Rectangle 12"/>
          <p:cNvSpPr>
            <a:spLocks noChangeArrowheads="1"/>
          </p:cNvSpPr>
          <p:nvPr/>
        </p:nvSpPr>
        <p:spPr bwMode="auto">
          <a:xfrm>
            <a:off x="304800" y="5197475"/>
            <a:ext cx="8610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So both pairs of opposite angles of the quadrilateral are congruent .</a:t>
            </a:r>
          </a:p>
        </p:txBody>
      </p:sp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304800" y="6019800"/>
            <a:ext cx="937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By Theorem 6-3-3, the quadrilateral is a parallelogram.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1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1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52" grpId="0"/>
      <p:bldP spid="31753" grpId="0"/>
      <p:bldP spid="31754" grpId="0"/>
      <p:bldP spid="31756" grpId="0"/>
      <p:bldP spid="3175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2b </a:t>
            </a:r>
            <a:endParaRPr lang="en-US" altLang="en-US" sz="2600">
              <a:solidFill>
                <a:schemeClr val="accent2"/>
              </a:solidFill>
              <a:latin typeface="Times" pitchFamily="18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04800" y="1676400"/>
            <a:ext cx="4724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Determine if each quadrilateral must be a parallelogram. Justify your answer.</a:t>
            </a:r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752600"/>
            <a:ext cx="3749675" cy="1706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5061" name="Text Box 5"/>
          <p:cNvSpPr txBox="1">
            <a:spLocks noChangeArrowheads="1"/>
          </p:cNvSpPr>
          <p:nvPr/>
        </p:nvSpPr>
        <p:spPr bwMode="auto">
          <a:xfrm>
            <a:off x="304800" y="3352800"/>
            <a:ext cx="5638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No. Two pairs of consective sides are congruent.</a:t>
            </a:r>
          </a:p>
        </p:txBody>
      </p:sp>
      <p:sp>
        <p:nvSpPr>
          <p:cNvPr id="45062" name="Text Box 6"/>
          <p:cNvSpPr txBox="1">
            <a:spLocks noChangeArrowheads="1"/>
          </p:cNvSpPr>
          <p:nvPr/>
        </p:nvSpPr>
        <p:spPr bwMode="auto">
          <a:xfrm>
            <a:off x="304800" y="4206875"/>
            <a:ext cx="5638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None of the sets of conditions for a parallelogram are met.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5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5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1" grpId="0"/>
      <p:bldP spid="4506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0" name="Group 2"/>
          <p:cNvGrpSpPr>
            <a:grpSpLocks/>
          </p:cNvGrpSpPr>
          <p:nvPr/>
        </p:nvGrpSpPr>
        <p:grpSpPr bwMode="auto">
          <a:xfrm>
            <a:off x="457200" y="2133600"/>
            <a:ext cx="7854950" cy="1668463"/>
            <a:chOff x="236" y="2256"/>
            <a:chExt cx="4948" cy="1051"/>
          </a:xfrm>
        </p:grpSpPr>
        <p:sp>
          <p:nvSpPr>
            <p:cNvPr id="17411" name="Text Box 3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76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To say that a quadrilateral is a parallelogram </a:t>
              </a:r>
              <a:r>
                <a:rPr lang="en-US" altLang="en-US" i="1"/>
                <a:t>by</a:t>
              </a:r>
            </a:p>
            <a:p>
              <a:pPr eaLnBrk="1" hangingPunct="1"/>
              <a:r>
                <a:rPr lang="en-US" altLang="en-US" i="1"/>
                <a:t>definition</a:t>
              </a:r>
              <a:r>
                <a:rPr lang="en-US" altLang="en-US"/>
                <a:t>, you must show that both pairs of opposite sides are parallel.</a:t>
              </a:r>
            </a:p>
          </p:txBody>
        </p:sp>
        <p:sp>
          <p:nvSpPr>
            <p:cNvPr id="17412" name="Text Box 4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Helpful Hint</a:t>
              </a:r>
              <a:endParaRPr lang="en-US" alt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3A: Proving Parallelograms in the Coordinate Plane</a:t>
            </a:r>
          </a:p>
        </p:txBody>
      </p:sp>
      <p:sp>
        <p:nvSpPr>
          <p:cNvPr id="18435" name="Rectangle 7"/>
          <p:cNvSpPr>
            <a:spLocks noChangeArrowheads="1"/>
          </p:cNvSpPr>
          <p:nvPr/>
        </p:nvSpPr>
        <p:spPr bwMode="auto">
          <a:xfrm>
            <a:off x="76200" y="1784350"/>
            <a:ext cx="8991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Show that quadrilateral </a:t>
            </a:r>
            <a:r>
              <a:rPr lang="en-US" altLang="en-US" b="1" i="1"/>
              <a:t>JKLM</a:t>
            </a:r>
            <a:r>
              <a:rPr lang="en-US" altLang="en-US" b="1"/>
              <a:t> is a parallelogram by using the definition of parallelogram. </a:t>
            </a:r>
            <a:r>
              <a:rPr lang="en-US" altLang="en-US" b="1" i="1"/>
              <a:t>J</a:t>
            </a:r>
            <a:r>
              <a:rPr lang="en-US" altLang="en-US" b="1"/>
              <a:t>(–1, –6), </a:t>
            </a:r>
            <a:r>
              <a:rPr lang="en-US" altLang="en-US" b="1" i="1"/>
              <a:t>K</a:t>
            </a:r>
            <a:r>
              <a:rPr lang="en-US" altLang="en-US" b="1"/>
              <a:t>(–4, –1), </a:t>
            </a:r>
            <a:r>
              <a:rPr lang="en-US" altLang="en-US" b="1" i="1"/>
              <a:t>L</a:t>
            </a:r>
            <a:r>
              <a:rPr lang="en-US" altLang="en-US" b="1"/>
              <a:t>(4, 5), </a:t>
            </a:r>
            <a:r>
              <a:rPr lang="en-US" altLang="en-US" b="1" i="1"/>
              <a:t>M</a:t>
            </a:r>
            <a:r>
              <a:rPr lang="en-US" altLang="en-US" b="1"/>
              <a:t>(7, 0).</a:t>
            </a: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76200" y="3048000"/>
            <a:ext cx="73501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Find the slopes of both pairs of opposite sides.</a:t>
            </a:r>
          </a:p>
        </p:txBody>
      </p:sp>
      <p:pic>
        <p:nvPicPr>
          <p:cNvPr id="40972" name="Picture 12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581400"/>
            <a:ext cx="45720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73" name="Picture 1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609975"/>
            <a:ext cx="40957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74" name="Picture 14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648200"/>
            <a:ext cx="411480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75" name="Picture 15" descr="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572000"/>
            <a:ext cx="4057650" cy="89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76" name="Rectangle 16"/>
          <p:cNvSpPr>
            <a:spLocks noChangeArrowheads="1"/>
          </p:cNvSpPr>
          <p:nvPr/>
        </p:nvSpPr>
        <p:spPr bwMode="auto">
          <a:xfrm>
            <a:off x="381000" y="5483225"/>
            <a:ext cx="7894638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Since both pairs of opposite sides are parallel, </a:t>
            </a:r>
            <a:r>
              <a:rPr lang="en-US" altLang="en-US" i="1"/>
              <a:t>JKLM</a:t>
            </a:r>
            <a:r>
              <a:rPr lang="en-US" altLang="en-US"/>
              <a:t> is a parallelogram by definition.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0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09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0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09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8" grpId="0"/>
      <p:bldP spid="4097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0" y="762000"/>
            <a:ext cx="9144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3B: Proving Parallelograms in the Coordinate Plane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76200" y="1555750"/>
            <a:ext cx="8839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Show that quadrilateral </a:t>
            </a:r>
            <a:r>
              <a:rPr lang="en-US" altLang="en-US" b="1" i="1"/>
              <a:t>ABCD</a:t>
            </a:r>
            <a:r>
              <a:rPr lang="en-US" altLang="en-US" b="1"/>
              <a:t> is a parallelogram by using Theorem 6-3-1.</a:t>
            </a:r>
            <a:r>
              <a:rPr lang="en-US" altLang="en-US"/>
              <a:t> </a:t>
            </a:r>
            <a:r>
              <a:rPr lang="en-US" altLang="en-US" b="1" i="1"/>
              <a:t>A</a:t>
            </a:r>
            <a:r>
              <a:rPr lang="en-US" altLang="en-US" b="1"/>
              <a:t>(2, 3), </a:t>
            </a:r>
            <a:r>
              <a:rPr lang="en-US" altLang="en-US" b="1" i="1"/>
              <a:t>B</a:t>
            </a:r>
            <a:r>
              <a:rPr lang="en-US" altLang="en-US" b="1"/>
              <a:t>(6, 2), </a:t>
            </a:r>
            <a:r>
              <a:rPr lang="en-US" altLang="en-US" b="1" i="1"/>
              <a:t>C</a:t>
            </a:r>
            <a:r>
              <a:rPr lang="en-US" altLang="en-US" b="1"/>
              <a:t>(5, 0), </a:t>
            </a:r>
            <a:r>
              <a:rPr lang="en-US" altLang="en-US" b="1" i="1"/>
              <a:t>D</a:t>
            </a:r>
            <a:r>
              <a:rPr lang="en-US" altLang="en-US" b="1"/>
              <a:t>(1, 1).</a:t>
            </a: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76200" y="2895600"/>
            <a:ext cx="79756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Find the slopes and lengths of one pair of opposite sides.</a:t>
            </a:r>
          </a:p>
        </p:txBody>
      </p:sp>
      <p:pic>
        <p:nvPicPr>
          <p:cNvPr id="51207" name="Picture 7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3733800"/>
            <a:ext cx="4048125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08" name="Picture 8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733800"/>
            <a:ext cx="40195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11" name="Picture 11" descr="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648200"/>
            <a:ext cx="41338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12" name="Picture 12" descr="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572000"/>
            <a:ext cx="40005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25" name="Group 25"/>
          <p:cNvGrpSpPr>
            <a:grpSpLocks/>
          </p:cNvGrpSpPr>
          <p:nvPr/>
        </p:nvGrpSpPr>
        <p:grpSpPr bwMode="auto">
          <a:xfrm>
            <a:off x="76200" y="5289550"/>
            <a:ext cx="8610600" cy="1187450"/>
            <a:chOff x="48" y="3332"/>
            <a:chExt cx="5424" cy="748"/>
          </a:xfrm>
        </p:grpSpPr>
        <p:sp>
          <p:nvSpPr>
            <p:cNvPr id="19466" name="Rectangle 13"/>
            <p:cNvSpPr>
              <a:spLocks noChangeArrowheads="1"/>
            </p:cNvSpPr>
            <p:nvPr/>
          </p:nvSpPr>
          <p:spPr bwMode="auto">
            <a:xfrm>
              <a:off x="48" y="3332"/>
              <a:ext cx="5424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 i="1"/>
                <a:t>AB</a:t>
              </a:r>
              <a:r>
                <a:rPr lang="en-US" altLang="en-US"/>
                <a:t> and </a:t>
              </a:r>
              <a:r>
                <a:rPr lang="en-US" altLang="en-US" i="1"/>
                <a:t>CD</a:t>
              </a:r>
              <a:r>
                <a:rPr lang="en-US" altLang="en-US"/>
                <a:t> have the same slope, so            . Since </a:t>
              </a:r>
              <a:br>
                <a:rPr lang="en-US" altLang="en-US"/>
              </a:br>
              <a:r>
                <a:rPr lang="en-US" altLang="en-US" i="1"/>
                <a:t>AB</a:t>
              </a:r>
              <a:r>
                <a:rPr lang="en-US" altLang="en-US"/>
                <a:t> = </a:t>
              </a:r>
              <a:r>
                <a:rPr lang="en-US" altLang="en-US" i="1"/>
                <a:t>CD</a:t>
              </a:r>
              <a:r>
                <a:rPr lang="en-US" altLang="en-US"/>
                <a:t>,            . So by Theorem 6-3-1, </a:t>
              </a:r>
              <a:r>
                <a:rPr lang="en-US" altLang="en-US" i="1"/>
                <a:t>ABCD</a:t>
              </a:r>
              <a:r>
                <a:rPr lang="en-US" altLang="en-US"/>
                <a:t> is a </a:t>
              </a:r>
              <a:br>
                <a:rPr lang="en-US" altLang="en-US"/>
              </a:br>
              <a:r>
                <a:rPr lang="en-US" altLang="en-US"/>
                <a:t>parallelogram.</a:t>
              </a:r>
            </a:p>
          </p:txBody>
        </p:sp>
        <p:sp>
          <p:nvSpPr>
            <p:cNvPr id="19467" name="Line 19"/>
            <p:cNvSpPr>
              <a:spLocks noChangeShapeType="1"/>
            </p:cNvSpPr>
            <p:nvPr/>
          </p:nvSpPr>
          <p:spPr bwMode="auto">
            <a:xfrm>
              <a:off x="124" y="338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68" name="Line 20"/>
            <p:cNvSpPr>
              <a:spLocks noChangeShapeType="1"/>
            </p:cNvSpPr>
            <p:nvPr/>
          </p:nvSpPr>
          <p:spPr bwMode="auto">
            <a:xfrm>
              <a:off x="905" y="3380"/>
              <a:ext cx="2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pic>
          <p:nvPicPr>
            <p:cNvPr id="19469" name="Picture 21" descr="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48" y="3332"/>
              <a:ext cx="720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70" name="Picture 23" descr="3"/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64" y="3572"/>
              <a:ext cx="768" cy="2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1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51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51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51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5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3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0483" name="Rectangle 6"/>
          <p:cNvSpPr>
            <a:spLocks noChangeArrowheads="1"/>
          </p:cNvSpPr>
          <p:nvPr/>
        </p:nvSpPr>
        <p:spPr bwMode="auto">
          <a:xfrm>
            <a:off x="304800" y="1447800"/>
            <a:ext cx="8763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Use the definition of a parallelogram to show that the quadrilateral with vertices </a:t>
            </a:r>
            <a:r>
              <a:rPr lang="en-US" altLang="en-US" b="1" i="1"/>
              <a:t>K</a:t>
            </a:r>
            <a:r>
              <a:rPr lang="en-US" altLang="en-US" b="1"/>
              <a:t>(–3, 0), </a:t>
            </a:r>
            <a:r>
              <a:rPr lang="en-US" altLang="en-US" b="1" i="1"/>
              <a:t>L</a:t>
            </a:r>
            <a:r>
              <a:rPr lang="en-US" altLang="en-US" b="1"/>
              <a:t>(–5, 7), </a:t>
            </a:r>
            <a:r>
              <a:rPr lang="en-US" altLang="en-US" b="1" i="1"/>
              <a:t>M</a:t>
            </a:r>
            <a:r>
              <a:rPr lang="en-US" altLang="en-US" b="1"/>
              <a:t>(3, 5), and </a:t>
            </a:r>
            <a:r>
              <a:rPr lang="en-US" altLang="en-US" b="1" i="1"/>
              <a:t>N</a:t>
            </a:r>
            <a:r>
              <a:rPr lang="en-US" altLang="en-US" b="1"/>
              <a:t>(5, –2) is a parallelogram.</a:t>
            </a:r>
          </a:p>
        </p:txBody>
      </p:sp>
      <p:pic>
        <p:nvPicPr>
          <p:cNvPr id="41993" name="Picture 9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" y="3048000"/>
            <a:ext cx="45910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5" name="Picture 1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114800"/>
            <a:ext cx="45053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996" name="Picture 12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4038600"/>
            <a:ext cx="45053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2002" name="Group 18"/>
          <p:cNvGrpSpPr>
            <a:grpSpLocks/>
          </p:cNvGrpSpPr>
          <p:nvPr/>
        </p:nvGrpSpPr>
        <p:grpSpPr bwMode="auto">
          <a:xfrm>
            <a:off x="685800" y="5213350"/>
            <a:ext cx="7162800" cy="1187450"/>
            <a:chOff x="432" y="3284"/>
            <a:chExt cx="4512" cy="748"/>
          </a:xfrm>
        </p:grpSpPr>
        <p:sp>
          <p:nvSpPr>
            <p:cNvPr id="20489" name="Text Box 13"/>
            <p:cNvSpPr txBox="1">
              <a:spLocks noChangeArrowheads="1"/>
            </p:cNvSpPr>
            <p:nvPr/>
          </p:nvSpPr>
          <p:spPr bwMode="auto">
            <a:xfrm>
              <a:off x="432" y="3284"/>
              <a:ext cx="4512" cy="74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Both pairs of opposite sides have the same slope so            and             by definition, </a:t>
              </a:r>
              <a:r>
                <a:rPr lang="en-US" altLang="en-US" i="1"/>
                <a:t>KLMN</a:t>
              </a:r>
              <a:r>
                <a:rPr lang="en-US" altLang="en-US"/>
                <a:t> is a parallelogram.</a:t>
              </a:r>
            </a:p>
          </p:txBody>
        </p:sp>
        <p:pic>
          <p:nvPicPr>
            <p:cNvPr id="20490" name="Picture 16" descr="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44" y="3532"/>
              <a:ext cx="726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491" name="Picture 17" descr="3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23" y="3531"/>
              <a:ext cx="744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42003" name="Picture 19" descr="1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048000"/>
            <a:ext cx="45148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20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420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914400"/>
            <a:ext cx="8153400" cy="52578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sz="2800" b="1" dirty="0">
                <a:solidFill>
                  <a:srgbClr val="3333CC"/>
                </a:solidFill>
              </a:rPr>
              <a:t>Warm Up</a:t>
            </a:r>
            <a:endParaRPr lang="en-US" altLang="en-US" sz="2800" dirty="0"/>
          </a:p>
          <a:p>
            <a:pPr eaLnBrk="1" hangingPunct="1"/>
            <a:r>
              <a:rPr lang="en-US" altLang="en-US" b="1" dirty="0"/>
              <a:t>Justify each statement.</a:t>
            </a:r>
          </a:p>
          <a:p>
            <a:pPr eaLnBrk="1" hangingPunct="1"/>
            <a:endParaRPr lang="en-US" altLang="en-US" sz="800" b="1" dirty="0"/>
          </a:p>
          <a:p>
            <a:pPr eaLnBrk="1" hangingPunct="1"/>
            <a:endParaRPr lang="en-US" altLang="en-US" sz="800" dirty="0"/>
          </a:p>
          <a:p>
            <a:pPr eaLnBrk="1" hangingPunct="1">
              <a:lnSpc>
                <a:spcPct val="140000"/>
              </a:lnSpc>
            </a:pPr>
            <a:r>
              <a:rPr lang="en-US" altLang="en-US" sz="2800" b="1" dirty="0"/>
              <a:t>1.</a:t>
            </a:r>
            <a:r>
              <a:rPr lang="en-US" altLang="en-US" sz="2800" dirty="0"/>
              <a:t> </a:t>
            </a:r>
            <a:r>
              <a:rPr lang="en-US" altLang="en-US" sz="2800" dirty="0">
                <a:sym typeface="Symbol" pitchFamily="18" charset="2"/>
              </a:rPr>
              <a:t> 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2800" b="1" dirty="0">
                <a:sym typeface="Symbol" pitchFamily="18" charset="2"/>
              </a:rPr>
              <a:t>2.</a:t>
            </a:r>
          </a:p>
          <a:p>
            <a:pPr eaLnBrk="1" hangingPunct="1">
              <a:lnSpc>
                <a:spcPct val="140000"/>
              </a:lnSpc>
            </a:pPr>
            <a:r>
              <a:rPr lang="en-US" altLang="en-US" sz="1000" dirty="0">
                <a:sym typeface="Symbol" pitchFamily="18" charset="2"/>
              </a:rPr>
              <a:t>  </a:t>
            </a:r>
          </a:p>
          <a:p>
            <a:pPr eaLnBrk="1" hangingPunct="1"/>
            <a:r>
              <a:rPr lang="en-US" altLang="en-US" b="1" dirty="0">
                <a:sym typeface="Symbol" pitchFamily="18" charset="2"/>
              </a:rPr>
              <a:t>Evaluate each expression for </a:t>
            </a:r>
            <a:r>
              <a:rPr lang="en-US" altLang="en-US" b="1" i="1" dirty="0">
                <a:sym typeface="Symbol" pitchFamily="18" charset="2"/>
              </a:rPr>
              <a:t>x </a:t>
            </a:r>
            <a:r>
              <a:rPr lang="en-US" altLang="en-US" b="1" dirty="0">
                <a:sym typeface="Symbol" pitchFamily="18" charset="2"/>
              </a:rPr>
              <a:t>= 12 and </a:t>
            </a:r>
          </a:p>
          <a:p>
            <a:pPr eaLnBrk="1" hangingPunct="1"/>
            <a:r>
              <a:rPr lang="en-US" altLang="en-US" b="1" i="1" dirty="0">
                <a:sym typeface="Symbol" pitchFamily="18" charset="2"/>
              </a:rPr>
              <a:t>y </a:t>
            </a:r>
            <a:r>
              <a:rPr lang="en-US" altLang="en-US" b="1" dirty="0">
                <a:sym typeface="Symbol" pitchFamily="18" charset="2"/>
              </a:rPr>
              <a:t>= 8.5.</a:t>
            </a:r>
          </a:p>
          <a:p>
            <a:pPr eaLnBrk="1" hangingPunct="1"/>
            <a:endParaRPr lang="en-US" altLang="en-US" sz="1000" b="1" dirty="0">
              <a:sym typeface="Symbol" pitchFamily="18" charset="2"/>
            </a:endParaRPr>
          </a:p>
          <a:p>
            <a:pPr eaLnBrk="1" hangingPunct="1">
              <a:lnSpc>
                <a:spcPct val="140000"/>
              </a:lnSpc>
            </a:pPr>
            <a:r>
              <a:rPr lang="en-US" altLang="en-US" sz="2800" b="1" dirty="0">
                <a:sym typeface="Symbol" pitchFamily="18" charset="2"/>
              </a:rPr>
              <a:t>3. </a:t>
            </a:r>
            <a:r>
              <a:rPr lang="en-US" altLang="en-US" dirty="0">
                <a:sym typeface="Symbol" pitchFamily="18" charset="2"/>
              </a:rPr>
              <a:t>2</a:t>
            </a:r>
            <a:r>
              <a:rPr lang="en-US" altLang="en-US" i="1" dirty="0">
                <a:sym typeface="Symbol" pitchFamily="18" charset="2"/>
              </a:rPr>
              <a:t>x </a:t>
            </a:r>
            <a:r>
              <a:rPr lang="en-US" altLang="en-US" b="1" dirty="0">
                <a:sym typeface="Symbol" pitchFamily="18" charset="2"/>
              </a:rPr>
              <a:t>+ </a:t>
            </a:r>
            <a:r>
              <a:rPr lang="en-US" altLang="en-US" dirty="0">
                <a:sym typeface="Symbol" pitchFamily="18" charset="2"/>
              </a:rPr>
              <a:t>7</a:t>
            </a:r>
            <a:endParaRPr lang="en-US" altLang="en-US" sz="2800" b="1" dirty="0">
              <a:sym typeface="Symbol" pitchFamily="18" charset="2"/>
            </a:endParaRPr>
          </a:p>
          <a:p>
            <a:pPr eaLnBrk="1" hangingPunct="1">
              <a:lnSpc>
                <a:spcPct val="140000"/>
              </a:lnSpc>
            </a:pPr>
            <a:r>
              <a:rPr lang="en-US" altLang="en-US" sz="2800" b="1" dirty="0">
                <a:sym typeface="Symbol" pitchFamily="18" charset="2"/>
              </a:rPr>
              <a:t>4. </a:t>
            </a:r>
            <a:r>
              <a:rPr lang="en-US" altLang="en-US" dirty="0">
                <a:sym typeface="Symbol" pitchFamily="18" charset="2"/>
              </a:rPr>
              <a:t>16</a:t>
            </a:r>
            <a:r>
              <a:rPr lang="en-US" altLang="en-US" i="1" dirty="0">
                <a:sym typeface="Symbol" pitchFamily="18" charset="2"/>
              </a:rPr>
              <a:t>x </a:t>
            </a:r>
            <a:r>
              <a:rPr lang="en-US" altLang="en-US" dirty="0">
                <a:sym typeface="Symbol" pitchFamily="18" charset="2"/>
              </a:rPr>
              <a:t>–</a:t>
            </a:r>
            <a:r>
              <a:rPr lang="en-US" altLang="en-US" b="1" dirty="0">
                <a:sym typeface="Symbol" pitchFamily="18" charset="2"/>
              </a:rPr>
              <a:t> </a:t>
            </a:r>
            <a:r>
              <a:rPr lang="en-US" altLang="en-US" dirty="0">
                <a:sym typeface="Symbol" pitchFamily="18" charset="2"/>
              </a:rPr>
              <a:t>9</a:t>
            </a:r>
            <a:endParaRPr lang="en-US" altLang="en-US" sz="2800" b="1" dirty="0">
              <a:sym typeface="Symbol" pitchFamily="18" charset="2"/>
            </a:endParaRPr>
          </a:p>
          <a:p>
            <a:pPr eaLnBrk="1" hangingPunct="1">
              <a:lnSpc>
                <a:spcPct val="140000"/>
              </a:lnSpc>
            </a:pPr>
            <a:r>
              <a:rPr lang="en-US" altLang="en-US" sz="2800" b="1" dirty="0">
                <a:sym typeface="Symbol" pitchFamily="18" charset="2"/>
              </a:rPr>
              <a:t>5.</a:t>
            </a:r>
            <a:r>
              <a:rPr lang="en-US" altLang="en-US" sz="2800" dirty="0">
                <a:sym typeface="Symbol" pitchFamily="18" charset="2"/>
              </a:rPr>
              <a:t> </a:t>
            </a:r>
            <a:r>
              <a:rPr lang="en-US" altLang="en-US" dirty="0"/>
              <a:t>(8</a:t>
            </a:r>
            <a:r>
              <a:rPr lang="en-US" altLang="en-US" i="1" dirty="0"/>
              <a:t>y </a:t>
            </a:r>
            <a:r>
              <a:rPr lang="en-US" altLang="en-US" dirty="0"/>
              <a:t>+ 5)°</a:t>
            </a:r>
            <a:endParaRPr lang="en-US" altLang="en-US" sz="2800" dirty="0">
              <a:solidFill>
                <a:srgbClr val="FF0000"/>
              </a:solidFill>
            </a:endParaRPr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2809875" y="2135188"/>
            <a:ext cx="2717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Reflex Prop. of </a:t>
            </a:r>
            <a:endParaRPr lang="en-US" altLang="en-US">
              <a:sym typeface="Symbol" pitchFamily="18" charset="2"/>
            </a:endParaRPr>
          </a:p>
        </p:txBody>
      </p:sp>
      <p:pic>
        <p:nvPicPr>
          <p:cNvPr id="3076" name="Picture 2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295400"/>
            <a:ext cx="2217738" cy="1328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2289175" y="2773363"/>
            <a:ext cx="41608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Conv. of Alt. Int. s Thm.</a:t>
            </a:r>
            <a:endParaRPr lang="en-US" altLang="en-US">
              <a:sym typeface="Symbol" pitchFamily="18" charset="2"/>
            </a:endParaRPr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2317750" y="4464050"/>
            <a:ext cx="5715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31</a:t>
            </a:r>
            <a:endParaRPr lang="en-US" altLang="en-US">
              <a:sym typeface="Symbol" pitchFamily="18" charset="2"/>
            </a:endParaRPr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2373313" y="5073650"/>
            <a:ext cx="7651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183</a:t>
            </a:r>
            <a:endParaRPr lang="en-US" altLang="en-US">
              <a:sym typeface="Symbol" pitchFamily="18" charset="2"/>
            </a:endParaRP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2562225" y="5683250"/>
            <a:ext cx="73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3300"/>
                </a:solidFill>
                <a:sym typeface="Symbol" pitchFamily="18" charset="2"/>
              </a:rPr>
              <a:t>73°</a:t>
            </a:r>
            <a:endParaRPr lang="en-US" altLang="en-US">
              <a:sym typeface="Symbol" pitchFamily="18" charset="2"/>
            </a:endParaRPr>
          </a:p>
        </p:txBody>
      </p:sp>
      <p:pic>
        <p:nvPicPr>
          <p:cNvPr id="3081" name="Picture 33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178050"/>
            <a:ext cx="12668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34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713" y="2819400"/>
            <a:ext cx="6858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7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autoUpdateAnimBg="0"/>
      <p:bldP spid="7197" grpId="0" autoUpdateAnimBg="0"/>
      <p:bldP spid="7198" grpId="0" autoUpdateAnimBg="0"/>
      <p:bldP spid="7199" grpId="0" autoUpdateAnimBg="0"/>
      <p:bldP spid="7200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ChangeArrowheads="1"/>
          </p:cNvSpPr>
          <p:nvPr/>
        </p:nvSpPr>
        <p:spPr bwMode="auto">
          <a:xfrm>
            <a:off x="228600" y="990600"/>
            <a:ext cx="86868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You have learned several ways to determine whether a quadrilateral is a parallelogram. You can use the given information about a figure to decide which condition is best to apply.</a:t>
            </a:r>
          </a:p>
        </p:txBody>
      </p:sp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971800"/>
            <a:ext cx="8686800" cy="2781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381000" y="2133600"/>
            <a:ext cx="7854950" cy="1668463"/>
            <a:chOff x="236" y="2256"/>
            <a:chExt cx="4948" cy="1051"/>
          </a:xfrm>
        </p:grpSpPr>
        <p:sp>
          <p:nvSpPr>
            <p:cNvPr id="22531" name="Text Box 3"/>
            <p:cNvSpPr txBox="1">
              <a:spLocks noChangeArrowheads="1"/>
            </p:cNvSpPr>
            <p:nvPr/>
          </p:nvSpPr>
          <p:spPr bwMode="auto">
            <a:xfrm>
              <a:off x="240" y="2547"/>
              <a:ext cx="4944" cy="760"/>
            </a:xfrm>
            <a:prstGeom prst="rect">
              <a:avLst/>
            </a:prstGeom>
            <a:noFill/>
            <a:ln w="19050">
              <a:solidFill>
                <a:srgbClr val="993366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To show that a quadrilateral is a parallelogram, you only have to show that it satisfies one of these sets of conditions.</a:t>
              </a:r>
            </a:p>
          </p:txBody>
        </p:sp>
        <p:sp>
          <p:nvSpPr>
            <p:cNvPr id="22532" name="Text Box 4"/>
            <p:cNvSpPr txBox="1">
              <a:spLocks noChangeArrowheads="1"/>
            </p:cNvSpPr>
            <p:nvPr/>
          </p:nvSpPr>
          <p:spPr bwMode="auto">
            <a:xfrm>
              <a:off x="236" y="2256"/>
              <a:ext cx="1728" cy="288"/>
            </a:xfrm>
            <a:prstGeom prst="rect">
              <a:avLst/>
            </a:prstGeom>
            <a:solidFill>
              <a:srgbClr val="80008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90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altLang="en-US" b="1">
                  <a:solidFill>
                    <a:schemeClr val="bg1"/>
                  </a:solidFill>
                </a:rPr>
                <a:t>Helpful Hint</a:t>
              </a:r>
              <a:endParaRPr lang="en-US" altLang="en-US" b="1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4: Application</a:t>
            </a:r>
          </a:p>
        </p:txBody>
      </p:sp>
      <p:pic>
        <p:nvPicPr>
          <p:cNvPr id="23555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1676400"/>
            <a:ext cx="2265363" cy="199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556" name="Rectangle 8"/>
          <p:cNvSpPr>
            <a:spLocks noChangeArrowheads="1"/>
          </p:cNvSpPr>
          <p:nvPr/>
        </p:nvSpPr>
        <p:spPr bwMode="auto">
          <a:xfrm>
            <a:off x="304800" y="1600200"/>
            <a:ext cx="6324600" cy="1917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The legs of a keyboard tray are connected by a bolt at their midpoints, which allows the tray to be raised or lowered. Why is </a:t>
            </a:r>
            <a:r>
              <a:rPr lang="en-US" altLang="en-US" b="1" i="1"/>
              <a:t>PQRS</a:t>
            </a:r>
            <a:r>
              <a:rPr lang="en-US" altLang="en-US" b="1"/>
              <a:t> always a parallelogram?</a:t>
            </a:r>
          </a:p>
        </p:txBody>
      </p:sp>
      <p:sp>
        <p:nvSpPr>
          <p:cNvPr id="46089" name="Rectangle 9"/>
          <p:cNvSpPr>
            <a:spLocks noChangeArrowheads="1"/>
          </p:cNvSpPr>
          <p:nvPr/>
        </p:nvSpPr>
        <p:spPr bwMode="auto">
          <a:xfrm>
            <a:off x="273050" y="4114800"/>
            <a:ext cx="856615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Since the bolt is at the midpoint of both legs, </a:t>
            </a:r>
            <a:r>
              <a:rPr lang="en-US" altLang="en-US" i="1"/>
              <a:t>PE = ER</a:t>
            </a:r>
            <a:r>
              <a:rPr lang="en-US" altLang="en-US"/>
              <a:t>   and </a:t>
            </a:r>
            <a:r>
              <a:rPr lang="en-US" altLang="en-US" i="1"/>
              <a:t>SE</a:t>
            </a:r>
            <a:r>
              <a:rPr lang="en-US" altLang="en-US"/>
              <a:t> = </a:t>
            </a:r>
            <a:r>
              <a:rPr lang="en-US" altLang="en-US" i="1"/>
              <a:t>EQ</a:t>
            </a:r>
            <a:r>
              <a:rPr lang="en-US" altLang="en-US"/>
              <a:t>. So the diagonals of </a:t>
            </a:r>
            <a:r>
              <a:rPr lang="en-US" altLang="en-US" i="1"/>
              <a:t>PQRS</a:t>
            </a:r>
            <a:r>
              <a:rPr lang="en-US" altLang="en-US"/>
              <a:t> bisect each other, and by Theorem 6-3-5, </a:t>
            </a:r>
            <a:r>
              <a:rPr lang="en-US" altLang="en-US" i="1"/>
              <a:t>PQRS</a:t>
            </a:r>
            <a:r>
              <a:rPr lang="en-US" altLang="en-US"/>
              <a:t> is always a parallelogram.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60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089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FF0000"/>
                </a:solidFill>
                <a:latin typeface="Arial Black" pitchFamily="34" charset="0"/>
              </a:rPr>
              <a:t>Check It Out!</a:t>
            </a: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 Example 4 </a:t>
            </a:r>
            <a:endParaRPr lang="en-US" altLang="en-US" sz="2600">
              <a:solidFill>
                <a:schemeClr val="accent2"/>
              </a:solidFill>
              <a:latin typeface="Arial MT Bl" charset="0"/>
            </a:endParaRPr>
          </a:p>
        </p:txBody>
      </p:sp>
      <p:sp>
        <p:nvSpPr>
          <p:cNvPr id="24579" name="Rectangle 6"/>
          <p:cNvSpPr>
            <a:spLocks noChangeArrowheads="1"/>
          </p:cNvSpPr>
          <p:nvPr/>
        </p:nvSpPr>
        <p:spPr bwMode="auto">
          <a:xfrm>
            <a:off x="304800" y="1676400"/>
            <a:ext cx="84582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The frame is attached to the tripod at points </a:t>
            </a:r>
            <a:r>
              <a:rPr lang="en-US" altLang="en-US" b="1" i="1"/>
              <a:t>A </a:t>
            </a:r>
            <a:r>
              <a:rPr lang="en-US" altLang="en-US" b="1"/>
              <a:t>and </a:t>
            </a:r>
            <a:r>
              <a:rPr lang="en-US" altLang="en-US" b="1" i="1"/>
              <a:t>B </a:t>
            </a:r>
            <a:r>
              <a:rPr lang="en-US" altLang="en-US" b="1"/>
              <a:t>such that </a:t>
            </a:r>
            <a:r>
              <a:rPr lang="en-US" altLang="en-US" b="1" i="1"/>
              <a:t>AB </a:t>
            </a:r>
            <a:r>
              <a:rPr lang="en-US" altLang="en-US" b="1"/>
              <a:t>= </a:t>
            </a:r>
            <a:r>
              <a:rPr lang="en-US" altLang="en-US" b="1" i="1"/>
              <a:t>RS </a:t>
            </a:r>
            <a:r>
              <a:rPr lang="en-US" altLang="en-US" b="1"/>
              <a:t>and </a:t>
            </a:r>
            <a:r>
              <a:rPr lang="en-US" altLang="en-US" b="1" i="1"/>
              <a:t>BR </a:t>
            </a:r>
            <a:r>
              <a:rPr lang="en-US" altLang="en-US" b="1"/>
              <a:t>= </a:t>
            </a:r>
            <a:r>
              <a:rPr lang="en-US" altLang="en-US" b="1" i="1"/>
              <a:t>SA</a:t>
            </a:r>
            <a:r>
              <a:rPr lang="en-US" altLang="en-US" b="1"/>
              <a:t>. So </a:t>
            </a:r>
            <a:r>
              <a:rPr lang="en-US" altLang="en-US" b="1" i="1"/>
              <a:t>ABRS </a:t>
            </a:r>
            <a:r>
              <a:rPr lang="en-US" altLang="en-US" b="1"/>
              <a:t>is also a parallelogram. How does this ensure that the angle of the binoculars stays the same?</a:t>
            </a:r>
          </a:p>
        </p:txBody>
      </p:sp>
      <p:grpSp>
        <p:nvGrpSpPr>
          <p:cNvPr id="47119" name="Group 15"/>
          <p:cNvGrpSpPr>
            <a:grpSpLocks/>
          </p:cNvGrpSpPr>
          <p:nvPr/>
        </p:nvGrpSpPr>
        <p:grpSpPr bwMode="auto">
          <a:xfrm>
            <a:off x="381000" y="4419600"/>
            <a:ext cx="8229600" cy="822325"/>
            <a:chOff x="240" y="2784"/>
            <a:chExt cx="5184" cy="518"/>
          </a:xfrm>
        </p:grpSpPr>
        <p:sp>
          <p:nvSpPr>
            <p:cNvPr id="24585" name="Rectangle 9"/>
            <p:cNvSpPr>
              <a:spLocks noChangeArrowheads="1"/>
            </p:cNvSpPr>
            <p:nvPr/>
          </p:nvSpPr>
          <p:spPr bwMode="auto">
            <a:xfrm>
              <a:off x="240" y="2784"/>
              <a:ext cx="5184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/>
              <a:r>
                <a:rPr lang="en-US" altLang="en-US"/>
                <a:t>Since </a:t>
              </a:r>
              <a:r>
                <a:rPr lang="en-US" altLang="en-US" i="1"/>
                <a:t>AB </a:t>
              </a:r>
              <a:r>
                <a:rPr lang="en-US" altLang="en-US"/>
                <a:t>stays vertical, </a:t>
              </a:r>
              <a:r>
                <a:rPr lang="en-US" altLang="en-US" i="1"/>
                <a:t>RS </a:t>
              </a:r>
              <a:r>
                <a:rPr lang="en-US" altLang="en-US"/>
                <a:t>also remains vertical no matter how the frame is adjusted.</a:t>
              </a:r>
            </a:p>
          </p:txBody>
        </p:sp>
        <p:sp>
          <p:nvSpPr>
            <p:cNvPr id="24586" name="Line 10"/>
            <p:cNvSpPr>
              <a:spLocks noChangeShapeType="1"/>
            </p:cNvSpPr>
            <p:nvPr/>
          </p:nvSpPr>
          <p:spPr bwMode="auto">
            <a:xfrm>
              <a:off x="892" y="2832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587" name="Line 11"/>
            <p:cNvSpPr>
              <a:spLocks noChangeShapeType="1"/>
            </p:cNvSpPr>
            <p:nvPr/>
          </p:nvSpPr>
          <p:spPr bwMode="auto">
            <a:xfrm>
              <a:off x="2640" y="2832"/>
              <a:ext cx="288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7116" name="Rectangle 12"/>
          <p:cNvSpPr>
            <a:spLocks noChangeArrowheads="1"/>
          </p:cNvSpPr>
          <p:nvPr/>
        </p:nvSpPr>
        <p:spPr bwMode="auto">
          <a:xfrm>
            <a:off x="381000" y="5486400"/>
            <a:ext cx="784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Therefore the viewing </a:t>
            </a:r>
            <a:r>
              <a:rPr lang="en-US" altLang="en-US" b="1">
                <a:sym typeface="Symbol" pitchFamily="18" charset="2"/>
              </a:rPr>
              <a:t></a:t>
            </a:r>
            <a:r>
              <a:rPr lang="en-US" altLang="en-US" b="1"/>
              <a:t> </a:t>
            </a:r>
            <a:r>
              <a:rPr lang="en-US" altLang="en-US"/>
              <a:t>never changes.</a:t>
            </a:r>
          </a:p>
        </p:txBody>
      </p:sp>
      <p:grpSp>
        <p:nvGrpSpPr>
          <p:cNvPr id="47118" name="Group 14"/>
          <p:cNvGrpSpPr>
            <a:grpSpLocks/>
          </p:cNvGrpSpPr>
          <p:nvPr/>
        </p:nvGrpSpPr>
        <p:grpSpPr bwMode="auto">
          <a:xfrm>
            <a:off x="304800" y="3352800"/>
            <a:ext cx="7696200" cy="822325"/>
            <a:chOff x="240" y="2160"/>
            <a:chExt cx="4848" cy="518"/>
          </a:xfrm>
        </p:grpSpPr>
        <p:sp>
          <p:nvSpPr>
            <p:cNvPr id="24583" name="Rectangle 7"/>
            <p:cNvSpPr>
              <a:spLocks noChangeArrowheads="1"/>
            </p:cNvSpPr>
            <p:nvPr/>
          </p:nvSpPr>
          <p:spPr bwMode="auto">
            <a:xfrm>
              <a:off x="240" y="2160"/>
              <a:ext cx="4848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altLang="en-US"/>
                <a:t>Since </a:t>
              </a:r>
              <a:r>
                <a:rPr lang="en-US" altLang="en-US" i="1"/>
                <a:t>ABRS</a:t>
              </a:r>
              <a:r>
                <a:rPr lang="en-US" altLang="en-US"/>
                <a:t> is a parallelogram, it is always true that           .</a:t>
              </a:r>
            </a:p>
          </p:txBody>
        </p:sp>
        <p:pic>
          <p:nvPicPr>
            <p:cNvPr id="24584" name="Picture 13" descr="1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" y="2404"/>
              <a:ext cx="756" cy="2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7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609600" y="5289550"/>
            <a:ext cx="7696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No; One pair of consecutive </a:t>
            </a:r>
            <a:r>
              <a:rPr lang="en-US" altLang="en-US">
                <a:solidFill>
                  <a:srgbClr val="FF0000"/>
                </a:solidFill>
                <a:sym typeface="Symbol" pitchFamily="18" charset="2"/>
              </a:rPr>
              <a:t>s</a:t>
            </a:r>
            <a:r>
              <a:rPr lang="en-US" altLang="en-US">
                <a:solidFill>
                  <a:srgbClr val="FF0000"/>
                </a:solidFill>
              </a:rPr>
              <a:t> are </a:t>
            </a:r>
            <a:r>
              <a:rPr lang="en-US" altLang="en-US">
                <a:solidFill>
                  <a:srgbClr val="FF0000"/>
                </a:solidFill>
                <a:sym typeface="Symbol" pitchFamily="18" charset="2"/>
              </a:rPr>
              <a:t></a:t>
            </a:r>
            <a:r>
              <a:rPr lang="en-US" altLang="en-US">
                <a:solidFill>
                  <a:srgbClr val="FF0000"/>
                </a:solidFill>
              </a:rPr>
              <a:t>, and one pair of opposite sides are ||. The conditions for a parallelogram are not met.</a:t>
            </a:r>
          </a:p>
        </p:txBody>
      </p:sp>
      <p:pic>
        <p:nvPicPr>
          <p:cNvPr id="25603" name="Picture 1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1447800"/>
            <a:ext cx="2971800" cy="154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604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</a:t>
            </a:r>
          </a:p>
        </p:txBody>
      </p:sp>
      <p:sp>
        <p:nvSpPr>
          <p:cNvPr id="25605" name="Text Box 3"/>
          <p:cNvSpPr txBox="1">
            <a:spLocks noChangeArrowheads="1"/>
          </p:cNvSpPr>
          <p:nvPr/>
        </p:nvSpPr>
        <p:spPr bwMode="auto">
          <a:xfrm>
            <a:off x="152400" y="1644650"/>
            <a:ext cx="6019800" cy="4506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1.</a:t>
            </a:r>
            <a:r>
              <a:rPr lang="en-US" altLang="en-US"/>
              <a:t> Show that </a:t>
            </a:r>
            <a:r>
              <a:rPr lang="en-US" altLang="en-US" i="1"/>
              <a:t>JKLM </a:t>
            </a:r>
            <a:r>
              <a:rPr lang="en-US" altLang="en-US"/>
              <a:t>is a parallelogram for </a:t>
            </a:r>
            <a:r>
              <a:rPr lang="en-US" altLang="en-US" i="1"/>
              <a:t>a </a:t>
            </a:r>
            <a:r>
              <a:rPr lang="en-US" altLang="en-US" b="1"/>
              <a:t>= </a:t>
            </a:r>
            <a:r>
              <a:rPr lang="en-US" altLang="en-US"/>
              <a:t>4 and </a:t>
            </a:r>
            <a:r>
              <a:rPr lang="en-US" altLang="en-US" i="1"/>
              <a:t>b </a:t>
            </a:r>
            <a:r>
              <a:rPr lang="en-US" altLang="en-US" b="1"/>
              <a:t>= </a:t>
            </a:r>
            <a:r>
              <a:rPr lang="en-US" altLang="en-US"/>
              <a:t>5.	</a:t>
            </a:r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 b="1"/>
              <a:t>2.</a:t>
            </a:r>
            <a:r>
              <a:rPr lang="en-US" altLang="en-US"/>
              <a:t> Determine if </a:t>
            </a:r>
            <a:r>
              <a:rPr lang="en-US" altLang="en-US" i="1"/>
              <a:t>QWRT </a:t>
            </a:r>
            <a:r>
              <a:rPr lang="en-US" altLang="en-US"/>
              <a:t>must be a parallelogram. Justify your answer.</a:t>
            </a:r>
          </a:p>
          <a:p>
            <a:pPr eaLnBrk="1" hangingPunct="1"/>
            <a:endParaRPr lang="en-US" altLang="en-US"/>
          </a:p>
          <a:p>
            <a:pPr>
              <a:lnSpc>
                <a:spcPct val="125000"/>
              </a:lnSpc>
              <a:spcBef>
                <a:spcPct val="50000"/>
              </a:spcBef>
            </a:pPr>
            <a:endParaRPr lang="en-US" altLang="en-US" sz="80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n-US" altLang="en-US" sz="800">
              <a:latin typeface="Arial" charset="0"/>
            </a:endParaRP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533400" y="2514600"/>
            <a:ext cx="53340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FF0000"/>
                </a:solidFill>
              </a:rPr>
              <a:t>JN </a:t>
            </a:r>
            <a:r>
              <a:rPr lang="en-US" altLang="en-US">
                <a:solidFill>
                  <a:srgbClr val="FF0000"/>
                </a:solidFill>
              </a:rPr>
              <a:t>= </a:t>
            </a:r>
            <a:r>
              <a:rPr lang="en-US" altLang="en-US" i="1">
                <a:solidFill>
                  <a:srgbClr val="FF0000"/>
                </a:solidFill>
              </a:rPr>
              <a:t>LN </a:t>
            </a:r>
            <a:r>
              <a:rPr lang="en-US" altLang="en-US">
                <a:solidFill>
                  <a:srgbClr val="FF0000"/>
                </a:solidFill>
              </a:rPr>
              <a:t>= 22; </a:t>
            </a:r>
            <a:r>
              <a:rPr lang="en-US" altLang="en-US" i="1">
                <a:solidFill>
                  <a:srgbClr val="FF0000"/>
                </a:solidFill>
              </a:rPr>
              <a:t>KN </a:t>
            </a:r>
            <a:r>
              <a:rPr lang="en-US" altLang="en-US">
                <a:solidFill>
                  <a:srgbClr val="FF0000"/>
                </a:solidFill>
              </a:rPr>
              <a:t>= </a:t>
            </a:r>
            <a:r>
              <a:rPr lang="en-US" altLang="en-US" i="1">
                <a:solidFill>
                  <a:srgbClr val="FF0000"/>
                </a:solidFill>
              </a:rPr>
              <a:t>MN </a:t>
            </a:r>
            <a:r>
              <a:rPr lang="en-US" altLang="en-US">
                <a:solidFill>
                  <a:srgbClr val="FF0000"/>
                </a:solidFill>
              </a:rPr>
              <a:t>= 10; so </a:t>
            </a:r>
            <a:r>
              <a:rPr lang="en-US" altLang="en-US" i="1">
                <a:solidFill>
                  <a:srgbClr val="FF0000"/>
                </a:solidFill>
              </a:rPr>
              <a:t>JKLM </a:t>
            </a:r>
            <a:r>
              <a:rPr lang="en-US" altLang="en-US">
                <a:solidFill>
                  <a:srgbClr val="FF0000"/>
                </a:solidFill>
              </a:rPr>
              <a:t>is a parallelogram by Theorem 6-3-5.</a:t>
            </a:r>
          </a:p>
        </p:txBody>
      </p:sp>
      <p:pic>
        <p:nvPicPr>
          <p:cNvPr id="25607" name="Picture 2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3733800"/>
            <a:ext cx="1638300" cy="1557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29" grpId="0" autoUpdateAnimBg="0"/>
      <p:bldP spid="17419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4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Lesson Quiz: Part II</a:t>
            </a:r>
          </a:p>
        </p:txBody>
      </p:sp>
      <p:sp>
        <p:nvSpPr>
          <p:cNvPr id="26627" name="Text Box 5"/>
          <p:cNvSpPr txBox="1">
            <a:spLocks noChangeArrowheads="1"/>
          </p:cNvSpPr>
          <p:nvPr/>
        </p:nvSpPr>
        <p:spPr bwMode="auto">
          <a:xfrm>
            <a:off x="304800" y="1516063"/>
            <a:ext cx="8839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3.</a:t>
            </a:r>
            <a:r>
              <a:rPr lang="en-US" altLang="en-US"/>
              <a:t> Show that the quadrilateral with vertices </a:t>
            </a:r>
            <a:r>
              <a:rPr lang="en-US" altLang="en-US" i="1"/>
              <a:t>E</a:t>
            </a:r>
            <a:r>
              <a:rPr lang="en-US" altLang="en-US"/>
              <a:t>(–1, 5), </a:t>
            </a:r>
            <a:r>
              <a:rPr lang="en-US" altLang="en-US" i="1"/>
              <a:t>F</a:t>
            </a:r>
            <a:r>
              <a:rPr lang="en-US" altLang="en-US"/>
              <a:t>(2, 4), </a:t>
            </a:r>
            <a:r>
              <a:rPr lang="en-US" altLang="en-US" i="1"/>
              <a:t>G</a:t>
            </a:r>
            <a:r>
              <a:rPr lang="en-US" altLang="en-US"/>
              <a:t>(0, –3), and </a:t>
            </a:r>
            <a:r>
              <a:rPr lang="en-US" altLang="en-US" i="1"/>
              <a:t>H</a:t>
            </a:r>
            <a:r>
              <a:rPr lang="en-US" altLang="en-US"/>
              <a:t>(–3, –2) is a parallelogram.</a:t>
            </a:r>
            <a:endParaRPr lang="en-US" altLang="en-US" sz="800">
              <a:latin typeface="Arial" charset="0"/>
            </a:endParaRPr>
          </a:p>
        </p:txBody>
      </p:sp>
      <p:sp>
        <p:nvSpPr>
          <p:cNvPr id="56330" name="Rectangle 10"/>
          <p:cNvSpPr>
            <a:spLocks noChangeArrowheads="1"/>
          </p:cNvSpPr>
          <p:nvPr/>
        </p:nvSpPr>
        <p:spPr bwMode="auto">
          <a:xfrm>
            <a:off x="533400" y="4495800"/>
            <a:ext cx="8077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FF0000"/>
                </a:solidFill>
              </a:rPr>
              <a:t>Since one pair of opposite sides are || and </a:t>
            </a:r>
            <a:r>
              <a:rPr lang="en-US" altLang="en-US">
                <a:solidFill>
                  <a:srgbClr val="FF0000"/>
                </a:solidFill>
                <a:sym typeface="Symbol" pitchFamily="18" charset="2"/>
              </a:rPr>
              <a:t></a:t>
            </a:r>
            <a:r>
              <a:rPr lang="en-US" altLang="en-US">
                <a:solidFill>
                  <a:srgbClr val="FF0000"/>
                </a:solidFill>
              </a:rPr>
              <a:t>, </a:t>
            </a:r>
            <a:r>
              <a:rPr lang="en-US" altLang="en-US" i="1">
                <a:solidFill>
                  <a:srgbClr val="FF0000"/>
                </a:solidFill>
              </a:rPr>
              <a:t>EFGH </a:t>
            </a:r>
            <a:r>
              <a:rPr lang="en-US" altLang="en-US">
                <a:solidFill>
                  <a:srgbClr val="FF0000"/>
                </a:solidFill>
              </a:rPr>
              <a:t>is a parallelogram by Theorem 6-3-1.</a:t>
            </a:r>
          </a:p>
        </p:txBody>
      </p:sp>
      <p:pic>
        <p:nvPicPr>
          <p:cNvPr id="56331" name="Picture 11" descr="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895600"/>
            <a:ext cx="43243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332" name="Picture 12" descr="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810000"/>
            <a:ext cx="2105025" cy="390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6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56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56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381000" y="1905000"/>
            <a:ext cx="8382000" cy="1143000"/>
          </a:xfrm>
          <a:prstGeom prst="rect">
            <a:avLst/>
          </a:prstGeom>
          <a:noFill/>
          <a:ln w="28575">
            <a:solidFill>
              <a:srgbClr val="DBDBDB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 sz="3200"/>
              <a:t>Prove that a given quadrilateral is a parallelogram.</a:t>
            </a:r>
          </a:p>
        </p:txBody>
      </p:sp>
      <p:sp>
        <p:nvSpPr>
          <p:cNvPr id="4099" name="Rectangle 15"/>
          <p:cNvSpPr>
            <a:spLocks noChangeArrowheads="1"/>
          </p:cNvSpPr>
          <p:nvPr/>
        </p:nvSpPr>
        <p:spPr bwMode="auto">
          <a:xfrm>
            <a:off x="0" y="12192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sz="3600" i="1">
                <a:solidFill>
                  <a:srgbClr val="FF6600"/>
                </a:solidFill>
                <a:latin typeface="Arial Black" pitchFamily="34" charset="0"/>
              </a:rPr>
              <a:t>Objective</a:t>
            </a:r>
            <a:endParaRPr lang="en-US" altLang="en-US" sz="3600" i="1">
              <a:solidFill>
                <a:srgbClr val="FF66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9"/>
          <p:cNvSpPr>
            <a:spLocks noChangeArrowheads="1"/>
          </p:cNvSpPr>
          <p:nvPr/>
        </p:nvSpPr>
        <p:spPr bwMode="auto">
          <a:xfrm>
            <a:off x="381000" y="1905000"/>
            <a:ext cx="83058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You have learned to identify the properties of a parallelogram. Now you will be given the properties of a quadrilateral and will have to tell if the quadrilateral is a parallelogram. To do this, you can</a:t>
            </a:r>
          </a:p>
          <a:p>
            <a:pPr eaLnBrk="1" hangingPunct="1"/>
            <a:r>
              <a:rPr lang="en-US" altLang="en-US"/>
              <a:t>use the definition of a parallelogram or the conditions below.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219200"/>
            <a:ext cx="7810500" cy="4562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228600" y="1066800"/>
            <a:ext cx="8686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The two theorems below can also be used to show that a given quadrilateral is a parallelogram.</a:t>
            </a:r>
          </a:p>
        </p:txBody>
      </p:sp>
      <p:pic>
        <p:nvPicPr>
          <p:cNvPr id="36870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2057400"/>
            <a:ext cx="7743825" cy="3762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3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1A: Verifying Figures are Parallelograms</a:t>
            </a:r>
          </a:p>
        </p:txBody>
      </p:sp>
      <p:pic>
        <p:nvPicPr>
          <p:cNvPr id="8195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1524000"/>
            <a:ext cx="3581400" cy="1620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196" name="Rectangle 8"/>
          <p:cNvSpPr>
            <a:spLocks noChangeArrowheads="1"/>
          </p:cNvSpPr>
          <p:nvPr/>
        </p:nvSpPr>
        <p:spPr bwMode="auto">
          <a:xfrm>
            <a:off x="304800" y="1676400"/>
            <a:ext cx="38862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Show that JKLM is </a:t>
            </a:r>
            <a:br>
              <a:rPr lang="en-US" altLang="en-US" b="1"/>
            </a:br>
            <a:r>
              <a:rPr lang="en-US" altLang="en-US" b="1"/>
              <a:t>a parallelogram for </a:t>
            </a:r>
            <a:br>
              <a:rPr lang="en-US" altLang="en-US" b="1"/>
            </a:br>
            <a:r>
              <a:rPr lang="en-US" altLang="en-US" b="1" i="1"/>
              <a:t>a</a:t>
            </a:r>
            <a:r>
              <a:rPr lang="en-US" altLang="en-US" b="1"/>
              <a:t> = 3 and </a:t>
            </a:r>
            <a:r>
              <a:rPr lang="en-US" altLang="en-US" b="1" i="1"/>
              <a:t>b</a:t>
            </a:r>
            <a:r>
              <a:rPr lang="en-US" altLang="en-US" b="1"/>
              <a:t> = 9.</a:t>
            </a: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228600" y="3657600"/>
            <a:ext cx="3805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1</a:t>
            </a:r>
            <a:r>
              <a:rPr lang="en-US" altLang="en-US"/>
              <a:t> Find </a:t>
            </a:r>
            <a:r>
              <a:rPr lang="en-US" altLang="en-US" i="1"/>
              <a:t>JK</a:t>
            </a:r>
            <a:r>
              <a:rPr lang="en-US" altLang="en-US"/>
              <a:t> and </a:t>
            </a:r>
            <a:r>
              <a:rPr lang="en-US" altLang="en-US" i="1"/>
              <a:t>LM</a:t>
            </a:r>
            <a:r>
              <a:rPr lang="en-US" altLang="en-US"/>
              <a:t>.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3862388" y="4244975"/>
            <a:ext cx="1166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Given</a:t>
            </a:r>
            <a:r>
              <a:rPr lang="en-US" altLang="en-US"/>
              <a:t> 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3581400" y="4740275"/>
            <a:ext cx="22098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i="1">
                <a:solidFill>
                  <a:srgbClr val="3366FF"/>
                </a:solidFill>
              </a:rPr>
              <a:t>Substitute and simplify.</a:t>
            </a:r>
            <a:r>
              <a:rPr lang="en-US" altLang="en-US">
                <a:solidFill>
                  <a:srgbClr val="3366FF"/>
                </a:solidFill>
              </a:rPr>
              <a:t> </a:t>
            </a:r>
          </a:p>
        </p:txBody>
      </p:sp>
      <p:sp>
        <p:nvSpPr>
          <p:cNvPr id="29712" name="Text Box 16"/>
          <p:cNvSpPr txBox="1">
            <a:spLocks noChangeArrowheads="1"/>
          </p:cNvSpPr>
          <p:nvPr/>
        </p:nvSpPr>
        <p:spPr bwMode="auto">
          <a:xfrm>
            <a:off x="457200" y="426720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JK</a:t>
            </a:r>
            <a:r>
              <a:rPr lang="en-US" altLang="en-US"/>
              <a:t> = 15</a:t>
            </a:r>
            <a:r>
              <a:rPr lang="en-US" altLang="en-US" i="1">
                <a:solidFill>
                  <a:srgbClr val="FF0000"/>
                </a:solidFill>
              </a:rPr>
              <a:t>a</a:t>
            </a:r>
            <a:r>
              <a:rPr lang="en-US" altLang="en-US"/>
              <a:t> – 11 </a:t>
            </a:r>
          </a:p>
        </p:txBody>
      </p:sp>
      <p:sp>
        <p:nvSpPr>
          <p:cNvPr id="29713" name="Text Box 17"/>
          <p:cNvSpPr txBox="1">
            <a:spLocks noChangeArrowheads="1"/>
          </p:cNvSpPr>
          <p:nvPr/>
        </p:nvSpPr>
        <p:spPr bwMode="auto">
          <a:xfrm>
            <a:off x="0" y="4968875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JK</a:t>
            </a:r>
            <a:r>
              <a:rPr lang="en-US" altLang="en-US"/>
              <a:t> = 15</a:t>
            </a:r>
            <a:r>
              <a:rPr lang="en-US" altLang="en-US">
                <a:solidFill>
                  <a:srgbClr val="FF0000"/>
                </a:solidFill>
              </a:rPr>
              <a:t>(3)</a:t>
            </a:r>
            <a:r>
              <a:rPr lang="en-US" altLang="en-US"/>
              <a:t> – 11 = 34 </a:t>
            </a:r>
          </a:p>
        </p:txBody>
      </p:sp>
      <p:sp>
        <p:nvSpPr>
          <p:cNvPr id="29714" name="Text Box 18"/>
          <p:cNvSpPr txBox="1">
            <a:spLocks noChangeArrowheads="1"/>
          </p:cNvSpPr>
          <p:nvPr/>
        </p:nvSpPr>
        <p:spPr bwMode="auto">
          <a:xfrm>
            <a:off x="5715000" y="4244975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LM</a:t>
            </a:r>
            <a:r>
              <a:rPr lang="en-US" altLang="en-US"/>
              <a:t> = 10</a:t>
            </a:r>
            <a:r>
              <a:rPr lang="en-US" altLang="en-US" i="1">
                <a:solidFill>
                  <a:srgbClr val="FF0000"/>
                </a:solidFill>
              </a:rPr>
              <a:t>a</a:t>
            </a:r>
            <a:r>
              <a:rPr lang="en-US" altLang="en-US"/>
              <a:t> + 4 </a:t>
            </a:r>
          </a:p>
        </p:txBody>
      </p:sp>
      <p:sp>
        <p:nvSpPr>
          <p:cNvPr id="29715" name="Text Box 19"/>
          <p:cNvSpPr txBox="1">
            <a:spLocks noChangeArrowheads="1"/>
          </p:cNvSpPr>
          <p:nvPr/>
        </p:nvSpPr>
        <p:spPr bwMode="auto">
          <a:xfrm>
            <a:off x="5715000" y="4892675"/>
            <a:ext cx="419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LM</a:t>
            </a:r>
            <a:r>
              <a:rPr lang="en-US" altLang="en-US"/>
              <a:t> = 10</a:t>
            </a:r>
            <a:r>
              <a:rPr lang="en-US" altLang="en-US">
                <a:solidFill>
                  <a:srgbClr val="FF0000"/>
                </a:solidFill>
              </a:rPr>
              <a:t>(3)</a:t>
            </a:r>
            <a:r>
              <a:rPr lang="en-US" altLang="en-US"/>
              <a:t>+ 4 = 34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97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5" grpId="0"/>
      <p:bldP spid="29710" grpId="0"/>
      <p:bldP spid="29711" grpId="0"/>
      <p:bldP spid="29712" grpId="0"/>
      <p:bldP spid="29713" grpId="0"/>
      <p:bldP spid="29714" grpId="0"/>
      <p:bldP spid="297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1A Continued</a:t>
            </a:r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304800" y="4114800"/>
            <a:ext cx="8382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/>
              <a:t>Since </a:t>
            </a:r>
            <a:r>
              <a:rPr lang="en-US" altLang="en-US" i="1"/>
              <a:t>JK = LM</a:t>
            </a:r>
            <a:r>
              <a:rPr lang="en-US" altLang="en-US"/>
              <a:t> and </a:t>
            </a:r>
            <a:r>
              <a:rPr lang="en-US" altLang="en-US" i="1"/>
              <a:t>KL = JM</a:t>
            </a:r>
            <a:r>
              <a:rPr lang="en-US" altLang="en-US"/>
              <a:t>, </a:t>
            </a:r>
            <a:r>
              <a:rPr lang="en-US" altLang="en-US" i="1"/>
              <a:t>JKLM</a:t>
            </a:r>
            <a:r>
              <a:rPr lang="en-US" altLang="en-US"/>
              <a:t> is a parallelogram by Theorem 6-3-2.</a:t>
            </a:r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228600" y="1828800"/>
            <a:ext cx="3805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Step 2</a:t>
            </a:r>
            <a:r>
              <a:rPr lang="en-US" altLang="en-US"/>
              <a:t> Find </a:t>
            </a:r>
            <a:r>
              <a:rPr lang="en-US" altLang="en-US" i="1"/>
              <a:t>KL</a:t>
            </a:r>
            <a:r>
              <a:rPr lang="en-US" altLang="en-US"/>
              <a:t> and </a:t>
            </a:r>
            <a:r>
              <a:rPr lang="en-US" altLang="en-US" i="1"/>
              <a:t>JM</a:t>
            </a:r>
            <a:r>
              <a:rPr lang="en-US" altLang="en-US"/>
              <a:t>.</a:t>
            </a:r>
          </a:p>
        </p:txBody>
      </p:sp>
      <p:sp>
        <p:nvSpPr>
          <p:cNvPr id="37905" name="Rectangle 17"/>
          <p:cNvSpPr>
            <a:spLocks noChangeArrowheads="1"/>
          </p:cNvSpPr>
          <p:nvPr/>
        </p:nvSpPr>
        <p:spPr bwMode="auto">
          <a:xfrm>
            <a:off x="4191000" y="2193925"/>
            <a:ext cx="1166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Given</a:t>
            </a:r>
            <a:r>
              <a:rPr lang="en-US" altLang="en-US"/>
              <a:t> </a:t>
            </a: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3657600" y="2574925"/>
            <a:ext cx="2362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/>
            <a:r>
              <a:rPr lang="en-US" altLang="en-US" i="1">
                <a:solidFill>
                  <a:srgbClr val="3366FF"/>
                </a:solidFill>
              </a:rPr>
              <a:t>Substitute and simplify.</a:t>
            </a:r>
            <a:r>
              <a:rPr lang="en-US" altLang="en-US">
                <a:solidFill>
                  <a:srgbClr val="3366FF"/>
                </a:solidFill>
              </a:rPr>
              <a:t> </a:t>
            </a:r>
          </a:p>
        </p:txBody>
      </p:sp>
      <p:sp>
        <p:nvSpPr>
          <p:cNvPr id="37907" name="Text Box 19"/>
          <p:cNvSpPr txBox="1">
            <a:spLocks noChangeArrowheads="1"/>
          </p:cNvSpPr>
          <p:nvPr/>
        </p:nvSpPr>
        <p:spPr bwMode="auto">
          <a:xfrm>
            <a:off x="533400" y="233045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KL</a:t>
            </a:r>
            <a:r>
              <a:rPr lang="en-US" altLang="en-US"/>
              <a:t> = 5</a:t>
            </a:r>
            <a:r>
              <a:rPr lang="en-US" altLang="en-US" i="1">
                <a:solidFill>
                  <a:srgbClr val="3366FF"/>
                </a:solidFill>
              </a:rPr>
              <a:t>b</a:t>
            </a:r>
            <a:r>
              <a:rPr lang="en-US" altLang="en-US"/>
              <a:t> + 6 </a:t>
            </a:r>
          </a:p>
        </p:txBody>
      </p:sp>
      <p:sp>
        <p:nvSpPr>
          <p:cNvPr id="37908" name="Text Box 20"/>
          <p:cNvSpPr txBox="1">
            <a:spLocks noChangeArrowheads="1"/>
          </p:cNvSpPr>
          <p:nvPr/>
        </p:nvSpPr>
        <p:spPr bwMode="auto">
          <a:xfrm>
            <a:off x="381000" y="2803525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KL</a:t>
            </a:r>
            <a:r>
              <a:rPr lang="en-US" altLang="en-US"/>
              <a:t> = 5</a:t>
            </a:r>
            <a:r>
              <a:rPr lang="en-US" altLang="en-US">
                <a:solidFill>
                  <a:srgbClr val="3366FF"/>
                </a:solidFill>
              </a:rPr>
              <a:t>(9)</a:t>
            </a:r>
            <a:r>
              <a:rPr lang="en-US" altLang="en-US"/>
              <a:t> + 6 = 51</a:t>
            </a:r>
          </a:p>
        </p:txBody>
      </p:sp>
      <p:sp>
        <p:nvSpPr>
          <p:cNvPr id="37909" name="Text Box 21"/>
          <p:cNvSpPr txBox="1">
            <a:spLocks noChangeArrowheads="1"/>
          </p:cNvSpPr>
          <p:nvPr/>
        </p:nvSpPr>
        <p:spPr bwMode="auto">
          <a:xfrm>
            <a:off x="6324600" y="2330450"/>
            <a:ext cx="3124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JM</a:t>
            </a:r>
            <a:r>
              <a:rPr lang="en-US" altLang="en-US"/>
              <a:t> = 8</a:t>
            </a:r>
            <a:r>
              <a:rPr lang="en-US" altLang="en-US" i="1">
                <a:solidFill>
                  <a:srgbClr val="3366FF"/>
                </a:solidFill>
              </a:rPr>
              <a:t>b</a:t>
            </a:r>
            <a:r>
              <a:rPr lang="en-US" altLang="en-US"/>
              <a:t> – 21 </a:t>
            </a:r>
          </a:p>
        </p:txBody>
      </p:sp>
      <p:sp>
        <p:nvSpPr>
          <p:cNvPr id="37910" name="Text Box 22"/>
          <p:cNvSpPr txBox="1">
            <a:spLocks noChangeArrowheads="1"/>
          </p:cNvSpPr>
          <p:nvPr/>
        </p:nvSpPr>
        <p:spPr bwMode="auto">
          <a:xfrm>
            <a:off x="5867400" y="2803525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i="1"/>
              <a:t>JM</a:t>
            </a:r>
            <a:r>
              <a:rPr lang="en-US" altLang="en-US"/>
              <a:t> = 8</a:t>
            </a:r>
            <a:r>
              <a:rPr lang="en-US" altLang="en-US">
                <a:solidFill>
                  <a:srgbClr val="3366FF"/>
                </a:solidFill>
              </a:rPr>
              <a:t>(9)</a:t>
            </a:r>
            <a:r>
              <a:rPr lang="en-US" altLang="en-US"/>
              <a:t> – 21 = 51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7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7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7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37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37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7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7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37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8" grpId="0"/>
      <p:bldP spid="37904" grpId="0"/>
      <p:bldP spid="37905" grpId="0"/>
      <p:bldP spid="37906" grpId="0"/>
      <p:bldP spid="37907" grpId="0"/>
      <p:bldP spid="37908" grpId="0"/>
      <p:bldP spid="37909" grpId="0"/>
      <p:bldP spid="379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8382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accent2"/>
                    </a:gs>
                    <a:gs pos="100000">
                      <a:schemeClr val="accent1"/>
                    </a:gs>
                  </a:gsLst>
                  <a:path path="rect">
                    <a:fillToRect r="100000" b="10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>
                <a:solidFill>
                  <a:srgbClr val="006699"/>
                </a:solidFill>
                <a:latin typeface="Arial Black" pitchFamily="34" charset="0"/>
              </a:rPr>
              <a:t>Example 1B: Verifying Figures are Parallelograms</a:t>
            </a: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1295400"/>
            <a:ext cx="3759200" cy="180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244" name="Rectangle 9"/>
          <p:cNvSpPr>
            <a:spLocks noChangeArrowheads="1"/>
          </p:cNvSpPr>
          <p:nvPr/>
        </p:nvSpPr>
        <p:spPr bwMode="auto">
          <a:xfrm>
            <a:off x="228600" y="1447800"/>
            <a:ext cx="4724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b="1"/>
              <a:t>Show that </a:t>
            </a:r>
            <a:r>
              <a:rPr lang="en-US" altLang="en-US" b="1" i="1"/>
              <a:t>PQRS </a:t>
            </a:r>
            <a:r>
              <a:rPr lang="en-US" altLang="en-US" b="1"/>
              <a:t>is a parallelogram for </a:t>
            </a:r>
            <a:r>
              <a:rPr lang="en-US" altLang="en-US" b="1" i="1"/>
              <a:t>x = </a:t>
            </a:r>
            <a:r>
              <a:rPr lang="en-US" altLang="en-US" b="1"/>
              <a:t>10 and </a:t>
            </a:r>
            <a:r>
              <a:rPr lang="en-US" altLang="en-US" b="1" i="1"/>
              <a:t>y</a:t>
            </a:r>
            <a:r>
              <a:rPr lang="en-US" altLang="en-US" b="1"/>
              <a:t> = 6.5.</a:t>
            </a:r>
          </a:p>
        </p:txBody>
      </p:sp>
      <p:sp>
        <p:nvSpPr>
          <p:cNvPr id="38926" name="Rectangle 14"/>
          <p:cNvSpPr>
            <a:spLocks noChangeArrowheads="1"/>
          </p:cNvSpPr>
          <p:nvPr/>
        </p:nvSpPr>
        <p:spPr bwMode="auto">
          <a:xfrm>
            <a:off x="5257800" y="2987675"/>
            <a:ext cx="1166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Given</a:t>
            </a:r>
            <a:r>
              <a:rPr lang="en-US" altLang="en-US"/>
              <a:t> </a:t>
            </a:r>
          </a:p>
        </p:txBody>
      </p:sp>
      <p:sp>
        <p:nvSpPr>
          <p:cNvPr id="38936" name="Rectangle 24"/>
          <p:cNvSpPr>
            <a:spLocks noChangeArrowheads="1"/>
          </p:cNvSpPr>
          <p:nvPr/>
        </p:nvSpPr>
        <p:spPr bwMode="auto">
          <a:xfrm>
            <a:off x="5257800" y="3368675"/>
            <a:ext cx="3200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Substitute 6.5 for y and simplify.</a:t>
            </a:r>
          </a:p>
        </p:txBody>
      </p:sp>
      <p:sp>
        <p:nvSpPr>
          <p:cNvPr id="38937" name="Rectangle 25"/>
          <p:cNvSpPr>
            <a:spLocks noChangeArrowheads="1"/>
          </p:cNvSpPr>
          <p:nvPr/>
        </p:nvSpPr>
        <p:spPr bwMode="auto">
          <a:xfrm>
            <a:off x="5257800" y="4267200"/>
            <a:ext cx="1166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Given</a:t>
            </a:r>
            <a:r>
              <a:rPr lang="en-US" altLang="en-US"/>
              <a:t> </a:t>
            </a:r>
          </a:p>
        </p:txBody>
      </p:sp>
      <p:sp>
        <p:nvSpPr>
          <p:cNvPr id="38938" name="Rectangle 26"/>
          <p:cNvSpPr>
            <a:spLocks noChangeArrowheads="1"/>
          </p:cNvSpPr>
          <p:nvPr/>
        </p:nvSpPr>
        <p:spPr bwMode="auto">
          <a:xfrm>
            <a:off x="5294313" y="4740275"/>
            <a:ext cx="331628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Substitute 6.5 for y and simplify.</a:t>
            </a:r>
          </a:p>
        </p:txBody>
      </p:sp>
      <p:sp>
        <p:nvSpPr>
          <p:cNvPr id="38939" name="Text Box 27"/>
          <p:cNvSpPr txBox="1">
            <a:spLocks noChangeArrowheads="1"/>
          </p:cNvSpPr>
          <p:nvPr/>
        </p:nvSpPr>
        <p:spPr bwMode="auto">
          <a:xfrm>
            <a:off x="228600" y="2987675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Q</a:t>
            </a:r>
            <a:r>
              <a:rPr lang="en-US" altLang="en-US">
                <a:sym typeface="Symbol" pitchFamily="18" charset="2"/>
              </a:rPr>
              <a:t> = (6</a:t>
            </a:r>
            <a:r>
              <a:rPr lang="en-US" altLang="en-US" i="1">
                <a:solidFill>
                  <a:srgbClr val="FF0000"/>
                </a:solidFill>
                <a:sym typeface="Symbol" pitchFamily="18" charset="2"/>
              </a:rPr>
              <a:t>y</a:t>
            </a:r>
            <a:r>
              <a:rPr lang="en-US" altLang="en-US">
                <a:sym typeface="Symbol" pitchFamily="18" charset="2"/>
              </a:rPr>
              <a:t> + 7)°</a:t>
            </a:r>
          </a:p>
        </p:txBody>
      </p:sp>
      <p:sp>
        <p:nvSpPr>
          <p:cNvPr id="38940" name="Text Box 28"/>
          <p:cNvSpPr txBox="1">
            <a:spLocks noChangeArrowheads="1"/>
          </p:cNvSpPr>
          <p:nvPr/>
        </p:nvSpPr>
        <p:spPr bwMode="auto">
          <a:xfrm>
            <a:off x="228600" y="3597275"/>
            <a:ext cx="571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Q</a:t>
            </a:r>
            <a:r>
              <a:rPr lang="en-US" altLang="en-US">
                <a:sym typeface="Symbol" pitchFamily="18" charset="2"/>
              </a:rPr>
              <a:t> = [(6</a:t>
            </a:r>
            <a:r>
              <a:rPr lang="en-US" altLang="en-US">
                <a:solidFill>
                  <a:srgbClr val="FF0000"/>
                </a:solidFill>
                <a:sym typeface="Symbol" pitchFamily="18" charset="2"/>
              </a:rPr>
              <a:t>(6.5)</a:t>
            </a:r>
            <a:r>
              <a:rPr lang="en-US" altLang="en-US">
                <a:sym typeface="Symbol" pitchFamily="18" charset="2"/>
              </a:rPr>
              <a:t> + 7)]° = 46° </a:t>
            </a:r>
          </a:p>
        </p:txBody>
      </p:sp>
      <p:sp>
        <p:nvSpPr>
          <p:cNvPr id="38941" name="Text Box 29"/>
          <p:cNvSpPr txBox="1">
            <a:spLocks noChangeArrowheads="1"/>
          </p:cNvSpPr>
          <p:nvPr/>
        </p:nvSpPr>
        <p:spPr bwMode="auto">
          <a:xfrm>
            <a:off x="228600" y="42672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S</a:t>
            </a:r>
            <a:r>
              <a:rPr lang="en-US" altLang="en-US">
                <a:sym typeface="Symbol" pitchFamily="18" charset="2"/>
              </a:rPr>
              <a:t> = (8</a:t>
            </a:r>
            <a:r>
              <a:rPr lang="en-US" altLang="en-US" i="1">
                <a:solidFill>
                  <a:srgbClr val="FF0000"/>
                </a:solidFill>
                <a:sym typeface="Symbol" pitchFamily="18" charset="2"/>
              </a:rPr>
              <a:t>y</a:t>
            </a:r>
            <a:r>
              <a:rPr lang="en-US" altLang="en-US">
                <a:sym typeface="Symbol" pitchFamily="18" charset="2"/>
              </a:rPr>
              <a:t> – 6)°</a:t>
            </a:r>
          </a:p>
        </p:txBody>
      </p:sp>
      <p:sp>
        <p:nvSpPr>
          <p:cNvPr id="38942" name="Text Box 30"/>
          <p:cNvSpPr txBox="1">
            <a:spLocks noChangeArrowheads="1"/>
          </p:cNvSpPr>
          <p:nvPr/>
        </p:nvSpPr>
        <p:spPr bwMode="auto">
          <a:xfrm>
            <a:off x="228600" y="4876800"/>
            <a:ext cx="571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S</a:t>
            </a:r>
            <a:r>
              <a:rPr lang="en-US" altLang="en-US">
                <a:sym typeface="Symbol" pitchFamily="18" charset="2"/>
              </a:rPr>
              <a:t> = [(8</a:t>
            </a:r>
            <a:r>
              <a:rPr lang="en-US" altLang="en-US">
                <a:solidFill>
                  <a:srgbClr val="FF0000"/>
                </a:solidFill>
                <a:sym typeface="Symbol" pitchFamily="18" charset="2"/>
              </a:rPr>
              <a:t>(6.5)</a:t>
            </a:r>
            <a:r>
              <a:rPr lang="en-US" altLang="en-US">
                <a:sym typeface="Symbol" pitchFamily="18" charset="2"/>
              </a:rPr>
              <a:t> – 6)]° = 46° </a:t>
            </a:r>
          </a:p>
        </p:txBody>
      </p:sp>
      <p:sp>
        <p:nvSpPr>
          <p:cNvPr id="38943" name="Text Box 31"/>
          <p:cNvSpPr txBox="1">
            <a:spLocks noChangeArrowheads="1"/>
          </p:cNvSpPr>
          <p:nvPr/>
        </p:nvSpPr>
        <p:spPr bwMode="auto">
          <a:xfrm>
            <a:off x="228600" y="54864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R</a:t>
            </a:r>
            <a:r>
              <a:rPr lang="en-US" altLang="en-US">
                <a:sym typeface="Symbol" pitchFamily="18" charset="2"/>
              </a:rPr>
              <a:t> = (15</a:t>
            </a:r>
            <a:r>
              <a:rPr lang="en-US" altLang="en-US" i="1">
                <a:solidFill>
                  <a:srgbClr val="FF0000"/>
                </a:solidFill>
                <a:sym typeface="Symbol" pitchFamily="18" charset="2"/>
              </a:rPr>
              <a:t>x</a:t>
            </a:r>
            <a:r>
              <a:rPr lang="en-US" altLang="en-US">
                <a:sym typeface="Symbol" pitchFamily="18" charset="2"/>
              </a:rPr>
              <a:t> – 16)°</a:t>
            </a:r>
          </a:p>
        </p:txBody>
      </p:sp>
      <p:sp>
        <p:nvSpPr>
          <p:cNvPr id="38944" name="Text Box 32"/>
          <p:cNvSpPr txBox="1">
            <a:spLocks noChangeArrowheads="1"/>
          </p:cNvSpPr>
          <p:nvPr/>
        </p:nvSpPr>
        <p:spPr bwMode="auto">
          <a:xfrm>
            <a:off x="228600" y="6096000"/>
            <a:ext cx="571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m</a:t>
            </a:r>
            <a:r>
              <a:rPr lang="en-US" altLang="en-US">
                <a:sym typeface="Symbol" pitchFamily="18" charset="2"/>
              </a:rPr>
              <a:t></a:t>
            </a:r>
            <a:r>
              <a:rPr lang="en-US" altLang="en-US" i="1">
                <a:sym typeface="Symbol" pitchFamily="18" charset="2"/>
              </a:rPr>
              <a:t>R</a:t>
            </a:r>
            <a:r>
              <a:rPr lang="en-US" altLang="en-US">
                <a:sym typeface="Symbol" pitchFamily="18" charset="2"/>
              </a:rPr>
              <a:t> = [(15</a:t>
            </a:r>
            <a:r>
              <a:rPr lang="en-US" altLang="en-US">
                <a:solidFill>
                  <a:srgbClr val="FF0000"/>
                </a:solidFill>
                <a:sym typeface="Symbol" pitchFamily="18" charset="2"/>
              </a:rPr>
              <a:t>(10)</a:t>
            </a:r>
            <a:r>
              <a:rPr lang="en-US" altLang="en-US">
                <a:sym typeface="Symbol" pitchFamily="18" charset="2"/>
              </a:rPr>
              <a:t> – 16)]° = 134° </a:t>
            </a:r>
          </a:p>
        </p:txBody>
      </p:sp>
      <p:sp>
        <p:nvSpPr>
          <p:cNvPr id="38945" name="Rectangle 33"/>
          <p:cNvSpPr>
            <a:spLocks noChangeArrowheads="1"/>
          </p:cNvSpPr>
          <p:nvPr/>
        </p:nvSpPr>
        <p:spPr bwMode="auto">
          <a:xfrm>
            <a:off x="5310188" y="5486400"/>
            <a:ext cx="11668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Given</a:t>
            </a:r>
            <a:r>
              <a:rPr lang="en-US" altLang="en-US"/>
              <a:t> </a:t>
            </a:r>
          </a:p>
        </p:txBody>
      </p:sp>
      <p:sp>
        <p:nvSpPr>
          <p:cNvPr id="38946" name="Rectangle 34"/>
          <p:cNvSpPr>
            <a:spLocks noChangeArrowheads="1"/>
          </p:cNvSpPr>
          <p:nvPr/>
        </p:nvSpPr>
        <p:spPr bwMode="auto">
          <a:xfrm>
            <a:off x="5294313" y="5807075"/>
            <a:ext cx="3316287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63550" indent="-4635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r>
              <a:rPr lang="en-US" altLang="en-US" i="1">
                <a:solidFill>
                  <a:srgbClr val="3366FF"/>
                </a:solidFill>
              </a:rPr>
              <a:t>Substitute 10 for x and simplify.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89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8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8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89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8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89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8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8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38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7" dur="500"/>
                                        <p:tgtEl>
                                          <p:spTgt spid="38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38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26" grpId="0"/>
      <p:bldP spid="38936" grpId="0"/>
      <p:bldP spid="38937" grpId="0"/>
      <p:bldP spid="38938" grpId="0"/>
      <p:bldP spid="38939" grpId="0"/>
      <p:bldP spid="38940" grpId="0"/>
      <p:bldP spid="38941" grpId="0"/>
      <p:bldP spid="38942" grpId="0"/>
      <p:bldP spid="38943" grpId="0"/>
      <p:bldP spid="38944" grpId="0"/>
      <p:bldP spid="38945" grpId="0"/>
      <p:bldP spid="3894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842</TotalTime>
  <Words>1256</Words>
  <Application>Microsoft Office PowerPoint</Application>
  <PresentationFormat>On-screen Show (4:3)</PresentationFormat>
  <Paragraphs>128</Paragraphs>
  <Slides>25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Verdana</vt:lpstr>
      <vt:lpstr>Arial</vt:lpstr>
      <vt:lpstr>Arial Black</vt:lpstr>
      <vt:lpstr>Symbol</vt:lpstr>
      <vt:lpstr>Times</vt:lpstr>
      <vt:lpstr>Arial MT Bl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Holt, Rinehart and Winston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HRW</dc:creator>
  <cp:lastModifiedBy>Trenton Murphey</cp:lastModifiedBy>
  <cp:revision>100</cp:revision>
  <dcterms:created xsi:type="dcterms:W3CDTF">2002-10-14T18:20:28Z</dcterms:created>
  <dcterms:modified xsi:type="dcterms:W3CDTF">2014-03-04T11:55:48Z</dcterms:modified>
</cp:coreProperties>
</file>