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7" r:id="rId2"/>
    <p:sldId id="260" r:id="rId3"/>
    <p:sldId id="262" r:id="rId4"/>
    <p:sldId id="269" r:id="rId5"/>
    <p:sldId id="266" r:id="rId6"/>
    <p:sldId id="278" r:id="rId7"/>
    <p:sldId id="274" r:id="rId8"/>
    <p:sldId id="267" r:id="rId9"/>
    <p:sldId id="279" r:id="rId10"/>
    <p:sldId id="280" r:id="rId11"/>
    <p:sldId id="275" r:id="rId12"/>
    <p:sldId id="303" r:id="rId13"/>
    <p:sldId id="276" r:id="rId14"/>
    <p:sldId id="284" r:id="rId15"/>
    <p:sldId id="286" r:id="rId16"/>
    <p:sldId id="285" r:id="rId17"/>
    <p:sldId id="277" r:id="rId18"/>
    <p:sldId id="287" r:id="rId19"/>
    <p:sldId id="288" r:id="rId20"/>
    <p:sldId id="281" r:id="rId21"/>
    <p:sldId id="292" r:id="rId22"/>
    <p:sldId id="282" r:id="rId23"/>
    <p:sldId id="293" r:id="rId24"/>
    <p:sldId id="294" r:id="rId25"/>
    <p:sldId id="295" r:id="rId26"/>
    <p:sldId id="283" r:id="rId27"/>
    <p:sldId id="304" r:id="rId28"/>
    <p:sldId id="305" r:id="rId29"/>
    <p:sldId id="306" r:id="rId30"/>
    <p:sldId id="290" r:id="rId31"/>
    <p:sldId id="297" r:id="rId32"/>
    <p:sldId id="291" r:id="rId33"/>
    <p:sldId id="299" r:id="rId34"/>
    <p:sldId id="268" r:id="rId35"/>
    <p:sldId id="300" r:id="rId36"/>
    <p:sldId id="301" r:id="rId37"/>
    <p:sldId id="302" r:id="rId38"/>
  </p:sldIdLst>
  <p:sldSz cx="9144000" cy="6858000" type="screen4x3"/>
  <p:notesSz cx="6858000" cy="9144000"/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00"/>
    <a:srgbClr val="3366FF"/>
    <a:srgbClr val="FF0000"/>
    <a:srgbClr val="006699"/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6" d="100"/>
          <a:sy n="56" d="100"/>
        </p:scale>
        <p:origin x="-462" y="6"/>
      </p:cViewPr>
      <p:guideLst>
        <p:guide orient="horz" pos="57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199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 smtClean="0">
                <a:latin typeface="Arial" pitchFamily="34" charset="0"/>
              </a:defRPr>
            </a:lvl1pPr>
          </a:lstStyle>
          <a:p>
            <a:pPr>
              <a:defRPr/>
            </a:pPr>
            <a:fld id="{30BF391A-9D1E-4730-9B22-2353082EF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466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fld id="{24DCC7BD-8AE2-478D-B72C-F8906F13A780}" type="slidenum">
              <a:rPr lang="en-US" altLang="en-US" sz="1200" i="0">
                <a:latin typeface="Arial" charset="0"/>
              </a:rPr>
              <a:pPr eaLnBrk="1" hangingPunct="1"/>
              <a:t>34</a:t>
            </a:fld>
            <a:endParaRPr lang="en-US" altLang="en-US" sz="1200" i="0">
              <a:latin typeface="Arial" charset="0"/>
            </a:endParaRPr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fld id="{CB47789E-E8FD-4730-ABD2-E6F1E83F67D0}" type="slidenum">
              <a:rPr lang="en-US" altLang="en-US" sz="1200" i="0">
                <a:latin typeface="Arial" charset="0"/>
              </a:rPr>
              <a:pPr eaLnBrk="1" hangingPunct="1"/>
              <a:t>35</a:t>
            </a:fld>
            <a:endParaRPr lang="en-US" altLang="en-US" sz="1200" i="0">
              <a:latin typeface="Arial" charset="0"/>
            </a:endParaRPr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fld id="{EC83FF4C-5F4B-4DD6-B3BB-BA40CF50DBC3}" type="slidenum">
              <a:rPr lang="en-US" altLang="en-US" sz="1200" i="0">
                <a:latin typeface="Arial" charset="0"/>
              </a:rPr>
              <a:pPr eaLnBrk="1" hangingPunct="1"/>
              <a:t>36</a:t>
            </a:fld>
            <a:endParaRPr lang="en-US" altLang="en-US" sz="1200" i="0">
              <a:latin typeface="Arial" charset="0"/>
            </a:endParaRPr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fld id="{C5FDCB59-0658-4795-848F-1059EDF99E19}" type="slidenum">
              <a:rPr lang="en-US" altLang="en-US" sz="1200" i="0">
                <a:latin typeface="Arial" charset="0"/>
              </a:rPr>
              <a:pPr eaLnBrk="1" hangingPunct="1"/>
              <a:t>37</a:t>
            </a:fld>
            <a:endParaRPr lang="en-US" altLang="en-US" sz="1200" i="0">
              <a:latin typeface="Arial" charset="0"/>
            </a:endParaRPr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B2BC7-494F-4501-8574-B479AE483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77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0C5EF-171E-4D66-9BAD-8B23C1768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12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E06F1-421C-40FB-9491-87394C90D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92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DE16E-3142-4D4F-9151-CCB5CC243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713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0A063-01ED-429D-ACC5-242810A6E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75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2530E-8AC2-4153-8BEF-66A5BC9B0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99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B5A63-0896-42AF-955B-D99D82F17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68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A357A-A111-4637-A366-FE2A0DAC72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48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2DC3F-1D32-46B0-8C1B-8AA6DB72D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799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E1301-CD70-4BC3-82F1-5A43A0CE2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53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55696-D64D-437A-982E-B4B9F37FC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 smtClean="0">
                <a:latin typeface="Arial" pitchFamily="34" charset="0"/>
              </a:defRPr>
            </a:lvl1pPr>
          </a:lstStyle>
          <a:p>
            <a:pPr>
              <a:defRPr/>
            </a:pPr>
            <a:fld id="{F755CC24-9C72-4A00-8C8F-A51AF9D73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4788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73025" y="6556375"/>
            <a:ext cx="2746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400" b="1" i="0" smtClean="0">
                <a:solidFill>
                  <a:schemeClr val="bg1"/>
                </a:solidFill>
              </a:rPr>
              <a:t>Holt McDougal Geometry</a:t>
            </a:r>
          </a:p>
        </p:txBody>
      </p:sp>
      <p:grpSp>
        <p:nvGrpSpPr>
          <p:cNvPr id="1034" name="Group 12"/>
          <p:cNvGrpSpPr>
            <a:grpSpLocks/>
          </p:cNvGrpSpPr>
          <p:nvPr userDrawn="1"/>
        </p:nvGrpSpPr>
        <p:grpSpPr bwMode="auto">
          <a:xfrm>
            <a:off x="0" y="0"/>
            <a:ext cx="9144000" cy="6862763"/>
            <a:chOff x="0" y="0"/>
            <a:chExt cx="5760" cy="4323"/>
          </a:xfrm>
        </p:grpSpPr>
        <p:pic>
          <p:nvPicPr>
            <p:cNvPr id="1036" name="Picture 13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4" descr="chater_screen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" y="4131"/>
              <a:ext cx="318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5" name="Text Box 11"/>
          <p:cNvSpPr txBox="1">
            <a:spLocks noChangeArrowheads="1"/>
          </p:cNvSpPr>
          <p:nvPr userDrawn="1"/>
        </p:nvSpPr>
        <p:spPr bwMode="auto">
          <a:xfrm>
            <a:off x="1066800" y="128588"/>
            <a:ext cx="807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i="0" smtClean="0">
                <a:solidFill>
                  <a:schemeClr val="bg1"/>
                </a:solidFill>
                <a:latin typeface="Arial Black" pitchFamily="34" charset="0"/>
              </a:rPr>
              <a:t>Properties of Special Parallelograms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4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1371600" y="193675"/>
            <a:ext cx="777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i="0">
                <a:solidFill>
                  <a:schemeClr val="bg1"/>
                </a:solidFill>
                <a:latin typeface="Arial Black" pitchFamily="34" charset="0"/>
              </a:rPr>
              <a:t>Properties of Special Parallelograms</a:t>
            </a:r>
          </a:p>
        </p:txBody>
      </p:sp>
      <p:pic>
        <p:nvPicPr>
          <p:cNvPr id="2052" name="Picture 30" descr="splash_firs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4150"/>
            <a:ext cx="9144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76200" y="6553200"/>
            <a:ext cx="266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 i="0">
                <a:solidFill>
                  <a:schemeClr val="bg1"/>
                </a:solidFill>
              </a:rPr>
              <a:t>Holt McDougal Geometry</a:t>
            </a:r>
          </a:p>
        </p:txBody>
      </p:sp>
      <p:sp>
        <p:nvSpPr>
          <p:cNvPr id="4123" name="Text Box 27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3505200" y="2362200"/>
            <a:ext cx="1855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800" i="0" u="sng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Warm Up</a:t>
            </a:r>
          </a:p>
        </p:txBody>
      </p:sp>
      <p:sp>
        <p:nvSpPr>
          <p:cNvPr id="4124" name="Text Box 28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517900" y="3022600"/>
            <a:ext cx="37639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800" i="0" u="sng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Lesson Presentation</a:t>
            </a:r>
          </a:p>
        </p:txBody>
      </p:sp>
      <p:sp>
        <p:nvSpPr>
          <p:cNvPr id="4125" name="Text Box 29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519488" y="3632200"/>
            <a:ext cx="2320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37931725" indent="-37474525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800" i="0" u="sng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Lesson Quiz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81000" y="1403350"/>
            <a:ext cx="8305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/>
              <a:t>A </a:t>
            </a:r>
            <a:r>
              <a:rPr lang="en-US" altLang="en-US"/>
              <a:t>rhombus </a:t>
            </a:r>
            <a:r>
              <a:rPr lang="en-US" altLang="en-US" i="0"/>
              <a:t>is another special quadrilateral. A </a:t>
            </a:r>
            <a:r>
              <a:rPr lang="en-US" altLang="en-US" b="1" i="0" u="sng"/>
              <a:t>rhombus</a:t>
            </a:r>
            <a:r>
              <a:rPr lang="en-US" altLang="en-US" b="1" i="0"/>
              <a:t> </a:t>
            </a:r>
            <a:r>
              <a:rPr lang="en-US" altLang="en-US" i="0"/>
              <a:t>is a quadrilateral with four congruent sides.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67063"/>
            <a:ext cx="459105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777240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381000" y="1981200"/>
            <a:ext cx="8610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/>
              <a:t>Like a rectangle, a rhombus is a parallelogram. So you can apply the properties of parallelograms to rhombuses.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i="0">
                <a:solidFill>
                  <a:srgbClr val="006699"/>
                </a:solidFill>
                <a:latin typeface="Arial Black" pitchFamily="34" charset="0"/>
              </a:rPr>
              <a:t>Example 2A: Using Properties of Rhombuses to Find Measures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16075"/>
            <a:ext cx="381317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09600" y="1676400"/>
            <a:ext cx="3740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/>
              <a:t>TVWX</a:t>
            </a:r>
            <a:r>
              <a:rPr lang="en-US" altLang="en-US" b="1" i="0"/>
              <a:t> is a rhombus. Find </a:t>
            </a:r>
            <a:r>
              <a:rPr lang="en-US" altLang="en-US" b="1"/>
              <a:t>TV</a:t>
            </a:r>
            <a:r>
              <a:rPr lang="en-US" altLang="en-US" b="1" i="0"/>
              <a:t>.</a:t>
            </a:r>
            <a:r>
              <a:rPr lang="en-US" altLang="en-US" i="0"/>
              <a:t> </a:t>
            </a: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3233738" y="3505200"/>
            <a:ext cx="2678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3366FF"/>
                </a:solidFill>
              </a:rPr>
              <a:t>Def. of rhombus</a:t>
            </a: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3235325" y="3962400"/>
            <a:ext cx="3889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3366FF"/>
                </a:solidFill>
              </a:rPr>
              <a:t>Substitute given values.</a:t>
            </a:r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3240088" y="4343400"/>
            <a:ext cx="58277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3366FF"/>
                </a:solidFill>
              </a:rPr>
              <a:t>Subtract 3b from both sides and add 9 to both sides.</a:t>
            </a:r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3246438" y="5257800"/>
            <a:ext cx="3900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3366FF"/>
                </a:solidFill>
              </a:rPr>
              <a:t>Divide both sides by 10.</a:t>
            </a: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903288" y="35052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WV </a:t>
            </a:r>
            <a:r>
              <a:rPr lang="en-US" altLang="en-US" i="0"/>
              <a:t>=</a:t>
            </a:r>
            <a:r>
              <a:rPr lang="en-US" altLang="en-US"/>
              <a:t> XT</a:t>
            </a: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228600" y="39624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0">
                <a:solidFill>
                  <a:srgbClr val="FF0000"/>
                </a:solidFill>
              </a:rPr>
              <a:t>13</a:t>
            </a:r>
            <a:r>
              <a:rPr lang="en-US" altLang="en-US">
                <a:solidFill>
                  <a:srgbClr val="FF0000"/>
                </a:solidFill>
              </a:rPr>
              <a:t>b </a:t>
            </a:r>
            <a:r>
              <a:rPr lang="en-US" altLang="en-US" i="0">
                <a:solidFill>
                  <a:srgbClr val="FF0000"/>
                </a:solidFill>
              </a:rPr>
              <a:t>– 9</a:t>
            </a:r>
            <a:r>
              <a:rPr lang="en-US" altLang="en-US"/>
              <a:t> </a:t>
            </a:r>
            <a:r>
              <a:rPr lang="en-US" altLang="en-US" i="0"/>
              <a:t>=</a:t>
            </a:r>
            <a:r>
              <a:rPr lang="en-US" altLang="en-US"/>
              <a:t> </a:t>
            </a:r>
            <a:r>
              <a:rPr lang="en-US" altLang="en-US" i="0">
                <a:solidFill>
                  <a:srgbClr val="FF0000"/>
                </a:solidFill>
              </a:rPr>
              <a:t>3</a:t>
            </a:r>
            <a:r>
              <a:rPr lang="en-US" altLang="en-US">
                <a:solidFill>
                  <a:srgbClr val="FF0000"/>
                </a:solidFill>
              </a:rPr>
              <a:t>b </a:t>
            </a:r>
            <a:r>
              <a:rPr lang="en-US" altLang="en-US" i="0">
                <a:solidFill>
                  <a:srgbClr val="FF0000"/>
                </a:solidFill>
              </a:rPr>
              <a:t>+ 4</a:t>
            </a:r>
          </a:p>
        </p:txBody>
      </p:sp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844550" y="43434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0"/>
              <a:t>10</a:t>
            </a:r>
            <a:r>
              <a:rPr lang="en-US" altLang="en-US"/>
              <a:t>b </a:t>
            </a:r>
            <a:r>
              <a:rPr lang="en-US" altLang="en-US" i="0"/>
              <a:t>=</a:t>
            </a:r>
            <a:r>
              <a:rPr lang="en-US" altLang="en-US"/>
              <a:t> </a:t>
            </a:r>
            <a:r>
              <a:rPr lang="en-US" altLang="en-US" i="0"/>
              <a:t>13</a:t>
            </a:r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1219200" y="52578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b </a:t>
            </a:r>
            <a:r>
              <a:rPr lang="en-US" altLang="en-US" i="0"/>
              <a:t>=</a:t>
            </a:r>
            <a:r>
              <a:rPr lang="en-US" altLang="en-US"/>
              <a:t> </a:t>
            </a:r>
            <a:r>
              <a:rPr lang="en-US" altLang="en-US" i="0"/>
              <a:t>1.3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5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8" grpId="0"/>
      <p:bldP spid="30739" grpId="0"/>
      <p:bldP spid="30740" grpId="0"/>
      <p:bldP spid="30741" grpId="0"/>
      <p:bldP spid="30743" grpId="0"/>
      <p:bldP spid="30744" grpId="0"/>
      <p:bldP spid="30745" grpId="0"/>
      <p:bldP spid="307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i="0">
                <a:solidFill>
                  <a:srgbClr val="006699"/>
                </a:solidFill>
                <a:latin typeface="Arial Black" pitchFamily="34" charset="0"/>
              </a:rPr>
              <a:t>Example 2A Continued</a:t>
            </a:r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3810000" y="2155825"/>
            <a:ext cx="2678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3366FF"/>
                </a:solidFill>
              </a:rPr>
              <a:t>Def. of rhombus</a:t>
            </a: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3810000" y="2743200"/>
            <a:ext cx="4054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3366FF"/>
                </a:solidFill>
              </a:rPr>
              <a:t>Substitute 3b + 4 for XT.</a:t>
            </a: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3810000" y="3429000"/>
            <a:ext cx="5273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3366FF"/>
                </a:solidFill>
              </a:rPr>
              <a:t>Substitute 1.3 for b and simplify.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152400" y="21336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TV </a:t>
            </a:r>
            <a:r>
              <a:rPr lang="en-US" altLang="en-US" i="0"/>
              <a:t>=</a:t>
            </a:r>
            <a:r>
              <a:rPr lang="en-US" altLang="en-US"/>
              <a:t> XT</a:t>
            </a: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163513" y="28194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TV </a:t>
            </a:r>
            <a:r>
              <a:rPr lang="en-US" altLang="en-US" i="0"/>
              <a:t>=</a:t>
            </a:r>
            <a:r>
              <a:rPr lang="en-US" altLang="en-US"/>
              <a:t> </a:t>
            </a:r>
            <a:r>
              <a:rPr lang="en-US" altLang="en-US" i="0">
                <a:solidFill>
                  <a:srgbClr val="FF0000"/>
                </a:solidFill>
              </a:rPr>
              <a:t>3</a:t>
            </a:r>
            <a:r>
              <a:rPr lang="en-US" altLang="en-US">
                <a:solidFill>
                  <a:srgbClr val="FF0000"/>
                </a:solidFill>
              </a:rPr>
              <a:t>b </a:t>
            </a:r>
            <a:r>
              <a:rPr lang="en-US" altLang="en-US" i="0">
                <a:solidFill>
                  <a:srgbClr val="FF0000"/>
                </a:solidFill>
              </a:rPr>
              <a:t>+ 4</a:t>
            </a: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163513" y="3429000"/>
            <a:ext cx="3727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TV </a:t>
            </a:r>
            <a:r>
              <a:rPr lang="en-US" altLang="en-US" i="0"/>
              <a:t>=</a:t>
            </a:r>
            <a:r>
              <a:rPr lang="en-US" altLang="en-US"/>
              <a:t> </a:t>
            </a:r>
            <a:r>
              <a:rPr lang="en-US" altLang="en-US" i="0"/>
              <a:t>3</a:t>
            </a:r>
            <a:r>
              <a:rPr lang="en-US" altLang="en-US" i="0">
                <a:solidFill>
                  <a:srgbClr val="FF0000"/>
                </a:solidFill>
              </a:rPr>
              <a:t>(1.3)</a:t>
            </a:r>
            <a:r>
              <a:rPr lang="en-US" altLang="en-US"/>
              <a:t> </a:t>
            </a:r>
            <a:r>
              <a:rPr lang="en-US" altLang="en-US" i="0"/>
              <a:t>+ 4 = 7.9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/>
      <p:bldP spid="40968" grpId="0"/>
      <p:bldP spid="40969" grpId="0"/>
      <p:bldP spid="40970" grpId="0"/>
      <p:bldP spid="4097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44" name="Rectangle 36"/>
          <p:cNvSpPr>
            <a:spLocks noChangeArrowheads="1"/>
          </p:cNvSpPr>
          <p:nvPr/>
        </p:nvSpPr>
        <p:spPr bwMode="auto">
          <a:xfrm>
            <a:off x="3670300" y="3660775"/>
            <a:ext cx="3305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3366FF"/>
                </a:solidFill>
              </a:rPr>
              <a:t>Rhombus </a:t>
            </a:r>
            <a:r>
              <a:rPr lang="en-US" altLang="en-US">
                <a:solidFill>
                  <a:srgbClr val="3366FF"/>
                </a:solidFill>
                <a:sym typeface="Wingdings" pitchFamily="2" charset="2"/>
              </a:rPr>
              <a:t> </a:t>
            </a:r>
            <a:r>
              <a:rPr lang="en-US" altLang="en-US">
                <a:solidFill>
                  <a:srgbClr val="3366FF"/>
                </a:solidFill>
              </a:rPr>
              <a:t>diag. </a:t>
            </a:r>
            <a:r>
              <a:rPr lang="en-US" altLang="en-US">
                <a:solidFill>
                  <a:srgbClr val="3366FF"/>
                </a:solidFill>
                <a:sym typeface="Symbol" pitchFamily="18" charset="2"/>
              </a:rPr>
              <a:t></a:t>
            </a:r>
            <a:r>
              <a:rPr lang="en-US" altLang="en-US"/>
              <a:t> 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i="0">
                <a:solidFill>
                  <a:srgbClr val="006699"/>
                </a:solidFill>
                <a:latin typeface="Arial Black" pitchFamily="34" charset="0"/>
              </a:rPr>
              <a:t>Example 2B: Using Properties of Rhombuses to Find Measures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52600"/>
            <a:ext cx="381317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450850" y="2057400"/>
            <a:ext cx="3740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/>
              <a:t>TVWX</a:t>
            </a:r>
            <a:r>
              <a:rPr lang="en-US" altLang="en-US" b="1" i="0"/>
              <a:t> is a rhombus. Find m</a:t>
            </a:r>
            <a:r>
              <a:rPr lang="en-US" altLang="en-US" b="1" i="0">
                <a:sym typeface="Symbol" pitchFamily="18" charset="2"/>
              </a:rPr>
              <a:t></a:t>
            </a:r>
            <a:r>
              <a:rPr lang="en-US" altLang="en-US" b="1">
                <a:sym typeface="Symbol" pitchFamily="18" charset="2"/>
              </a:rPr>
              <a:t>VTZ</a:t>
            </a:r>
            <a:r>
              <a:rPr lang="en-US" altLang="en-US" b="1" i="0"/>
              <a:t>.</a:t>
            </a:r>
            <a:r>
              <a:rPr lang="en-US" altLang="en-US" i="0"/>
              <a:t> </a:t>
            </a:r>
          </a:p>
        </p:txBody>
      </p:sp>
      <p:sp>
        <p:nvSpPr>
          <p:cNvPr id="43045" name="Rectangle 37"/>
          <p:cNvSpPr>
            <a:spLocks noChangeArrowheads="1"/>
          </p:cNvSpPr>
          <p:nvPr/>
        </p:nvSpPr>
        <p:spPr bwMode="auto">
          <a:xfrm>
            <a:off x="3671888" y="4259263"/>
            <a:ext cx="5172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3366FF"/>
                </a:solidFill>
              </a:rPr>
              <a:t>Substitute 14a + 20 for m</a:t>
            </a:r>
            <a:r>
              <a:rPr lang="en-US" altLang="en-US">
                <a:solidFill>
                  <a:srgbClr val="3366FF"/>
                </a:solidFill>
                <a:sym typeface="Symbol" pitchFamily="18" charset="2"/>
              </a:rPr>
              <a:t>VTZ.</a:t>
            </a:r>
          </a:p>
        </p:txBody>
      </p:sp>
      <p:sp>
        <p:nvSpPr>
          <p:cNvPr id="43046" name="Rectangle 38"/>
          <p:cNvSpPr>
            <a:spLocks noChangeArrowheads="1"/>
          </p:cNvSpPr>
          <p:nvPr/>
        </p:nvSpPr>
        <p:spPr bwMode="auto">
          <a:xfrm>
            <a:off x="3657600" y="4832350"/>
            <a:ext cx="5105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3366FF"/>
                </a:solidFill>
              </a:rPr>
              <a:t>Subtract 20 from both sides and divide both sides by 14.</a:t>
            </a:r>
          </a:p>
        </p:txBody>
      </p:sp>
      <p:sp>
        <p:nvSpPr>
          <p:cNvPr id="43047" name="Rectangle 39"/>
          <p:cNvSpPr>
            <a:spLocks noChangeArrowheads="1"/>
          </p:cNvSpPr>
          <p:nvPr/>
        </p:nvSpPr>
        <p:spPr bwMode="auto">
          <a:xfrm>
            <a:off x="457200" y="36576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0"/>
              <a:t>m</a:t>
            </a:r>
            <a:r>
              <a:rPr lang="en-US" altLang="en-US" i="0">
                <a:sym typeface="Symbol" pitchFamily="18" charset="2"/>
              </a:rPr>
              <a:t></a:t>
            </a:r>
            <a:r>
              <a:rPr lang="en-US" altLang="en-US">
                <a:sym typeface="Symbol" pitchFamily="18" charset="2"/>
              </a:rPr>
              <a:t>VZT </a:t>
            </a:r>
            <a:r>
              <a:rPr lang="en-US" altLang="en-US" i="0">
                <a:sym typeface="Symbol" pitchFamily="18" charset="2"/>
              </a:rPr>
              <a:t>=</a:t>
            </a:r>
            <a:r>
              <a:rPr lang="en-US" altLang="en-US">
                <a:sym typeface="Symbol" pitchFamily="18" charset="2"/>
              </a:rPr>
              <a:t> </a:t>
            </a:r>
            <a:r>
              <a:rPr lang="en-US" altLang="en-US" i="0">
                <a:sym typeface="Symbol" pitchFamily="18" charset="2"/>
              </a:rPr>
              <a:t>90°</a:t>
            </a:r>
          </a:p>
        </p:txBody>
      </p:sp>
      <p:sp>
        <p:nvSpPr>
          <p:cNvPr id="43048" name="Rectangle 40"/>
          <p:cNvSpPr>
            <a:spLocks noChangeArrowheads="1"/>
          </p:cNvSpPr>
          <p:nvPr/>
        </p:nvSpPr>
        <p:spPr bwMode="auto">
          <a:xfrm>
            <a:off x="152400" y="42672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0">
                <a:solidFill>
                  <a:srgbClr val="FF0000"/>
                </a:solidFill>
              </a:rPr>
              <a:t>14</a:t>
            </a:r>
            <a:r>
              <a:rPr lang="en-US" altLang="en-US">
                <a:solidFill>
                  <a:srgbClr val="FF0000"/>
                </a:solidFill>
              </a:rPr>
              <a:t>a</a:t>
            </a:r>
            <a:r>
              <a:rPr lang="en-US" altLang="en-US" i="0">
                <a:solidFill>
                  <a:srgbClr val="FF0000"/>
                </a:solidFill>
              </a:rPr>
              <a:t> + 20</a:t>
            </a:r>
            <a:r>
              <a:rPr lang="en-US" altLang="en-US">
                <a:sym typeface="Symbol" pitchFamily="18" charset="2"/>
              </a:rPr>
              <a:t> </a:t>
            </a:r>
            <a:r>
              <a:rPr lang="en-US" altLang="en-US" i="0">
                <a:sym typeface="Symbol" pitchFamily="18" charset="2"/>
              </a:rPr>
              <a:t>=</a:t>
            </a:r>
            <a:r>
              <a:rPr lang="en-US" altLang="en-US">
                <a:sym typeface="Symbol" pitchFamily="18" charset="2"/>
              </a:rPr>
              <a:t> </a:t>
            </a:r>
            <a:r>
              <a:rPr lang="en-US" altLang="en-US" i="0">
                <a:sym typeface="Symbol" pitchFamily="18" charset="2"/>
              </a:rPr>
              <a:t>90°</a:t>
            </a:r>
          </a:p>
        </p:txBody>
      </p:sp>
      <p:sp>
        <p:nvSpPr>
          <p:cNvPr id="43049" name="Rectangle 41"/>
          <p:cNvSpPr>
            <a:spLocks noChangeArrowheads="1"/>
          </p:cNvSpPr>
          <p:nvPr/>
        </p:nvSpPr>
        <p:spPr bwMode="auto">
          <a:xfrm>
            <a:off x="1371600" y="50292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a</a:t>
            </a:r>
            <a:r>
              <a:rPr lang="en-US" altLang="en-US">
                <a:sym typeface="Symbol" pitchFamily="18" charset="2"/>
              </a:rPr>
              <a:t> </a:t>
            </a:r>
            <a:r>
              <a:rPr lang="en-US" altLang="en-US" i="0">
                <a:sym typeface="Symbol" pitchFamily="18" charset="2"/>
              </a:rPr>
              <a:t>=</a:t>
            </a:r>
            <a:r>
              <a:rPr lang="en-US" altLang="en-US">
                <a:sym typeface="Symbol" pitchFamily="18" charset="2"/>
              </a:rPr>
              <a:t> </a:t>
            </a:r>
            <a:r>
              <a:rPr lang="en-US" altLang="en-US" i="0">
                <a:sym typeface="Symbol" pitchFamily="18" charset="2"/>
              </a:rPr>
              <a:t>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3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3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3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3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44" grpId="0"/>
      <p:bldP spid="43045" grpId="0"/>
      <p:bldP spid="43046" grpId="0"/>
      <p:bldP spid="43047" grpId="0"/>
      <p:bldP spid="43048" grpId="0"/>
      <p:bldP spid="430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i="0">
                <a:solidFill>
                  <a:srgbClr val="006699"/>
                </a:solidFill>
                <a:latin typeface="Arial Black" pitchFamily="34" charset="0"/>
              </a:rPr>
              <a:t>Example 2B Continued</a:t>
            </a:r>
          </a:p>
        </p:txBody>
      </p:sp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4014788" y="1844675"/>
            <a:ext cx="46243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3366FF"/>
                </a:solidFill>
              </a:rPr>
              <a:t>Rhombus </a:t>
            </a:r>
            <a:r>
              <a:rPr lang="en-US" altLang="en-US">
                <a:solidFill>
                  <a:srgbClr val="3366FF"/>
                </a:solidFill>
                <a:sym typeface="Wingdings" pitchFamily="2" charset="2"/>
              </a:rPr>
              <a:t> </a:t>
            </a:r>
            <a:r>
              <a:rPr lang="en-US" altLang="en-US">
                <a:solidFill>
                  <a:srgbClr val="3366FF"/>
                </a:solidFill>
              </a:rPr>
              <a:t>each diag. bisects opp. </a:t>
            </a:r>
            <a:r>
              <a:rPr lang="en-US" altLang="en-US" b="1">
                <a:solidFill>
                  <a:srgbClr val="3366FF"/>
                </a:solidFill>
                <a:sym typeface="Symbol" pitchFamily="18" charset="2"/>
              </a:rPr>
              <a:t></a:t>
            </a:r>
            <a:r>
              <a:rPr lang="en-US" altLang="en-US">
                <a:solidFill>
                  <a:srgbClr val="3366FF"/>
                </a:solidFill>
                <a:sym typeface="Symbol" pitchFamily="18" charset="2"/>
              </a:rPr>
              <a:t>s</a:t>
            </a:r>
            <a:r>
              <a:rPr lang="en-US" altLang="en-US">
                <a:solidFill>
                  <a:srgbClr val="3366FF"/>
                </a:solidFill>
              </a:rPr>
              <a:t> </a:t>
            </a: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4032250" y="2819400"/>
            <a:ext cx="473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3366FF"/>
                </a:solidFill>
              </a:rPr>
              <a:t>Substitute 5a – 5 for m</a:t>
            </a:r>
            <a:r>
              <a:rPr lang="en-US" altLang="en-US" b="1">
                <a:solidFill>
                  <a:srgbClr val="3366FF"/>
                </a:solidFill>
                <a:sym typeface="Symbol" pitchFamily="18" charset="2"/>
              </a:rPr>
              <a:t></a:t>
            </a:r>
            <a:r>
              <a:rPr lang="en-US" altLang="en-US">
                <a:solidFill>
                  <a:srgbClr val="3366FF"/>
                </a:solidFill>
                <a:sym typeface="Symbol" pitchFamily="18" charset="2"/>
              </a:rPr>
              <a:t>VTZ</a:t>
            </a:r>
            <a:r>
              <a:rPr lang="en-US" altLang="en-US">
                <a:solidFill>
                  <a:srgbClr val="3366FF"/>
                </a:solidFill>
              </a:rPr>
              <a:t>.</a:t>
            </a: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4030663" y="3581400"/>
            <a:ext cx="4960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3366FF"/>
                </a:solidFill>
              </a:rPr>
              <a:t>Substitute 5 for a and simplify.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381000" y="19812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0"/>
              <a:t>m</a:t>
            </a:r>
            <a:r>
              <a:rPr lang="en-US" altLang="en-US" i="0">
                <a:sym typeface="Symbol" pitchFamily="18" charset="2"/>
              </a:rPr>
              <a:t></a:t>
            </a:r>
            <a:r>
              <a:rPr lang="en-US" altLang="en-US">
                <a:sym typeface="Symbol" pitchFamily="18" charset="2"/>
              </a:rPr>
              <a:t>VTZ </a:t>
            </a:r>
            <a:r>
              <a:rPr lang="en-US" altLang="en-US" i="0">
                <a:sym typeface="Symbol" pitchFamily="18" charset="2"/>
              </a:rPr>
              <a:t>=</a:t>
            </a:r>
            <a:r>
              <a:rPr lang="en-US" altLang="en-US">
                <a:sym typeface="Symbol" pitchFamily="18" charset="2"/>
              </a:rPr>
              <a:t> </a:t>
            </a:r>
            <a:r>
              <a:rPr lang="en-US" altLang="en-US" i="0"/>
              <a:t>m</a:t>
            </a:r>
            <a:r>
              <a:rPr lang="en-US" altLang="en-US" i="0">
                <a:sym typeface="Symbol" pitchFamily="18" charset="2"/>
              </a:rPr>
              <a:t></a:t>
            </a:r>
            <a:r>
              <a:rPr lang="en-US" altLang="en-US">
                <a:sym typeface="Symbol" pitchFamily="18" charset="2"/>
              </a:rPr>
              <a:t>ZTX </a:t>
            </a: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304800" y="2816225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0"/>
              <a:t>m</a:t>
            </a:r>
            <a:r>
              <a:rPr lang="en-US" altLang="en-US" i="0">
                <a:sym typeface="Symbol" pitchFamily="18" charset="2"/>
              </a:rPr>
              <a:t></a:t>
            </a:r>
            <a:r>
              <a:rPr lang="en-US" altLang="en-US">
                <a:sym typeface="Symbol" pitchFamily="18" charset="2"/>
              </a:rPr>
              <a:t>VTZ </a:t>
            </a:r>
            <a:r>
              <a:rPr lang="en-US" altLang="en-US" i="0">
                <a:sym typeface="Symbol" pitchFamily="18" charset="2"/>
              </a:rPr>
              <a:t>=</a:t>
            </a:r>
            <a:r>
              <a:rPr lang="en-US" altLang="en-US">
                <a:sym typeface="Symbol" pitchFamily="18" charset="2"/>
              </a:rPr>
              <a:t> </a:t>
            </a:r>
            <a:r>
              <a:rPr lang="en-US" altLang="en-US" i="0">
                <a:solidFill>
                  <a:srgbClr val="FF0000"/>
                </a:solidFill>
                <a:sym typeface="Symbol" pitchFamily="18" charset="2"/>
              </a:rPr>
              <a:t>(5</a:t>
            </a:r>
            <a:r>
              <a:rPr lang="en-US" altLang="en-US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en-US" altLang="en-US" i="0">
                <a:solidFill>
                  <a:srgbClr val="FF0000"/>
                </a:solidFill>
                <a:sym typeface="Symbol" pitchFamily="18" charset="2"/>
              </a:rPr>
              <a:t> – 5)°</a:t>
            </a: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304800" y="3505200"/>
            <a:ext cx="5562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258888" indent="-1258888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0"/>
              <a:t>m</a:t>
            </a:r>
            <a:r>
              <a:rPr lang="en-US" altLang="en-US" i="0">
                <a:sym typeface="Symbol" pitchFamily="18" charset="2"/>
              </a:rPr>
              <a:t></a:t>
            </a:r>
            <a:r>
              <a:rPr lang="en-US" altLang="en-US">
                <a:sym typeface="Symbol" pitchFamily="18" charset="2"/>
              </a:rPr>
              <a:t>VTZ </a:t>
            </a:r>
            <a:r>
              <a:rPr lang="en-US" altLang="en-US" i="0">
                <a:sym typeface="Symbol" pitchFamily="18" charset="2"/>
              </a:rPr>
              <a:t>=</a:t>
            </a:r>
            <a:r>
              <a:rPr lang="en-US" altLang="en-US">
                <a:sym typeface="Symbol" pitchFamily="18" charset="2"/>
              </a:rPr>
              <a:t> </a:t>
            </a:r>
            <a:r>
              <a:rPr lang="en-US" altLang="en-US" i="0">
                <a:sym typeface="Symbol" pitchFamily="18" charset="2"/>
              </a:rPr>
              <a:t>[5</a:t>
            </a:r>
            <a:r>
              <a:rPr lang="en-US" altLang="en-US" i="0">
                <a:solidFill>
                  <a:srgbClr val="FF0000"/>
                </a:solidFill>
                <a:sym typeface="Symbol" pitchFamily="18" charset="2"/>
              </a:rPr>
              <a:t>(5)</a:t>
            </a:r>
            <a:r>
              <a:rPr lang="en-US" altLang="en-US" i="0">
                <a:sym typeface="Symbol" pitchFamily="18" charset="2"/>
              </a:rPr>
              <a:t> – 5)]° </a:t>
            </a:r>
          </a:p>
          <a:p>
            <a:pPr eaLnBrk="1" hangingPunct="1"/>
            <a:r>
              <a:rPr lang="en-US" altLang="en-US" i="0">
                <a:sym typeface="Symbol" pitchFamily="18" charset="2"/>
              </a:rPr>
              <a:t>	= 20°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/>
      <p:bldP spid="41994" grpId="0"/>
      <p:bldP spid="41995" grpId="0"/>
      <p:bldP spid="41996" grpId="0"/>
      <p:bldP spid="419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i="0">
                <a:solidFill>
                  <a:srgbClr val="FF0000"/>
                </a:solidFill>
                <a:latin typeface="Arial Black" pitchFamily="34" charset="0"/>
              </a:rPr>
              <a:t>Check It Out!</a:t>
            </a:r>
            <a:r>
              <a:rPr lang="en-US" altLang="en-US" i="0">
                <a:solidFill>
                  <a:srgbClr val="006699"/>
                </a:solidFill>
                <a:latin typeface="Arial Black" pitchFamily="34" charset="0"/>
              </a:rPr>
              <a:t> Example 2a </a:t>
            </a:r>
            <a:endParaRPr lang="en-US" altLang="en-US" sz="2600" i="0">
              <a:solidFill>
                <a:schemeClr val="accent2"/>
              </a:solidFill>
              <a:latin typeface="Arial MT Bl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71600"/>
            <a:ext cx="348932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04800" y="1447800"/>
            <a:ext cx="4114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/>
              <a:t>CDFG </a:t>
            </a:r>
            <a:r>
              <a:rPr lang="en-US" altLang="en-US" b="1" i="0"/>
              <a:t>is a rhombus. Find </a:t>
            </a:r>
            <a:r>
              <a:rPr lang="en-US" altLang="en-US" b="1"/>
              <a:t>CD</a:t>
            </a:r>
            <a:r>
              <a:rPr lang="en-US" altLang="en-US" b="1" i="0"/>
              <a:t>.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3494088" y="3048000"/>
            <a:ext cx="2678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3366FF"/>
                </a:solidFill>
              </a:rPr>
              <a:t>Def. of rhombus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3502025" y="3657600"/>
            <a:ext cx="1755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3366FF"/>
                </a:solidFill>
              </a:rPr>
              <a:t>Substitute</a:t>
            </a: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3532188" y="4191000"/>
            <a:ext cx="1420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3366FF"/>
                </a:solidFill>
              </a:rPr>
              <a:t>Simplify</a:t>
            </a: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3532188" y="4724400"/>
            <a:ext cx="1755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3366FF"/>
                </a:solidFill>
              </a:rPr>
              <a:t>Substitute</a:t>
            </a: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3494088" y="5334000"/>
            <a:ext cx="2678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3366FF"/>
                </a:solidFill>
              </a:rPr>
              <a:t>Def. of rhombus</a:t>
            </a:r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3502025" y="5867400"/>
            <a:ext cx="1755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3366FF"/>
                </a:solidFill>
              </a:rPr>
              <a:t>Substitute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609600" y="30480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CG </a:t>
            </a:r>
            <a:r>
              <a:rPr lang="en-US" altLang="en-US" i="0"/>
              <a:t>=</a:t>
            </a:r>
            <a:r>
              <a:rPr lang="en-US" altLang="en-US"/>
              <a:t> GF</a:t>
            </a: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685800" y="36576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0">
                <a:solidFill>
                  <a:srgbClr val="FF0000"/>
                </a:solidFill>
              </a:rPr>
              <a:t>5</a:t>
            </a:r>
            <a:r>
              <a:rPr lang="en-US" altLang="en-US">
                <a:solidFill>
                  <a:srgbClr val="FF0000"/>
                </a:solidFill>
              </a:rPr>
              <a:t>a </a:t>
            </a:r>
            <a:r>
              <a:rPr lang="en-US" altLang="en-US" i="0"/>
              <a:t>=</a:t>
            </a:r>
            <a:r>
              <a:rPr lang="en-US" altLang="en-US"/>
              <a:t> </a:t>
            </a:r>
            <a:r>
              <a:rPr lang="en-US" altLang="en-US" i="0">
                <a:solidFill>
                  <a:srgbClr val="FF0000"/>
                </a:solidFill>
              </a:rPr>
              <a:t>3</a:t>
            </a:r>
            <a:r>
              <a:rPr lang="en-US" altLang="en-US">
                <a:solidFill>
                  <a:srgbClr val="FF0000"/>
                </a:solidFill>
              </a:rPr>
              <a:t>a </a:t>
            </a:r>
            <a:r>
              <a:rPr lang="en-US" altLang="en-US" i="0">
                <a:solidFill>
                  <a:srgbClr val="FF0000"/>
                </a:solidFill>
              </a:rPr>
              <a:t>+ 17</a:t>
            </a: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914400" y="41910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a </a:t>
            </a:r>
            <a:r>
              <a:rPr lang="en-US" altLang="en-US" i="0"/>
              <a:t>=</a:t>
            </a:r>
            <a:r>
              <a:rPr lang="en-US" altLang="en-US"/>
              <a:t> </a:t>
            </a:r>
            <a:r>
              <a:rPr lang="en-US" altLang="en-US" i="0"/>
              <a:t>8.5</a:t>
            </a:r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76200" y="47244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GF </a:t>
            </a:r>
            <a:r>
              <a:rPr lang="en-US" altLang="en-US" i="0"/>
              <a:t>= 3</a:t>
            </a:r>
            <a:r>
              <a:rPr lang="en-US" altLang="en-US"/>
              <a:t>a</a:t>
            </a:r>
            <a:r>
              <a:rPr lang="en-US" altLang="en-US" i="0"/>
              <a:t> + 17</a:t>
            </a:r>
            <a:r>
              <a:rPr lang="en-US" altLang="en-US"/>
              <a:t> </a:t>
            </a:r>
            <a:r>
              <a:rPr lang="en-US" altLang="en-US" i="0"/>
              <a:t>=</a:t>
            </a:r>
            <a:r>
              <a:rPr lang="en-US" altLang="en-US"/>
              <a:t> </a:t>
            </a:r>
            <a:r>
              <a:rPr lang="en-US" altLang="en-US" i="0"/>
              <a:t>42.5</a:t>
            </a:r>
          </a:p>
        </p:txBody>
      </p:sp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685800" y="53340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CD </a:t>
            </a:r>
            <a:r>
              <a:rPr lang="en-US" altLang="en-US" i="0"/>
              <a:t>=</a:t>
            </a:r>
            <a:r>
              <a:rPr lang="en-US" altLang="en-US"/>
              <a:t> GF</a:t>
            </a:r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685800" y="5867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CD </a:t>
            </a:r>
            <a:r>
              <a:rPr lang="en-US" altLang="en-US" i="0"/>
              <a:t>= 42.5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/>
      <p:bldP spid="31753" grpId="0"/>
      <p:bldP spid="31755" grpId="0"/>
      <p:bldP spid="31757" grpId="0"/>
      <p:bldP spid="31759" grpId="0"/>
      <p:bldP spid="31761" grpId="0"/>
      <p:bldP spid="31762" grpId="0"/>
      <p:bldP spid="31763" grpId="0"/>
      <p:bldP spid="31764" grpId="0"/>
      <p:bldP spid="31765" grpId="0"/>
      <p:bldP spid="31766" grpId="0"/>
      <p:bldP spid="317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i="0">
                <a:solidFill>
                  <a:srgbClr val="FF0000"/>
                </a:solidFill>
                <a:latin typeface="Arial Black" pitchFamily="34" charset="0"/>
              </a:rPr>
              <a:t>Check It Out!</a:t>
            </a:r>
            <a:r>
              <a:rPr lang="en-US" altLang="en-US" i="0">
                <a:solidFill>
                  <a:srgbClr val="006699"/>
                </a:solidFill>
                <a:latin typeface="Arial Black" pitchFamily="34" charset="0"/>
              </a:rPr>
              <a:t> Example 2b </a:t>
            </a:r>
            <a:endParaRPr lang="en-US" altLang="en-US" sz="2600" i="0">
              <a:solidFill>
                <a:schemeClr val="accent2"/>
              </a:solidFill>
              <a:latin typeface="Arial MT Bl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348932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04800" y="1692275"/>
            <a:ext cx="5181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/>
              <a:t>CDFG </a:t>
            </a:r>
            <a:r>
              <a:rPr lang="en-US" altLang="en-US" b="1" i="0"/>
              <a:t>is a rhombus. </a:t>
            </a:r>
          </a:p>
          <a:p>
            <a:pPr eaLnBrk="1" hangingPunct="1"/>
            <a:r>
              <a:rPr lang="en-US" altLang="en-US" b="1" i="0"/>
              <a:t>Find the measure.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04800" y="2593975"/>
            <a:ext cx="50752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 i="0"/>
              <a:t>m</a:t>
            </a:r>
            <a:r>
              <a:rPr lang="en-US" altLang="en-US" b="1" i="0">
                <a:sym typeface="Symbol" pitchFamily="18" charset="2"/>
              </a:rPr>
              <a:t></a:t>
            </a:r>
            <a:r>
              <a:rPr lang="en-US" altLang="en-US" b="1"/>
              <a:t>GCH </a:t>
            </a:r>
            <a:r>
              <a:rPr lang="en-US" altLang="en-US" b="1" i="0"/>
              <a:t>if m</a:t>
            </a:r>
            <a:r>
              <a:rPr lang="en-US" altLang="en-US" b="1" i="0">
                <a:sym typeface="Symbol" pitchFamily="18" charset="2"/>
              </a:rPr>
              <a:t></a:t>
            </a:r>
            <a:r>
              <a:rPr lang="en-US" altLang="en-US" b="1"/>
              <a:t>GCD </a:t>
            </a:r>
            <a:r>
              <a:rPr lang="en-US" altLang="en-US" b="1" i="0"/>
              <a:t>= (</a:t>
            </a:r>
            <a:r>
              <a:rPr lang="en-US" altLang="en-US" b="1"/>
              <a:t>b </a:t>
            </a:r>
            <a:r>
              <a:rPr lang="en-US" altLang="en-US" b="1" i="0"/>
              <a:t>+ 3)°</a:t>
            </a:r>
            <a:endParaRPr lang="en-US" altLang="en-US" b="1"/>
          </a:p>
          <a:p>
            <a:pPr eaLnBrk="1" hangingPunct="1"/>
            <a:r>
              <a:rPr lang="en-US" altLang="en-US" b="1" i="0"/>
              <a:t>and m</a:t>
            </a:r>
            <a:r>
              <a:rPr lang="en-US" altLang="en-US" b="1" i="0">
                <a:sym typeface="Symbol" pitchFamily="18" charset="2"/>
              </a:rPr>
              <a:t></a:t>
            </a:r>
            <a:r>
              <a:rPr lang="en-US" altLang="en-US" b="1"/>
              <a:t>CDF </a:t>
            </a:r>
            <a:r>
              <a:rPr lang="en-US" altLang="en-US" b="1" i="0"/>
              <a:t>= (6</a:t>
            </a:r>
            <a:r>
              <a:rPr lang="en-US" altLang="en-US" b="1"/>
              <a:t>b </a:t>
            </a:r>
            <a:r>
              <a:rPr lang="en-US" altLang="en-US" b="1" i="0"/>
              <a:t>– 40)°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381000" y="3813175"/>
            <a:ext cx="4332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/>
              <a:t>m</a:t>
            </a:r>
            <a:r>
              <a:rPr lang="en-US" altLang="en-US" i="0">
                <a:sym typeface="Symbol" pitchFamily="18" charset="2"/>
              </a:rPr>
              <a:t></a:t>
            </a:r>
            <a:r>
              <a:rPr lang="en-US" altLang="en-US"/>
              <a:t>GCD + </a:t>
            </a:r>
            <a:r>
              <a:rPr lang="en-US" altLang="en-US" i="0"/>
              <a:t>m</a:t>
            </a:r>
            <a:r>
              <a:rPr lang="en-US" altLang="en-US" i="0">
                <a:sym typeface="Symbol" pitchFamily="18" charset="2"/>
              </a:rPr>
              <a:t></a:t>
            </a:r>
            <a:r>
              <a:rPr lang="en-US" altLang="en-US"/>
              <a:t>CDF = </a:t>
            </a:r>
            <a:r>
              <a:rPr lang="en-US" altLang="en-US" i="0"/>
              <a:t>180</a:t>
            </a:r>
            <a:r>
              <a:rPr lang="en-US" altLang="en-US"/>
              <a:t>° 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725488" y="4419600"/>
            <a:ext cx="3998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b</a:t>
            </a:r>
            <a:r>
              <a:rPr lang="en-US" altLang="en-US" i="0">
                <a:solidFill>
                  <a:srgbClr val="FF0000"/>
                </a:solidFill>
              </a:rPr>
              <a:t> + 3</a:t>
            </a:r>
            <a:r>
              <a:rPr lang="en-US" altLang="en-US"/>
              <a:t> + </a:t>
            </a:r>
            <a:r>
              <a:rPr lang="en-US" altLang="en-US" i="0">
                <a:solidFill>
                  <a:srgbClr val="FF0000"/>
                </a:solidFill>
              </a:rPr>
              <a:t>6</a:t>
            </a:r>
            <a:r>
              <a:rPr lang="en-US" altLang="en-US">
                <a:solidFill>
                  <a:srgbClr val="FF0000"/>
                </a:solidFill>
              </a:rPr>
              <a:t>b </a:t>
            </a:r>
            <a:r>
              <a:rPr lang="en-US" altLang="en-US" i="0">
                <a:solidFill>
                  <a:srgbClr val="FF0000"/>
                </a:solidFill>
              </a:rPr>
              <a:t>–</a:t>
            </a:r>
            <a:r>
              <a:rPr lang="en-US" altLang="en-US">
                <a:solidFill>
                  <a:srgbClr val="FF0000"/>
                </a:solidFill>
              </a:rPr>
              <a:t> </a:t>
            </a:r>
            <a:r>
              <a:rPr lang="en-US" altLang="en-US" i="0">
                <a:solidFill>
                  <a:srgbClr val="FF0000"/>
                </a:solidFill>
              </a:rPr>
              <a:t>40</a:t>
            </a:r>
            <a:r>
              <a:rPr lang="en-US" altLang="en-US"/>
              <a:t> = </a:t>
            </a:r>
            <a:r>
              <a:rPr lang="en-US" altLang="en-US" i="0"/>
              <a:t>180</a:t>
            </a:r>
            <a:r>
              <a:rPr lang="en-US" altLang="en-US"/>
              <a:t>° 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2868613" y="5105400"/>
            <a:ext cx="1779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/>
              <a:t>7</a:t>
            </a:r>
            <a:r>
              <a:rPr lang="en-US" altLang="en-US"/>
              <a:t>b = </a:t>
            </a:r>
            <a:r>
              <a:rPr lang="en-US" altLang="en-US" i="0"/>
              <a:t>217</a:t>
            </a:r>
            <a:r>
              <a:rPr lang="en-US" altLang="en-US"/>
              <a:t>°</a:t>
            </a: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3071813" y="5791200"/>
            <a:ext cx="1500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b = </a:t>
            </a:r>
            <a:r>
              <a:rPr lang="en-US" altLang="en-US" i="0"/>
              <a:t>31</a:t>
            </a:r>
            <a:r>
              <a:rPr lang="en-US" altLang="en-US"/>
              <a:t>° </a:t>
            </a: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4789488" y="3810000"/>
            <a:ext cx="2678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3366FF"/>
                </a:solidFill>
              </a:rPr>
              <a:t>Def. of rhombus</a:t>
            </a: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4797425" y="4419600"/>
            <a:ext cx="186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3366FF"/>
                </a:solidFill>
              </a:rPr>
              <a:t>Substitute.</a:t>
            </a:r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4827588" y="5105400"/>
            <a:ext cx="1531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3366FF"/>
                </a:solidFill>
              </a:rPr>
              <a:t>Simplify.</a:t>
            </a:r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4827588" y="5791200"/>
            <a:ext cx="3706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3366FF"/>
                </a:solidFill>
              </a:rPr>
              <a:t>Divide both sides by 7.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  <p:bldP spid="44039" grpId="0"/>
      <p:bldP spid="44040" grpId="0"/>
      <p:bldP spid="44041" grpId="0"/>
      <p:bldP spid="44042" grpId="0"/>
      <p:bldP spid="44043" grpId="0"/>
      <p:bldP spid="44044" grpId="0"/>
      <p:bldP spid="440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i="0">
                <a:solidFill>
                  <a:srgbClr val="FF0000"/>
                </a:solidFill>
                <a:latin typeface="Arial Black" pitchFamily="34" charset="0"/>
              </a:rPr>
              <a:t>Check It Out!</a:t>
            </a:r>
            <a:r>
              <a:rPr lang="en-US" altLang="en-US" i="0">
                <a:solidFill>
                  <a:srgbClr val="006699"/>
                </a:solidFill>
                <a:latin typeface="Arial Black" pitchFamily="34" charset="0"/>
              </a:rPr>
              <a:t> Example 2b Continued </a:t>
            </a:r>
            <a:endParaRPr lang="en-US" altLang="en-US" sz="2600" i="0">
              <a:solidFill>
                <a:schemeClr val="accent2"/>
              </a:solidFill>
              <a:latin typeface="Arial MT Bl" charset="0"/>
            </a:endParaRPr>
          </a:p>
        </p:txBody>
      </p:sp>
      <p:sp>
        <p:nvSpPr>
          <p:cNvPr id="20483" name="Rectangle 14"/>
          <p:cNvSpPr>
            <a:spLocks noChangeArrowheads="1"/>
          </p:cNvSpPr>
          <p:nvPr/>
        </p:nvSpPr>
        <p:spPr bwMode="auto">
          <a:xfrm>
            <a:off x="381000" y="1908175"/>
            <a:ext cx="4740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/>
              <a:t>m</a:t>
            </a:r>
            <a:r>
              <a:rPr lang="en-US" altLang="en-US" i="0">
                <a:sym typeface="Symbol" pitchFamily="18" charset="2"/>
              </a:rPr>
              <a:t></a:t>
            </a:r>
            <a:r>
              <a:rPr lang="en-US" altLang="en-US"/>
              <a:t>GCH + </a:t>
            </a:r>
            <a:r>
              <a:rPr lang="en-US" altLang="en-US" i="0"/>
              <a:t>m</a:t>
            </a:r>
            <a:r>
              <a:rPr lang="en-US" altLang="en-US" i="0">
                <a:sym typeface="Symbol" pitchFamily="18" charset="2"/>
              </a:rPr>
              <a:t></a:t>
            </a:r>
            <a:r>
              <a:rPr lang="en-US" altLang="en-US"/>
              <a:t>HCD = </a:t>
            </a:r>
            <a:r>
              <a:rPr lang="en-US" altLang="en-US" i="0"/>
              <a:t>m</a:t>
            </a:r>
            <a:r>
              <a:rPr lang="en-US" altLang="en-US" i="0">
                <a:sym typeface="Symbol" pitchFamily="18" charset="2"/>
              </a:rPr>
              <a:t></a:t>
            </a:r>
            <a:r>
              <a:rPr lang="en-US" altLang="en-US"/>
              <a:t>GCD</a:t>
            </a: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1917700" y="2593975"/>
            <a:ext cx="326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/>
              <a:t>2m</a:t>
            </a:r>
            <a:r>
              <a:rPr lang="en-US" altLang="en-US" i="0">
                <a:sym typeface="Symbol" pitchFamily="18" charset="2"/>
              </a:rPr>
              <a:t></a:t>
            </a:r>
            <a:r>
              <a:rPr lang="en-US" altLang="en-US"/>
              <a:t>GCH = </a:t>
            </a:r>
            <a:r>
              <a:rPr lang="en-US" altLang="en-US" i="0"/>
              <a:t>m</a:t>
            </a:r>
            <a:r>
              <a:rPr lang="en-US" altLang="en-US" i="0">
                <a:sym typeface="Symbol" pitchFamily="18" charset="2"/>
              </a:rPr>
              <a:t></a:t>
            </a:r>
            <a:r>
              <a:rPr lang="en-US" altLang="en-US"/>
              <a:t>GCD</a:t>
            </a: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5410200" y="2362200"/>
            <a:ext cx="3733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3366FF"/>
                </a:solidFill>
              </a:rPr>
              <a:t>Rhombus </a:t>
            </a:r>
            <a:r>
              <a:rPr lang="en-US" altLang="en-US">
                <a:solidFill>
                  <a:srgbClr val="3366FF"/>
                </a:solidFill>
                <a:sym typeface="Wingdings" pitchFamily="2" charset="2"/>
              </a:rPr>
              <a:t> </a:t>
            </a:r>
            <a:r>
              <a:rPr lang="en-US" altLang="en-US">
                <a:solidFill>
                  <a:srgbClr val="3366FF"/>
                </a:solidFill>
              </a:rPr>
              <a:t>each diag. bisects opp. </a:t>
            </a:r>
            <a:r>
              <a:rPr lang="en-US" altLang="en-US" b="1">
                <a:solidFill>
                  <a:srgbClr val="3366FF"/>
                </a:solidFill>
                <a:sym typeface="Symbol" pitchFamily="18" charset="2"/>
              </a:rPr>
              <a:t></a:t>
            </a:r>
            <a:r>
              <a:rPr lang="en-US" altLang="en-US">
                <a:solidFill>
                  <a:srgbClr val="3366FF"/>
                </a:solidFill>
                <a:sym typeface="Symbol" pitchFamily="18" charset="2"/>
              </a:rPr>
              <a:t>s</a:t>
            </a:r>
            <a:r>
              <a:rPr lang="en-US" altLang="en-US">
                <a:solidFill>
                  <a:srgbClr val="3366FF"/>
                </a:solidFill>
              </a:rPr>
              <a:t> </a:t>
            </a: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1981200" y="3279775"/>
            <a:ext cx="3176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/>
              <a:t>2m</a:t>
            </a:r>
            <a:r>
              <a:rPr lang="en-US" altLang="en-US" i="0">
                <a:sym typeface="Symbol" pitchFamily="18" charset="2"/>
              </a:rPr>
              <a:t></a:t>
            </a:r>
            <a:r>
              <a:rPr lang="en-US" altLang="en-US"/>
              <a:t>GCH = </a:t>
            </a:r>
            <a:r>
              <a:rPr lang="en-US" altLang="en-US" i="0">
                <a:solidFill>
                  <a:srgbClr val="FF0000"/>
                </a:solidFill>
              </a:rPr>
              <a:t>(</a:t>
            </a:r>
            <a:r>
              <a:rPr lang="en-US" altLang="en-US">
                <a:solidFill>
                  <a:srgbClr val="FF0000"/>
                </a:solidFill>
              </a:rPr>
              <a:t>b</a:t>
            </a:r>
            <a:r>
              <a:rPr lang="en-US" altLang="en-US" i="0">
                <a:solidFill>
                  <a:srgbClr val="FF0000"/>
                </a:solidFill>
              </a:rPr>
              <a:t> + 3)</a:t>
            </a: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1981200" y="3813175"/>
            <a:ext cx="3373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/>
              <a:t>2m</a:t>
            </a:r>
            <a:r>
              <a:rPr lang="en-US" altLang="en-US" i="0">
                <a:sym typeface="Symbol" pitchFamily="18" charset="2"/>
              </a:rPr>
              <a:t></a:t>
            </a:r>
            <a:r>
              <a:rPr lang="en-US" altLang="en-US"/>
              <a:t>GCH = </a:t>
            </a:r>
            <a:r>
              <a:rPr lang="en-US" altLang="en-US" i="0"/>
              <a:t>(</a:t>
            </a:r>
            <a:r>
              <a:rPr lang="en-US" altLang="en-US" i="0">
                <a:solidFill>
                  <a:srgbClr val="FF0000"/>
                </a:solidFill>
              </a:rPr>
              <a:t>31</a:t>
            </a:r>
            <a:r>
              <a:rPr lang="en-US" altLang="en-US" i="0"/>
              <a:t> + 3)</a:t>
            </a: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2209800" y="4422775"/>
            <a:ext cx="2409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/>
              <a:t>m</a:t>
            </a:r>
            <a:r>
              <a:rPr lang="en-US" altLang="en-US" i="0">
                <a:sym typeface="Symbol" pitchFamily="18" charset="2"/>
              </a:rPr>
              <a:t></a:t>
            </a:r>
            <a:r>
              <a:rPr lang="en-US" altLang="en-US"/>
              <a:t>GCH = </a:t>
            </a:r>
            <a:r>
              <a:rPr lang="en-US" altLang="en-US" i="0"/>
              <a:t>17°</a:t>
            </a:r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5407025" y="3276600"/>
            <a:ext cx="186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3366FF"/>
                </a:solidFill>
              </a:rPr>
              <a:t>Substitute.</a:t>
            </a:r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5410200" y="3810000"/>
            <a:ext cx="186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3366FF"/>
                </a:solidFill>
              </a:rPr>
              <a:t>Substitute.</a:t>
            </a:r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5407025" y="4419600"/>
            <a:ext cx="35083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3366FF"/>
                </a:solidFill>
              </a:rPr>
              <a:t>Simplify and divide both sides by 2.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2" grpId="0"/>
      <p:bldP spid="45073" grpId="0"/>
      <p:bldP spid="45074" grpId="0"/>
      <p:bldP spid="45075" grpId="0"/>
      <p:bldP spid="45076" grpId="0"/>
      <p:bldP spid="45077" grpId="0"/>
      <p:bldP spid="45078" grpId="0"/>
      <p:bldP spid="450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57200" y="990600"/>
            <a:ext cx="8153400" cy="5334000"/>
          </a:xfrm>
          <a:prstGeom prst="rect">
            <a:avLst/>
          </a:prstGeom>
          <a:noFill/>
          <a:ln w="28575">
            <a:solidFill>
              <a:srgbClr val="DBDBD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 b="1" i="0">
                <a:solidFill>
                  <a:srgbClr val="3333CC"/>
                </a:solidFill>
              </a:rPr>
              <a:t>Warm Up</a:t>
            </a:r>
            <a:endParaRPr lang="en-US" altLang="en-US" sz="2800" i="0"/>
          </a:p>
          <a:p>
            <a:pPr eaLnBrk="1" hangingPunct="1"/>
            <a:r>
              <a:rPr lang="en-US" altLang="en-US" sz="2800" b="1" i="0"/>
              <a:t>Solve for </a:t>
            </a:r>
            <a:r>
              <a:rPr lang="en-US" altLang="en-US" sz="2800" b="1"/>
              <a:t>x</a:t>
            </a:r>
            <a:r>
              <a:rPr lang="en-US" altLang="en-US" sz="2800" b="1" i="0"/>
              <a:t>.</a:t>
            </a:r>
          </a:p>
          <a:p>
            <a:pPr eaLnBrk="1" hangingPunct="1"/>
            <a:endParaRPr lang="en-US" altLang="en-US" sz="2800" b="1" i="0"/>
          </a:p>
          <a:p>
            <a:pPr eaLnBrk="1" hangingPunct="1"/>
            <a:r>
              <a:rPr lang="en-US" altLang="en-US" sz="2800" b="1" i="0"/>
              <a:t>1.</a:t>
            </a:r>
            <a:r>
              <a:rPr lang="en-US" altLang="en-US" sz="2800" i="0"/>
              <a:t> </a:t>
            </a:r>
            <a:r>
              <a:rPr lang="en-US" altLang="en-US" sz="2800" i="0">
                <a:sym typeface="Symbol" pitchFamily="18" charset="2"/>
              </a:rPr>
              <a:t>16</a:t>
            </a:r>
            <a:r>
              <a:rPr lang="en-US" altLang="en-US" sz="2800">
                <a:sym typeface="Symbol" pitchFamily="18" charset="2"/>
              </a:rPr>
              <a:t>x </a:t>
            </a:r>
            <a:r>
              <a:rPr lang="en-US" altLang="en-US" sz="2800" i="0">
                <a:sym typeface="Symbol" pitchFamily="18" charset="2"/>
              </a:rPr>
              <a:t>– 3 = 12</a:t>
            </a:r>
            <a:r>
              <a:rPr lang="en-US" altLang="en-US" sz="2800">
                <a:sym typeface="Symbol" pitchFamily="18" charset="2"/>
              </a:rPr>
              <a:t>x </a:t>
            </a:r>
            <a:r>
              <a:rPr lang="en-US" altLang="en-US" sz="2800" i="0">
                <a:sym typeface="Symbol" pitchFamily="18" charset="2"/>
              </a:rPr>
              <a:t>+ 13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en-US" sz="2800" b="1" i="0">
                <a:sym typeface="Symbol" pitchFamily="18" charset="2"/>
              </a:rPr>
              <a:t>2.</a:t>
            </a:r>
            <a:r>
              <a:rPr lang="en-US" altLang="en-US" sz="2800" i="0">
                <a:sym typeface="Symbol" pitchFamily="18" charset="2"/>
              </a:rPr>
              <a:t> 2</a:t>
            </a:r>
            <a:r>
              <a:rPr lang="en-US" altLang="en-US" sz="2800">
                <a:sym typeface="Symbol" pitchFamily="18" charset="2"/>
              </a:rPr>
              <a:t>x </a:t>
            </a:r>
            <a:r>
              <a:rPr lang="en-US" altLang="en-US" sz="2800" i="0">
                <a:sym typeface="Symbol" pitchFamily="18" charset="2"/>
              </a:rPr>
              <a:t>– 4 = 90</a:t>
            </a:r>
          </a:p>
          <a:p>
            <a:pPr eaLnBrk="1" hangingPunct="1">
              <a:lnSpc>
                <a:spcPct val="140000"/>
              </a:lnSpc>
            </a:pPr>
            <a:endParaRPr lang="en-US" altLang="en-US" sz="1200" i="0">
              <a:sym typeface="Symbol" pitchFamily="18" charset="2"/>
            </a:endParaRPr>
          </a:p>
          <a:p>
            <a:pPr eaLnBrk="1" hangingPunct="1"/>
            <a:r>
              <a:rPr lang="en-US" altLang="en-US" sz="2800" b="1">
                <a:sym typeface="Symbol" pitchFamily="18" charset="2"/>
              </a:rPr>
              <a:t>ABCD </a:t>
            </a:r>
            <a:r>
              <a:rPr lang="en-US" altLang="en-US" sz="2800" b="1" i="0">
                <a:sym typeface="Symbol" pitchFamily="18" charset="2"/>
              </a:rPr>
              <a:t>is a parallelogram. Find each measure.</a:t>
            </a:r>
          </a:p>
          <a:p>
            <a:pPr eaLnBrk="1" hangingPunct="1">
              <a:lnSpc>
                <a:spcPct val="140000"/>
              </a:lnSpc>
            </a:pPr>
            <a:endParaRPr lang="en-US" altLang="en-US" sz="1200" b="1" i="0">
              <a:sym typeface="Symbol" pitchFamily="18" charset="2"/>
            </a:endParaRPr>
          </a:p>
          <a:p>
            <a:pPr eaLnBrk="1" hangingPunct="1">
              <a:lnSpc>
                <a:spcPct val="140000"/>
              </a:lnSpc>
            </a:pPr>
            <a:endParaRPr lang="en-US" altLang="en-US" sz="1200" b="1" i="0">
              <a:sym typeface="Symbol" pitchFamily="18" charset="2"/>
            </a:endParaRPr>
          </a:p>
          <a:p>
            <a:pPr eaLnBrk="1" hangingPunct="1">
              <a:lnSpc>
                <a:spcPct val="140000"/>
              </a:lnSpc>
            </a:pPr>
            <a:endParaRPr lang="en-US" altLang="en-US" sz="1200" b="1" i="0">
              <a:sym typeface="Symbol" pitchFamily="18" charset="2"/>
            </a:endParaRPr>
          </a:p>
          <a:p>
            <a:pPr eaLnBrk="1" hangingPunct="1">
              <a:lnSpc>
                <a:spcPct val="140000"/>
              </a:lnSpc>
            </a:pPr>
            <a:endParaRPr lang="en-US" altLang="en-US" sz="1200" b="1" i="0">
              <a:sym typeface="Symbol" pitchFamily="18" charset="2"/>
            </a:endParaRPr>
          </a:p>
          <a:p>
            <a:pPr eaLnBrk="1" hangingPunct="1">
              <a:lnSpc>
                <a:spcPct val="140000"/>
              </a:lnSpc>
            </a:pPr>
            <a:r>
              <a:rPr lang="en-US" altLang="en-US" sz="2800" b="1" i="0">
                <a:sym typeface="Symbol" pitchFamily="18" charset="2"/>
              </a:rPr>
              <a:t>3.</a:t>
            </a:r>
            <a:r>
              <a:rPr lang="en-US" altLang="en-US" sz="2800" i="0">
                <a:sym typeface="Symbol" pitchFamily="18" charset="2"/>
              </a:rPr>
              <a:t> </a:t>
            </a:r>
            <a:r>
              <a:rPr lang="en-US" altLang="en-US" sz="2800">
                <a:sym typeface="Symbol" pitchFamily="18" charset="2"/>
              </a:rPr>
              <a:t>CD</a:t>
            </a:r>
            <a:r>
              <a:rPr lang="en-US" altLang="en-US">
                <a:sym typeface="Symbol" pitchFamily="18" charset="2"/>
              </a:rPr>
              <a:t>			</a:t>
            </a:r>
            <a:r>
              <a:rPr lang="en-US" altLang="en-US" sz="2800" b="1" i="0">
                <a:sym typeface="Symbol" pitchFamily="18" charset="2"/>
              </a:rPr>
              <a:t>4. </a:t>
            </a:r>
            <a:r>
              <a:rPr lang="en-US" altLang="en-US" i="0">
                <a:sym typeface="Symbol" pitchFamily="18" charset="2"/>
              </a:rPr>
              <a:t>m</a:t>
            </a:r>
            <a:r>
              <a:rPr lang="en-US" altLang="en-US" b="1" i="0">
                <a:sym typeface="Symbol" pitchFamily="18" charset="2"/>
              </a:rPr>
              <a:t></a:t>
            </a:r>
            <a:r>
              <a:rPr lang="en-US" altLang="en-US">
                <a:sym typeface="Symbol" pitchFamily="18" charset="2"/>
              </a:rPr>
              <a:t>C</a:t>
            </a:r>
            <a:r>
              <a:rPr lang="en-US" altLang="en-US" sz="2800" i="0">
                <a:solidFill>
                  <a:srgbClr val="FF0000"/>
                </a:solidFill>
              </a:rPr>
              <a:t>		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114800" y="2286000"/>
            <a:ext cx="18145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i="0">
                <a:solidFill>
                  <a:srgbClr val="FF3300"/>
                </a:solidFill>
                <a:sym typeface="Symbol" pitchFamily="18" charset="2"/>
              </a:rPr>
              <a:t>4</a:t>
            </a:r>
            <a:endParaRPr lang="en-US" altLang="en-US" sz="2800" i="0">
              <a:sym typeface="Symbol" pitchFamily="18" charset="2"/>
            </a:endParaRPr>
          </a:p>
        </p:txBody>
      </p:sp>
      <p:pic>
        <p:nvPicPr>
          <p:cNvPr id="3076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73538"/>
            <a:ext cx="2971800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3200400" y="2863850"/>
            <a:ext cx="18145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i="0">
                <a:solidFill>
                  <a:srgbClr val="FF3300"/>
                </a:solidFill>
                <a:sym typeface="Symbol" pitchFamily="18" charset="2"/>
              </a:rPr>
              <a:t>47</a:t>
            </a:r>
            <a:endParaRPr lang="en-US" altLang="en-US" sz="2800" i="0">
              <a:sym typeface="Symbol" pitchFamily="18" charset="2"/>
            </a:endParaRPr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1233488" y="5588000"/>
            <a:ext cx="18145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i="0">
                <a:solidFill>
                  <a:srgbClr val="FF3300"/>
                </a:solidFill>
                <a:sym typeface="Symbol" pitchFamily="18" charset="2"/>
              </a:rPr>
              <a:t>14</a:t>
            </a:r>
            <a:endParaRPr lang="en-US" altLang="en-US" sz="2800" i="0">
              <a:sym typeface="Symbol" pitchFamily="18" charset="2"/>
            </a:endParaRPr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5424488" y="5584825"/>
            <a:ext cx="18145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i="0">
                <a:solidFill>
                  <a:srgbClr val="FF3300"/>
                </a:solidFill>
                <a:sym typeface="Symbol" pitchFamily="18" charset="2"/>
              </a:rPr>
              <a:t>104°</a:t>
            </a:r>
            <a:endParaRPr lang="en-US" altLang="en-US" sz="2800" i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  <p:bldP spid="7195" grpId="0" autoUpdateAnimBg="0"/>
      <p:bldP spid="7196" grpId="0" autoUpdateAnimBg="0"/>
      <p:bldP spid="7197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81000" y="1295400"/>
            <a:ext cx="8458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0"/>
              <a:t>A </a:t>
            </a:r>
            <a:r>
              <a:rPr lang="en-US" altLang="en-US" b="1" i="0" u="sng"/>
              <a:t>square</a:t>
            </a:r>
            <a:r>
              <a:rPr lang="en-US" altLang="en-US" i="0"/>
              <a:t> is a quadrilateral with four right angles and four congruent sides. In the exercises, you will show that a square is a parallelogram, a rectangle, and a rhombus. So a square has the properties of all three.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00400"/>
            <a:ext cx="1960563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381000" y="2209800"/>
            <a:ext cx="7854950" cy="1303338"/>
            <a:chOff x="236" y="2256"/>
            <a:chExt cx="4948" cy="821"/>
          </a:xfrm>
        </p:grpSpPr>
        <p:sp>
          <p:nvSpPr>
            <p:cNvPr id="22531" name="Text Box 3"/>
            <p:cNvSpPr txBox="1">
              <a:spLocks noChangeArrowheads="1"/>
            </p:cNvSpPr>
            <p:nvPr/>
          </p:nvSpPr>
          <p:spPr bwMode="auto">
            <a:xfrm>
              <a:off x="240" y="2547"/>
              <a:ext cx="4944" cy="530"/>
            </a:xfrm>
            <a:prstGeom prst="rect">
              <a:avLst/>
            </a:prstGeom>
            <a:noFill/>
            <a:ln w="19050">
              <a:solidFill>
                <a:srgbClr val="9933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i="0"/>
                <a:t>Rectangles, rhombuses, and squares are sometimes referred to as </a:t>
              </a:r>
              <a:r>
                <a:rPr lang="en-US" altLang="en-US"/>
                <a:t>special parallelograms</a:t>
              </a:r>
              <a:r>
                <a:rPr lang="en-US" altLang="en-US" i="0"/>
                <a:t>.</a:t>
              </a:r>
            </a:p>
          </p:txBody>
        </p:sp>
        <p:sp>
          <p:nvSpPr>
            <p:cNvPr id="22532" name="Text Box 4"/>
            <p:cNvSpPr txBox="1">
              <a:spLocks noChangeArrowheads="1"/>
            </p:cNvSpPr>
            <p:nvPr/>
          </p:nvSpPr>
          <p:spPr bwMode="auto">
            <a:xfrm>
              <a:off x="236" y="2256"/>
              <a:ext cx="1728" cy="288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b="1" i="0">
                  <a:solidFill>
                    <a:schemeClr val="bg1"/>
                  </a:solidFill>
                </a:rPr>
                <a:t>Helpful Hint</a:t>
              </a:r>
              <a:endParaRPr lang="en-US" altLang="en-US" b="1" i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i="0">
                <a:solidFill>
                  <a:srgbClr val="006699"/>
                </a:solidFill>
                <a:latin typeface="Arial Black" pitchFamily="34" charset="0"/>
              </a:rPr>
              <a:t>Example 3: Verifying Properties of Squares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3609975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04800" y="1752600"/>
            <a:ext cx="4953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 i="0"/>
              <a:t>Show that the diagonals of square </a:t>
            </a:r>
            <a:r>
              <a:rPr lang="en-US" altLang="en-US" b="1"/>
              <a:t>EFGH</a:t>
            </a:r>
            <a:r>
              <a:rPr lang="en-US" altLang="en-US" b="1" i="0"/>
              <a:t> are congruent perpendicular bisectors of each other.</a:t>
            </a:r>
            <a:r>
              <a:rPr lang="en-US" altLang="en-US" i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i="0">
                <a:solidFill>
                  <a:srgbClr val="006699"/>
                </a:solidFill>
                <a:latin typeface="Arial Black" pitchFamily="34" charset="0"/>
              </a:rPr>
              <a:t>Example 3 Continued</a:t>
            </a:r>
          </a:p>
        </p:txBody>
      </p:sp>
      <p:pic>
        <p:nvPicPr>
          <p:cNvPr id="50188" name="Picture 1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62200"/>
            <a:ext cx="5029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0" name="Group 15"/>
          <p:cNvGrpSpPr>
            <a:grpSpLocks/>
          </p:cNvGrpSpPr>
          <p:nvPr/>
        </p:nvGrpSpPr>
        <p:grpSpPr bwMode="auto">
          <a:xfrm>
            <a:off x="457200" y="1752600"/>
            <a:ext cx="7037388" cy="457200"/>
            <a:chOff x="288" y="1104"/>
            <a:chExt cx="4433" cy="288"/>
          </a:xfrm>
        </p:grpSpPr>
        <p:sp>
          <p:nvSpPr>
            <p:cNvPr id="24585" name="Rectangle 5"/>
            <p:cNvSpPr>
              <a:spLocks noChangeArrowheads="1"/>
            </p:cNvSpPr>
            <p:nvPr/>
          </p:nvSpPr>
          <p:spPr bwMode="auto">
            <a:xfrm>
              <a:off x="288" y="1104"/>
              <a:ext cx="44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 i="0"/>
                <a:t>Step 1</a:t>
              </a:r>
              <a:r>
                <a:rPr lang="en-US" altLang="en-US" i="0"/>
                <a:t> Show that </a:t>
              </a:r>
              <a:r>
                <a:rPr lang="en-US" altLang="en-US"/>
                <a:t>EG</a:t>
              </a:r>
              <a:r>
                <a:rPr lang="en-US" altLang="en-US" i="0"/>
                <a:t> and </a:t>
              </a:r>
              <a:r>
                <a:rPr lang="en-US" altLang="en-US"/>
                <a:t>FH</a:t>
              </a:r>
              <a:r>
                <a:rPr lang="en-US" altLang="en-US" i="0"/>
                <a:t> are congruent.</a:t>
              </a:r>
            </a:p>
          </p:txBody>
        </p:sp>
        <p:sp>
          <p:nvSpPr>
            <p:cNvPr id="24586" name="Line 13"/>
            <p:cNvSpPr>
              <a:spLocks noChangeShapeType="1"/>
            </p:cNvSpPr>
            <p:nvPr/>
          </p:nvSpPr>
          <p:spPr bwMode="auto">
            <a:xfrm>
              <a:off x="2160" y="115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7" name="Line 14"/>
            <p:cNvSpPr>
              <a:spLocks noChangeShapeType="1"/>
            </p:cNvSpPr>
            <p:nvPr/>
          </p:nvSpPr>
          <p:spPr bwMode="auto">
            <a:xfrm>
              <a:off x="2928" y="115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0193" name="Picture 17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76600"/>
            <a:ext cx="47339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33400" y="4267200"/>
            <a:ext cx="4037013" cy="457200"/>
            <a:chOff x="720" y="2688"/>
            <a:chExt cx="2543" cy="288"/>
          </a:xfrm>
        </p:grpSpPr>
        <p:sp>
          <p:nvSpPr>
            <p:cNvPr id="24583" name="Rectangle 10"/>
            <p:cNvSpPr>
              <a:spLocks noChangeArrowheads="1"/>
            </p:cNvSpPr>
            <p:nvPr/>
          </p:nvSpPr>
          <p:spPr bwMode="auto">
            <a:xfrm>
              <a:off x="720" y="2688"/>
              <a:ext cx="254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i="0"/>
                <a:t>Since </a:t>
              </a:r>
              <a:r>
                <a:rPr lang="en-US" altLang="en-US"/>
                <a:t>EG</a:t>
              </a:r>
              <a:r>
                <a:rPr lang="en-US" altLang="en-US" i="0"/>
                <a:t> = </a:t>
              </a:r>
              <a:r>
                <a:rPr lang="en-US" altLang="en-US"/>
                <a:t>FH</a:t>
              </a:r>
              <a:r>
                <a:rPr lang="en-US" altLang="en-US" i="0"/>
                <a:t>,              </a:t>
              </a:r>
            </a:p>
          </p:txBody>
        </p:sp>
        <p:pic>
          <p:nvPicPr>
            <p:cNvPr id="24584" name="Picture 18" descr="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6" y="2700"/>
              <a:ext cx="804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8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i="0">
                <a:solidFill>
                  <a:srgbClr val="006699"/>
                </a:solidFill>
                <a:latin typeface="Arial Black" pitchFamily="34" charset="0"/>
              </a:rPr>
              <a:t>Example 3 Continued</a:t>
            </a:r>
          </a:p>
        </p:txBody>
      </p:sp>
      <p:pic>
        <p:nvPicPr>
          <p:cNvPr id="51219" name="Picture 19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0"/>
            <a:ext cx="35814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0" name="Picture 20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429000"/>
            <a:ext cx="36385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5" name="Group 23"/>
          <p:cNvGrpSpPr>
            <a:grpSpLocks/>
          </p:cNvGrpSpPr>
          <p:nvPr/>
        </p:nvGrpSpPr>
        <p:grpSpPr bwMode="auto">
          <a:xfrm>
            <a:off x="381000" y="1676400"/>
            <a:ext cx="7580313" cy="457200"/>
            <a:chOff x="240" y="1056"/>
            <a:chExt cx="4775" cy="288"/>
          </a:xfrm>
        </p:grpSpPr>
        <p:sp>
          <p:nvSpPr>
            <p:cNvPr id="25610" name="Rectangle 10"/>
            <p:cNvSpPr>
              <a:spLocks noChangeArrowheads="1"/>
            </p:cNvSpPr>
            <p:nvPr/>
          </p:nvSpPr>
          <p:spPr bwMode="auto">
            <a:xfrm>
              <a:off x="240" y="1056"/>
              <a:ext cx="477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 i="0"/>
                <a:t>Step 2</a:t>
              </a:r>
              <a:r>
                <a:rPr lang="en-US" altLang="en-US" i="0"/>
                <a:t> Show that </a:t>
              </a:r>
              <a:r>
                <a:rPr lang="en-US" altLang="en-US"/>
                <a:t>EG</a:t>
              </a:r>
              <a:r>
                <a:rPr lang="en-US" altLang="en-US" i="0"/>
                <a:t> and </a:t>
              </a:r>
              <a:r>
                <a:rPr lang="en-US" altLang="en-US"/>
                <a:t>FH </a:t>
              </a:r>
              <a:r>
                <a:rPr lang="en-US" altLang="en-US" i="0"/>
                <a:t>are perpendicular.</a:t>
              </a:r>
            </a:p>
          </p:txBody>
        </p:sp>
        <p:sp>
          <p:nvSpPr>
            <p:cNvPr id="25611" name="Line 21"/>
            <p:cNvSpPr>
              <a:spLocks noChangeShapeType="1"/>
            </p:cNvSpPr>
            <p:nvPr/>
          </p:nvSpPr>
          <p:spPr bwMode="auto">
            <a:xfrm>
              <a:off x="2112" y="110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2" name="Line 22"/>
            <p:cNvSpPr>
              <a:spLocks noChangeShapeType="1"/>
            </p:cNvSpPr>
            <p:nvPr/>
          </p:nvSpPr>
          <p:spPr bwMode="auto">
            <a:xfrm>
              <a:off x="2880" y="110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1981200" y="4800600"/>
            <a:ext cx="4359275" cy="809625"/>
            <a:chOff x="768" y="2784"/>
            <a:chExt cx="2746" cy="510"/>
          </a:xfrm>
        </p:grpSpPr>
        <p:sp>
          <p:nvSpPr>
            <p:cNvPr id="25607" name="Rectangle 17"/>
            <p:cNvSpPr>
              <a:spLocks noChangeArrowheads="1"/>
            </p:cNvSpPr>
            <p:nvPr/>
          </p:nvSpPr>
          <p:spPr bwMode="auto">
            <a:xfrm>
              <a:off x="768" y="2880"/>
              <a:ext cx="274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i="0"/>
                <a:t>Since                 ,             </a:t>
              </a:r>
              <a:endParaRPr lang="en-US" altLang="en-US"/>
            </a:p>
          </p:txBody>
        </p:sp>
        <p:pic>
          <p:nvPicPr>
            <p:cNvPr id="25608" name="Picture 24" descr="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2784"/>
              <a:ext cx="1116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9" name="Picture 25" descr="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2880"/>
              <a:ext cx="828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43" name="Rectangle 19"/>
          <p:cNvSpPr>
            <a:spLocks noChangeArrowheads="1"/>
          </p:cNvSpPr>
          <p:nvPr/>
        </p:nvSpPr>
        <p:spPr bwMode="auto">
          <a:xfrm>
            <a:off x="533400" y="5364163"/>
            <a:ext cx="8077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/>
              <a:t>The diagonals are congruent perpendicular bisectors of each other.</a:t>
            </a:r>
          </a:p>
        </p:txBody>
      </p:sp>
      <p:sp>
        <p:nvSpPr>
          <p:cNvPr id="26627" name="Text Box 20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i="0">
                <a:solidFill>
                  <a:srgbClr val="006699"/>
                </a:solidFill>
                <a:latin typeface="Arial Black" pitchFamily="34" charset="0"/>
              </a:rPr>
              <a:t>Example 3 Continued</a:t>
            </a:r>
          </a:p>
        </p:txBody>
      </p:sp>
      <p:grpSp>
        <p:nvGrpSpPr>
          <p:cNvPr id="26628" name="Group 25"/>
          <p:cNvGrpSpPr>
            <a:grpSpLocks/>
          </p:cNvGrpSpPr>
          <p:nvPr/>
        </p:nvGrpSpPr>
        <p:grpSpPr bwMode="auto">
          <a:xfrm>
            <a:off x="381000" y="1524000"/>
            <a:ext cx="8126413" cy="457200"/>
            <a:chOff x="240" y="1056"/>
            <a:chExt cx="5119" cy="288"/>
          </a:xfrm>
        </p:grpSpPr>
        <p:sp>
          <p:nvSpPr>
            <p:cNvPr id="26635" name="Rectangle 26"/>
            <p:cNvSpPr>
              <a:spLocks noChangeArrowheads="1"/>
            </p:cNvSpPr>
            <p:nvPr/>
          </p:nvSpPr>
          <p:spPr bwMode="auto">
            <a:xfrm>
              <a:off x="240" y="1056"/>
              <a:ext cx="51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 i="0"/>
                <a:t>Step 3</a:t>
              </a:r>
              <a:r>
                <a:rPr lang="en-US" altLang="en-US" i="0"/>
                <a:t> Show that </a:t>
              </a:r>
              <a:r>
                <a:rPr lang="en-US" altLang="en-US"/>
                <a:t>EG</a:t>
              </a:r>
              <a:r>
                <a:rPr lang="en-US" altLang="en-US" i="0"/>
                <a:t> and </a:t>
              </a:r>
              <a:r>
                <a:rPr lang="en-US" altLang="en-US"/>
                <a:t>FH </a:t>
              </a:r>
              <a:r>
                <a:rPr lang="en-US" altLang="en-US" i="0"/>
                <a:t>are bisect each other.</a:t>
              </a:r>
            </a:p>
          </p:txBody>
        </p:sp>
        <p:sp>
          <p:nvSpPr>
            <p:cNvPr id="26636" name="Line 27"/>
            <p:cNvSpPr>
              <a:spLocks noChangeShapeType="1"/>
            </p:cNvSpPr>
            <p:nvPr/>
          </p:nvSpPr>
          <p:spPr bwMode="auto">
            <a:xfrm>
              <a:off x="2112" y="110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Line 28"/>
            <p:cNvSpPr>
              <a:spLocks noChangeShapeType="1"/>
            </p:cNvSpPr>
            <p:nvPr/>
          </p:nvSpPr>
          <p:spPr bwMode="auto">
            <a:xfrm>
              <a:off x="2880" y="110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533400" y="4283075"/>
            <a:ext cx="8229600" cy="822325"/>
            <a:chOff x="336" y="2698"/>
            <a:chExt cx="5184" cy="518"/>
          </a:xfrm>
        </p:grpSpPr>
        <p:sp>
          <p:nvSpPr>
            <p:cNvPr id="26632" name="Rectangle 16"/>
            <p:cNvSpPr>
              <a:spLocks noChangeArrowheads="1"/>
            </p:cNvSpPr>
            <p:nvPr/>
          </p:nvSpPr>
          <p:spPr bwMode="auto">
            <a:xfrm>
              <a:off x="336" y="2698"/>
              <a:ext cx="518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i="0"/>
                <a:t>Since </a:t>
              </a:r>
              <a:r>
                <a:rPr lang="en-US" altLang="en-US"/>
                <a:t>EG </a:t>
              </a:r>
              <a:r>
                <a:rPr lang="en-US" altLang="en-US" i="0"/>
                <a:t>and </a:t>
              </a:r>
              <a:r>
                <a:rPr lang="en-US" altLang="en-US"/>
                <a:t>FH</a:t>
              </a:r>
              <a:r>
                <a:rPr lang="en-US" altLang="en-US" i="0"/>
                <a:t> have the same midpoint, they bisect each other.</a:t>
              </a:r>
              <a:r>
                <a:rPr lang="en-US" altLang="en-US"/>
                <a:t> </a:t>
              </a:r>
            </a:p>
          </p:txBody>
        </p:sp>
        <p:sp>
          <p:nvSpPr>
            <p:cNvPr id="26633" name="Line 29"/>
            <p:cNvSpPr>
              <a:spLocks noChangeShapeType="1"/>
            </p:cNvSpPr>
            <p:nvPr/>
          </p:nvSpPr>
          <p:spPr bwMode="auto">
            <a:xfrm>
              <a:off x="994" y="2743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4" name="Line 30"/>
            <p:cNvSpPr>
              <a:spLocks noChangeShapeType="1"/>
            </p:cNvSpPr>
            <p:nvPr/>
          </p:nvSpPr>
          <p:spPr bwMode="auto">
            <a:xfrm>
              <a:off x="1755" y="273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2256" name="Picture 3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5534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7" name="Picture 33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3257550"/>
            <a:ext cx="57531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2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2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i="0">
                <a:solidFill>
                  <a:srgbClr val="FF0000"/>
                </a:solidFill>
                <a:latin typeface="Arial Black" pitchFamily="34" charset="0"/>
              </a:rPr>
              <a:t>Check It Out!</a:t>
            </a:r>
            <a:r>
              <a:rPr lang="en-US" altLang="en-US" i="0">
                <a:solidFill>
                  <a:srgbClr val="006699"/>
                </a:solidFill>
                <a:latin typeface="Arial Black" pitchFamily="34" charset="0"/>
              </a:rPr>
              <a:t> Example 3 </a:t>
            </a:r>
            <a:endParaRPr lang="en-US" altLang="en-US" sz="2600" i="0">
              <a:solidFill>
                <a:schemeClr val="accent2"/>
              </a:solidFill>
              <a:latin typeface="Arial MT Bl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533400" y="1524000"/>
            <a:ext cx="7848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 i="0"/>
              <a:t>The vertices of square </a:t>
            </a:r>
            <a:r>
              <a:rPr lang="en-US" altLang="en-US" b="1"/>
              <a:t>STVW </a:t>
            </a:r>
            <a:r>
              <a:rPr lang="en-US" altLang="en-US" b="1" i="0"/>
              <a:t>are </a:t>
            </a:r>
            <a:r>
              <a:rPr lang="en-US" altLang="en-US" b="1"/>
              <a:t>S</a:t>
            </a:r>
            <a:r>
              <a:rPr lang="en-US" altLang="en-US" b="1" i="0"/>
              <a:t>(–5, –4), </a:t>
            </a:r>
            <a:r>
              <a:rPr lang="en-US" altLang="en-US" b="1"/>
              <a:t>T</a:t>
            </a:r>
            <a:r>
              <a:rPr lang="en-US" altLang="en-US" b="1" i="0"/>
              <a:t>(0, 2), </a:t>
            </a:r>
            <a:r>
              <a:rPr lang="en-US" altLang="en-US" b="1"/>
              <a:t>V</a:t>
            </a:r>
            <a:r>
              <a:rPr lang="en-US" altLang="en-US" b="1" i="0"/>
              <a:t>(6, –3) , and </a:t>
            </a:r>
            <a:r>
              <a:rPr lang="en-US" altLang="en-US" b="1"/>
              <a:t>W</a:t>
            </a:r>
            <a:r>
              <a:rPr lang="en-US" altLang="en-US" b="1" i="0"/>
              <a:t>(1, –9) . Show that the diagonals of square </a:t>
            </a:r>
            <a:r>
              <a:rPr lang="en-US" altLang="en-US" b="1"/>
              <a:t>STVW </a:t>
            </a:r>
            <a:r>
              <a:rPr lang="en-US" altLang="en-US" b="1" i="0"/>
              <a:t>are congruent perpendicular bisectors of each other.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119438" y="4038600"/>
            <a:ext cx="2443162" cy="762000"/>
            <a:chOff x="1965" y="2544"/>
            <a:chExt cx="1539" cy="480"/>
          </a:xfrm>
        </p:grpSpPr>
        <p:sp>
          <p:nvSpPr>
            <p:cNvPr id="27666" name="Line 10"/>
            <p:cNvSpPr>
              <a:spLocks noChangeShapeType="1"/>
            </p:cNvSpPr>
            <p:nvPr/>
          </p:nvSpPr>
          <p:spPr bwMode="auto">
            <a:xfrm>
              <a:off x="2754" y="2654"/>
              <a:ext cx="261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7" name="Line 11"/>
            <p:cNvSpPr>
              <a:spLocks noChangeShapeType="1"/>
            </p:cNvSpPr>
            <p:nvPr/>
          </p:nvSpPr>
          <p:spPr bwMode="auto">
            <a:xfrm>
              <a:off x="3240" y="2791"/>
              <a:ext cx="193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8" name="Rectangle 12"/>
            <p:cNvSpPr>
              <a:spLocks noChangeArrowheads="1"/>
            </p:cNvSpPr>
            <p:nvPr/>
          </p:nvSpPr>
          <p:spPr bwMode="auto">
            <a:xfrm>
              <a:off x="3264" y="2544"/>
              <a:ext cx="111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500" i="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altLang="en-US"/>
            </a:p>
          </p:txBody>
        </p:sp>
        <p:sp>
          <p:nvSpPr>
            <p:cNvPr id="27669" name="Rectangle 13"/>
            <p:cNvSpPr>
              <a:spLocks noChangeArrowheads="1"/>
            </p:cNvSpPr>
            <p:nvPr/>
          </p:nvSpPr>
          <p:spPr bwMode="auto">
            <a:xfrm>
              <a:off x="3216" y="2784"/>
              <a:ext cx="22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500" i="0">
                  <a:solidFill>
                    <a:srgbClr val="000000"/>
                  </a:solidFill>
                  <a:latin typeface="Arial" charset="0"/>
                </a:rPr>
                <a:t>11</a:t>
              </a:r>
              <a:endParaRPr lang="en-US" altLang="en-US"/>
            </a:p>
          </p:txBody>
        </p:sp>
        <p:sp>
          <p:nvSpPr>
            <p:cNvPr id="27670" name="Rectangle 14"/>
            <p:cNvSpPr>
              <a:spLocks noChangeArrowheads="1"/>
            </p:cNvSpPr>
            <p:nvPr/>
          </p:nvSpPr>
          <p:spPr bwMode="auto">
            <a:xfrm>
              <a:off x="1965" y="2664"/>
              <a:ext cx="1539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500">
                  <a:solidFill>
                    <a:srgbClr val="000000"/>
                  </a:solidFill>
                  <a:latin typeface="Arial" charset="0"/>
                </a:rPr>
                <a:t>slope of SV = </a:t>
              </a:r>
              <a:endParaRPr lang="en-US" altLang="en-US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2992438" y="4953000"/>
            <a:ext cx="3255962" cy="396875"/>
            <a:chOff x="1885" y="3120"/>
            <a:chExt cx="2051" cy="250"/>
          </a:xfrm>
        </p:grpSpPr>
        <p:sp>
          <p:nvSpPr>
            <p:cNvPr id="27664" name="Line 19"/>
            <p:cNvSpPr>
              <a:spLocks noChangeShapeType="1"/>
            </p:cNvSpPr>
            <p:nvPr/>
          </p:nvSpPr>
          <p:spPr bwMode="auto">
            <a:xfrm>
              <a:off x="2700" y="3132"/>
              <a:ext cx="325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Rectangle 21"/>
            <p:cNvSpPr>
              <a:spLocks noChangeArrowheads="1"/>
            </p:cNvSpPr>
            <p:nvPr/>
          </p:nvSpPr>
          <p:spPr bwMode="auto">
            <a:xfrm>
              <a:off x="1885" y="3120"/>
              <a:ext cx="205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600">
                  <a:solidFill>
                    <a:srgbClr val="000000"/>
                  </a:solidFill>
                  <a:latin typeface="Arial" charset="0"/>
                </a:rPr>
                <a:t>slope of TW = </a:t>
              </a:r>
              <a:r>
                <a:rPr lang="en-US" altLang="en-US" sz="2600">
                  <a:solidFill>
                    <a:srgbClr val="000000"/>
                  </a:solidFill>
                  <a:latin typeface="Arial" charset="0"/>
                  <a:cs typeface="Arial" charset="0"/>
                </a:rPr>
                <a:t>–</a:t>
              </a:r>
              <a:r>
                <a:rPr lang="en-US" altLang="en-US" sz="2600" i="0">
                  <a:solidFill>
                    <a:srgbClr val="000000"/>
                  </a:solidFill>
                  <a:latin typeface="Arial" charset="0"/>
                </a:rPr>
                <a:t>11</a:t>
              </a:r>
              <a:endParaRPr lang="en-US" altLang="en-US" i="0"/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3505200" y="5684838"/>
            <a:ext cx="1470025" cy="411162"/>
            <a:chOff x="2208" y="3581"/>
            <a:chExt cx="926" cy="259"/>
          </a:xfrm>
        </p:grpSpPr>
        <p:sp>
          <p:nvSpPr>
            <p:cNvPr id="27661" name="Line 26"/>
            <p:cNvSpPr>
              <a:spLocks noChangeShapeType="1"/>
            </p:cNvSpPr>
            <p:nvPr/>
          </p:nvSpPr>
          <p:spPr bwMode="auto">
            <a:xfrm>
              <a:off x="2235" y="3595"/>
              <a:ext cx="28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2" name="Line 27"/>
            <p:cNvSpPr>
              <a:spLocks noChangeShapeType="1"/>
            </p:cNvSpPr>
            <p:nvPr/>
          </p:nvSpPr>
          <p:spPr bwMode="auto">
            <a:xfrm>
              <a:off x="2795" y="3595"/>
              <a:ext cx="339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3" name="Rectangle 28"/>
            <p:cNvSpPr>
              <a:spLocks noChangeArrowheads="1"/>
            </p:cNvSpPr>
            <p:nvPr/>
          </p:nvSpPr>
          <p:spPr bwMode="auto">
            <a:xfrm>
              <a:off x="2208" y="3581"/>
              <a:ext cx="886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700">
                  <a:solidFill>
                    <a:srgbClr val="000000"/>
                  </a:solidFill>
                  <a:latin typeface="Arial" charset="0"/>
                </a:rPr>
                <a:t>SV </a:t>
              </a:r>
              <a:r>
                <a:rPr lang="en-US" altLang="en-US" sz="2700" i="0">
                  <a:solidFill>
                    <a:srgbClr val="000000"/>
                  </a:solidFill>
                  <a:latin typeface="Symbol" pitchFamily="18" charset="2"/>
                </a:rPr>
                <a:t>^</a:t>
              </a:r>
              <a:r>
                <a:rPr lang="en-US" altLang="en-US" sz="2700">
                  <a:solidFill>
                    <a:srgbClr val="000000"/>
                  </a:solidFill>
                  <a:latin typeface="Arial" charset="0"/>
                </a:rPr>
                <a:t> TW</a:t>
              </a: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2336800" y="3429000"/>
            <a:ext cx="4953000" cy="396875"/>
            <a:chOff x="1472" y="2160"/>
            <a:chExt cx="3120" cy="250"/>
          </a:xfrm>
        </p:grpSpPr>
        <p:sp>
          <p:nvSpPr>
            <p:cNvPr id="27656" name="Freeform 33"/>
            <p:cNvSpPr>
              <a:spLocks/>
            </p:cNvSpPr>
            <p:nvPr/>
          </p:nvSpPr>
          <p:spPr bwMode="auto">
            <a:xfrm>
              <a:off x="2614" y="2172"/>
              <a:ext cx="458" cy="219"/>
            </a:xfrm>
            <a:custGeom>
              <a:avLst/>
              <a:gdLst>
                <a:gd name="T0" fmla="*/ 0 w 1152"/>
                <a:gd name="T1" fmla="*/ 24 h 543"/>
                <a:gd name="T2" fmla="*/ 3 w 1152"/>
                <a:gd name="T3" fmla="*/ 22 h 543"/>
                <a:gd name="T4" fmla="*/ 11 w 1152"/>
                <a:gd name="T5" fmla="*/ 35 h 543"/>
                <a:gd name="T6" fmla="*/ 19 w 1152"/>
                <a:gd name="T7" fmla="*/ 0 h 543"/>
                <a:gd name="T8" fmla="*/ 72 w 1152"/>
                <a:gd name="T9" fmla="*/ 0 h 5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2"/>
                <a:gd name="T16" fmla="*/ 0 h 543"/>
                <a:gd name="T17" fmla="*/ 1152 w 1152"/>
                <a:gd name="T18" fmla="*/ 543 h 5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2" h="543">
                  <a:moveTo>
                    <a:pt x="0" y="367"/>
                  </a:moveTo>
                  <a:lnTo>
                    <a:pt x="52" y="338"/>
                  </a:lnTo>
                  <a:lnTo>
                    <a:pt x="176" y="543"/>
                  </a:lnTo>
                  <a:lnTo>
                    <a:pt x="312" y="0"/>
                  </a:lnTo>
                  <a:lnTo>
                    <a:pt x="115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7" name="Freeform 34"/>
            <p:cNvSpPr>
              <a:spLocks/>
            </p:cNvSpPr>
            <p:nvPr/>
          </p:nvSpPr>
          <p:spPr bwMode="auto">
            <a:xfrm>
              <a:off x="2612" y="2167"/>
              <a:ext cx="460" cy="224"/>
            </a:xfrm>
            <a:custGeom>
              <a:avLst/>
              <a:gdLst>
                <a:gd name="T0" fmla="*/ 0 w 460"/>
                <a:gd name="T1" fmla="*/ 150 h 224"/>
                <a:gd name="T2" fmla="*/ 28 w 460"/>
                <a:gd name="T3" fmla="*/ 134 h 224"/>
                <a:gd name="T4" fmla="*/ 72 w 460"/>
                <a:gd name="T5" fmla="*/ 203 h 224"/>
                <a:gd name="T6" fmla="*/ 122 w 460"/>
                <a:gd name="T7" fmla="*/ 0 h 224"/>
                <a:gd name="T8" fmla="*/ 460 w 460"/>
                <a:gd name="T9" fmla="*/ 0 h 224"/>
                <a:gd name="T10" fmla="*/ 460 w 460"/>
                <a:gd name="T11" fmla="*/ 10 h 224"/>
                <a:gd name="T12" fmla="*/ 129 w 460"/>
                <a:gd name="T13" fmla="*/ 10 h 224"/>
                <a:gd name="T14" fmla="*/ 77 w 460"/>
                <a:gd name="T15" fmla="*/ 224 h 224"/>
                <a:gd name="T16" fmla="*/ 67 w 460"/>
                <a:gd name="T17" fmla="*/ 224 h 224"/>
                <a:gd name="T18" fmla="*/ 17 w 460"/>
                <a:gd name="T19" fmla="*/ 148 h 224"/>
                <a:gd name="T20" fmla="*/ 3 w 460"/>
                <a:gd name="T21" fmla="*/ 156 h 224"/>
                <a:gd name="T22" fmla="*/ 0 w 460"/>
                <a:gd name="T23" fmla="*/ 15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0"/>
                <a:gd name="T37" fmla="*/ 0 h 224"/>
                <a:gd name="T38" fmla="*/ 460 w 460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0" h="224">
                  <a:moveTo>
                    <a:pt x="0" y="150"/>
                  </a:moveTo>
                  <a:lnTo>
                    <a:pt x="28" y="134"/>
                  </a:lnTo>
                  <a:lnTo>
                    <a:pt x="72" y="203"/>
                  </a:lnTo>
                  <a:lnTo>
                    <a:pt x="122" y="0"/>
                  </a:lnTo>
                  <a:lnTo>
                    <a:pt x="460" y="0"/>
                  </a:lnTo>
                  <a:lnTo>
                    <a:pt x="460" y="10"/>
                  </a:lnTo>
                  <a:lnTo>
                    <a:pt x="129" y="10"/>
                  </a:lnTo>
                  <a:lnTo>
                    <a:pt x="77" y="224"/>
                  </a:lnTo>
                  <a:lnTo>
                    <a:pt x="67" y="224"/>
                  </a:lnTo>
                  <a:lnTo>
                    <a:pt x="17" y="148"/>
                  </a:lnTo>
                  <a:lnTo>
                    <a:pt x="3" y="156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8" name="Line 35"/>
            <p:cNvSpPr>
              <a:spLocks noChangeShapeType="1"/>
            </p:cNvSpPr>
            <p:nvPr/>
          </p:nvSpPr>
          <p:spPr bwMode="auto">
            <a:xfrm>
              <a:off x="3563" y="2179"/>
              <a:ext cx="26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9" name="Line 36"/>
            <p:cNvSpPr>
              <a:spLocks noChangeShapeType="1"/>
            </p:cNvSpPr>
            <p:nvPr/>
          </p:nvSpPr>
          <p:spPr bwMode="auto">
            <a:xfrm>
              <a:off x="4064" y="2179"/>
              <a:ext cx="35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0" name="Rectangle 38"/>
            <p:cNvSpPr>
              <a:spLocks noChangeArrowheads="1"/>
            </p:cNvSpPr>
            <p:nvPr/>
          </p:nvSpPr>
          <p:spPr bwMode="auto">
            <a:xfrm>
              <a:off x="1472" y="2160"/>
              <a:ext cx="31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600">
                  <a:solidFill>
                    <a:srgbClr val="000000"/>
                  </a:solidFill>
                  <a:latin typeface="Arial" charset="0"/>
                </a:rPr>
                <a:t>SV = TW =    122  so, SV </a:t>
              </a:r>
              <a:r>
                <a:rPr lang="en-US" altLang="en-US" sz="2600" i="0">
                  <a:solidFill>
                    <a:srgbClr val="000000"/>
                  </a:solidFill>
                  <a:latin typeface="Symbol" pitchFamily="18" charset="2"/>
                </a:rPr>
                <a:t>@</a:t>
              </a:r>
              <a:r>
                <a:rPr lang="en-US" altLang="en-US" sz="2600">
                  <a:solidFill>
                    <a:srgbClr val="000000"/>
                  </a:solidFill>
                  <a:latin typeface="Arial" charset="0"/>
                </a:rPr>
                <a:t> TW 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4"/>
          <p:cNvGrpSpPr>
            <a:grpSpLocks/>
          </p:cNvGrpSpPr>
          <p:nvPr/>
        </p:nvGrpSpPr>
        <p:grpSpPr bwMode="auto">
          <a:xfrm>
            <a:off x="457200" y="1752600"/>
            <a:ext cx="7110413" cy="457200"/>
            <a:chOff x="288" y="1104"/>
            <a:chExt cx="4479" cy="288"/>
          </a:xfrm>
        </p:grpSpPr>
        <p:sp>
          <p:nvSpPr>
            <p:cNvPr id="28681" name="Rectangle 5"/>
            <p:cNvSpPr>
              <a:spLocks noChangeArrowheads="1"/>
            </p:cNvSpPr>
            <p:nvPr/>
          </p:nvSpPr>
          <p:spPr bwMode="auto">
            <a:xfrm>
              <a:off x="288" y="1104"/>
              <a:ext cx="447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 i="0"/>
                <a:t>Step 1</a:t>
              </a:r>
              <a:r>
                <a:rPr lang="en-US" altLang="en-US" i="0"/>
                <a:t> Show that </a:t>
              </a:r>
              <a:r>
                <a:rPr lang="en-US" altLang="en-US"/>
                <a:t>SV</a:t>
              </a:r>
              <a:r>
                <a:rPr lang="en-US" altLang="en-US" i="0"/>
                <a:t> and </a:t>
              </a:r>
              <a:r>
                <a:rPr lang="en-US" altLang="en-US"/>
                <a:t>TW</a:t>
              </a:r>
              <a:r>
                <a:rPr lang="en-US" altLang="en-US" i="0"/>
                <a:t> are congruent.</a:t>
              </a:r>
            </a:p>
          </p:txBody>
        </p:sp>
        <p:sp>
          <p:nvSpPr>
            <p:cNvPr id="28682" name="Line 6"/>
            <p:cNvSpPr>
              <a:spLocks noChangeShapeType="1"/>
            </p:cNvSpPr>
            <p:nvPr/>
          </p:nvSpPr>
          <p:spPr bwMode="auto">
            <a:xfrm>
              <a:off x="2160" y="115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3" name="Line 7"/>
            <p:cNvSpPr>
              <a:spLocks noChangeShapeType="1"/>
            </p:cNvSpPr>
            <p:nvPr/>
          </p:nvSpPr>
          <p:spPr bwMode="auto">
            <a:xfrm>
              <a:off x="2928" y="115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75" name="Text Box 12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i="0">
                <a:solidFill>
                  <a:srgbClr val="FF0000"/>
                </a:solidFill>
                <a:latin typeface="Arial Black" pitchFamily="34" charset="0"/>
              </a:rPr>
              <a:t>Check It Out!</a:t>
            </a:r>
            <a:r>
              <a:rPr lang="en-US" altLang="en-US" i="0">
                <a:solidFill>
                  <a:srgbClr val="006699"/>
                </a:solidFill>
                <a:latin typeface="Arial Black" pitchFamily="34" charset="0"/>
              </a:rPr>
              <a:t> Example 3 Continued </a:t>
            </a:r>
            <a:endParaRPr lang="en-US" altLang="en-US" sz="2600" i="0">
              <a:solidFill>
                <a:schemeClr val="accent2"/>
              </a:solidFill>
              <a:latin typeface="Arial MT Bl" charset="0"/>
            </a:endParaRPr>
          </a:p>
        </p:txBody>
      </p:sp>
      <p:pic>
        <p:nvPicPr>
          <p:cNvPr id="67598" name="Picture 1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38400"/>
            <a:ext cx="53435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9" name="Picture 15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52800"/>
            <a:ext cx="44386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33400" y="4267200"/>
            <a:ext cx="4110038" cy="457200"/>
            <a:chOff x="336" y="2688"/>
            <a:chExt cx="2589" cy="288"/>
          </a:xfrm>
        </p:grpSpPr>
        <p:sp>
          <p:nvSpPr>
            <p:cNvPr id="28679" name="Rectangle 10"/>
            <p:cNvSpPr>
              <a:spLocks noChangeArrowheads="1"/>
            </p:cNvSpPr>
            <p:nvPr/>
          </p:nvSpPr>
          <p:spPr bwMode="auto">
            <a:xfrm>
              <a:off x="336" y="2688"/>
              <a:ext cx="258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i="0"/>
                <a:t>Since </a:t>
              </a:r>
              <a:r>
                <a:rPr lang="en-US" altLang="en-US"/>
                <a:t>SV</a:t>
              </a:r>
              <a:r>
                <a:rPr lang="en-US" altLang="en-US" i="0"/>
                <a:t> = </a:t>
              </a:r>
              <a:r>
                <a:rPr lang="en-US" altLang="en-US"/>
                <a:t>TW</a:t>
              </a:r>
              <a:r>
                <a:rPr lang="en-US" altLang="en-US" i="0"/>
                <a:t>,              </a:t>
              </a:r>
            </a:p>
          </p:txBody>
        </p:sp>
        <p:pic>
          <p:nvPicPr>
            <p:cNvPr id="28680" name="Picture 16" descr="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727"/>
              <a:ext cx="852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5"/>
          <p:cNvGrpSpPr>
            <a:grpSpLocks/>
          </p:cNvGrpSpPr>
          <p:nvPr/>
        </p:nvGrpSpPr>
        <p:grpSpPr bwMode="auto">
          <a:xfrm>
            <a:off x="381000" y="1676400"/>
            <a:ext cx="7653338" cy="457200"/>
            <a:chOff x="240" y="1056"/>
            <a:chExt cx="4821" cy="288"/>
          </a:xfrm>
        </p:grpSpPr>
        <p:sp>
          <p:nvSpPr>
            <p:cNvPr id="29705" name="Rectangle 6"/>
            <p:cNvSpPr>
              <a:spLocks noChangeArrowheads="1"/>
            </p:cNvSpPr>
            <p:nvPr/>
          </p:nvSpPr>
          <p:spPr bwMode="auto">
            <a:xfrm>
              <a:off x="240" y="1056"/>
              <a:ext cx="48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 i="0"/>
                <a:t>Step 2</a:t>
              </a:r>
              <a:r>
                <a:rPr lang="en-US" altLang="en-US" i="0"/>
                <a:t> Show that </a:t>
              </a:r>
              <a:r>
                <a:rPr lang="en-US" altLang="en-US"/>
                <a:t>SV</a:t>
              </a:r>
              <a:r>
                <a:rPr lang="en-US" altLang="en-US" i="0"/>
                <a:t> and </a:t>
              </a:r>
              <a:r>
                <a:rPr lang="en-US" altLang="en-US"/>
                <a:t>TW </a:t>
              </a:r>
              <a:r>
                <a:rPr lang="en-US" altLang="en-US" i="0"/>
                <a:t>are perpendicular.</a:t>
              </a:r>
            </a:p>
          </p:txBody>
        </p:sp>
        <p:sp>
          <p:nvSpPr>
            <p:cNvPr id="29706" name="Line 7"/>
            <p:cNvSpPr>
              <a:spLocks noChangeShapeType="1"/>
            </p:cNvSpPr>
            <p:nvPr/>
          </p:nvSpPr>
          <p:spPr bwMode="auto">
            <a:xfrm>
              <a:off x="2112" y="110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7" name="Line 8"/>
            <p:cNvSpPr>
              <a:spLocks noChangeShapeType="1"/>
            </p:cNvSpPr>
            <p:nvPr/>
          </p:nvSpPr>
          <p:spPr bwMode="auto">
            <a:xfrm>
              <a:off x="2880" y="110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699" name="Text Box 13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i="0">
                <a:solidFill>
                  <a:srgbClr val="FF0000"/>
                </a:solidFill>
                <a:latin typeface="Arial Black" pitchFamily="34" charset="0"/>
              </a:rPr>
              <a:t>Check It Out!</a:t>
            </a:r>
            <a:r>
              <a:rPr lang="en-US" altLang="en-US" i="0">
                <a:solidFill>
                  <a:srgbClr val="006699"/>
                </a:solidFill>
                <a:latin typeface="Arial Black" pitchFamily="34" charset="0"/>
              </a:rPr>
              <a:t> Example 3 Continued </a:t>
            </a:r>
            <a:endParaRPr lang="en-US" altLang="en-US" sz="2600" i="0">
              <a:solidFill>
                <a:schemeClr val="accent2"/>
              </a:solidFill>
              <a:latin typeface="Arial MT Bl" charset="0"/>
            </a:endParaRPr>
          </a:p>
        </p:txBody>
      </p:sp>
      <p:pic>
        <p:nvPicPr>
          <p:cNvPr id="68622" name="Picture 14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09800"/>
            <a:ext cx="38576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3" name="Picture 15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352800"/>
            <a:ext cx="36576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524000" y="4495800"/>
            <a:ext cx="4495800" cy="809625"/>
            <a:chOff x="1296" y="2976"/>
            <a:chExt cx="2832" cy="510"/>
          </a:xfrm>
        </p:grpSpPr>
        <p:sp>
          <p:nvSpPr>
            <p:cNvPr id="29703" name="Rectangle 10"/>
            <p:cNvSpPr>
              <a:spLocks noChangeArrowheads="1"/>
            </p:cNvSpPr>
            <p:nvPr/>
          </p:nvSpPr>
          <p:spPr bwMode="auto">
            <a:xfrm>
              <a:off x="1296" y="3072"/>
              <a:ext cx="18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i="0"/>
                <a:t>Since                  </a:t>
              </a:r>
              <a:endParaRPr lang="en-US" altLang="en-US"/>
            </a:p>
          </p:txBody>
        </p:sp>
        <p:pic>
          <p:nvPicPr>
            <p:cNvPr id="29704" name="Picture 16" descr="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" y="2976"/>
              <a:ext cx="2220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533400" y="5364163"/>
            <a:ext cx="8077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/>
              <a:t>The diagonals are congruent perpendicular bisectors of each other.</a:t>
            </a:r>
          </a:p>
        </p:txBody>
      </p:sp>
      <p:grpSp>
        <p:nvGrpSpPr>
          <p:cNvPr id="30723" name="Group 4"/>
          <p:cNvGrpSpPr>
            <a:grpSpLocks/>
          </p:cNvGrpSpPr>
          <p:nvPr/>
        </p:nvGrpSpPr>
        <p:grpSpPr bwMode="auto">
          <a:xfrm>
            <a:off x="381000" y="1524000"/>
            <a:ext cx="7597775" cy="457200"/>
            <a:chOff x="240" y="1056"/>
            <a:chExt cx="4786" cy="288"/>
          </a:xfrm>
        </p:grpSpPr>
        <p:sp>
          <p:nvSpPr>
            <p:cNvPr id="30731" name="Rectangle 5"/>
            <p:cNvSpPr>
              <a:spLocks noChangeArrowheads="1"/>
            </p:cNvSpPr>
            <p:nvPr/>
          </p:nvSpPr>
          <p:spPr bwMode="auto">
            <a:xfrm>
              <a:off x="240" y="1056"/>
              <a:ext cx="47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 i="0"/>
                <a:t>Step 3</a:t>
              </a:r>
              <a:r>
                <a:rPr lang="en-US" altLang="en-US" i="0"/>
                <a:t> Show that </a:t>
              </a:r>
              <a:r>
                <a:rPr lang="en-US" altLang="en-US"/>
                <a:t>SV</a:t>
              </a:r>
              <a:r>
                <a:rPr lang="en-US" altLang="en-US" i="0"/>
                <a:t> and </a:t>
              </a:r>
              <a:r>
                <a:rPr lang="en-US" altLang="en-US"/>
                <a:t>TW </a:t>
              </a:r>
              <a:r>
                <a:rPr lang="en-US" altLang="en-US" i="0"/>
                <a:t>bisect each other.</a:t>
              </a:r>
            </a:p>
          </p:txBody>
        </p:sp>
        <p:sp>
          <p:nvSpPr>
            <p:cNvPr id="30732" name="Line 6"/>
            <p:cNvSpPr>
              <a:spLocks noChangeShapeType="1"/>
            </p:cNvSpPr>
            <p:nvPr/>
          </p:nvSpPr>
          <p:spPr bwMode="auto">
            <a:xfrm>
              <a:off x="2112" y="110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3" name="Line 7"/>
            <p:cNvSpPr>
              <a:spLocks noChangeShapeType="1"/>
            </p:cNvSpPr>
            <p:nvPr/>
          </p:nvSpPr>
          <p:spPr bwMode="auto">
            <a:xfrm>
              <a:off x="2880" y="110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33400" y="4283075"/>
            <a:ext cx="8229600" cy="822325"/>
            <a:chOff x="336" y="2698"/>
            <a:chExt cx="5184" cy="518"/>
          </a:xfrm>
        </p:grpSpPr>
        <p:sp>
          <p:nvSpPr>
            <p:cNvPr id="30728" name="Rectangle 9"/>
            <p:cNvSpPr>
              <a:spLocks noChangeArrowheads="1"/>
            </p:cNvSpPr>
            <p:nvPr/>
          </p:nvSpPr>
          <p:spPr bwMode="auto">
            <a:xfrm>
              <a:off x="336" y="2698"/>
              <a:ext cx="518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i="0"/>
                <a:t>Since </a:t>
              </a:r>
              <a:r>
                <a:rPr lang="en-US" altLang="en-US"/>
                <a:t>SV</a:t>
              </a:r>
              <a:r>
                <a:rPr lang="en-US" altLang="en-US" i="0"/>
                <a:t> and </a:t>
              </a:r>
              <a:r>
                <a:rPr lang="en-US" altLang="en-US"/>
                <a:t>TW </a:t>
              </a:r>
              <a:r>
                <a:rPr lang="en-US" altLang="en-US" i="0"/>
                <a:t>have the same midpoint, they bisect each other.</a:t>
              </a:r>
              <a:r>
                <a:rPr lang="en-US" altLang="en-US"/>
                <a:t> </a:t>
              </a:r>
            </a:p>
          </p:txBody>
        </p:sp>
        <p:sp>
          <p:nvSpPr>
            <p:cNvPr id="30729" name="Line 10"/>
            <p:cNvSpPr>
              <a:spLocks noChangeShapeType="1"/>
            </p:cNvSpPr>
            <p:nvPr/>
          </p:nvSpPr>
          <p:spPr bwMode="auto">
            <a:xfrm>
              <a:off x="994" y="2743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0" name="Line 11"/>
            <p:cNvSpPr>
              <a:spLocks noChangeShapeType="1"/>
            </p:cNvSpPr>
            <p:nvPr/>
          </p:nvSpPr>
          <p:spPr bwMode="auto">
            <a:xfrm>
              <a:off x="1755" y="273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25" name="Text Box 14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i="0">
                <a:solidFill>
                  <a:srgbClr val="FF0000"/>
                </a:solidFill>
                <a:latin typeface="Arial Black" pitchFamily="34" charset="0"/>
              </a:rPr>
              <a:t>Check It Out!</a:t>
            </a:r>
            <a:r>
              <a:rPr lang="en-US" altLang="en-US" i="0">
                <a:solidFill>
                  <a:srgbClr val="006699"/>
                </a:solidFill>
                <a:latin typeface="Arial Black" pitchFamily="34" charset="0"/>
              </a:rPr>
              <a:t> Example 3 Continued </a:t>
            </a:r>
            <a:endParaRPr lang="en-US" altLang="en-US" sz="2600" i="0">
              <a:solidFill>
                <a:schemeClr val="accent2"/>
              </a:solidFill>
              <a:latin typeface="Arial MT Bl" charset="0"/>
            </a:endParaRPr>
          </a:p>
        </p:txBody>
      </p:sp>
      <p:pic>
        <p:nvPicPr>
          <p:cNvPr id="69647" name="Picture 15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57721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8" name="Picture 16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76600"/>
            <a:ext cx="54102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9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381000" y="1905000"/>
            <a:ext cx="8382000" cy="3048000"/>
          </a:xfrm>
          <a:prstGeom prst="rect">
            <a:avLst/>
          </a:prstGeom>
          <a:noFill/>
          <a:ln w="28575">
            <a:solidFill>
              <a:srgbClr val="DBDBD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i="0"/>
              <a:t>Prove and apply properties of rectangles, rhombuses, and squares.</a:t>
            </a:r>
          </a:p>
          <a:p>
            <a:pPr eaLnBrk="1" hangingPunct="1">
              <a:spcBef>
                <a:spcPct val="20000"/>
              </a:spcBef>
            </a:pPr>
            <a:endParaRPr lang="en-US" altLang="en-US" sz="1000" i="0"/>
          </a:p>
          <a:p>
            <a:pPr eaLnBrk="1" hangingPunct="1">
              <a:spcBef>
                <a:spcPct val="20000"/>
              </a:spcBef>
            </a:pPr>
            <a:r>
              <a:rPr lang="en-US" altLang="en-US" sz="3200" i="0"/>
              <a:t>Use properties of rectangles, rhombuses, and squares to solve problems.</a:t>
            </a:r>
          </a:p>
        </p:txBody>
      </p:sp>
      <p:sp>
        <p:nvSpPr>
          <p:cNvPr id="4099" name="Rectangle 15"/>
          <p:cNvSpPr>
            <a:spLocks noChangeArrowheads="1"/>
          </p:cNvSpPr>
          <p:nvPr/>
        </p:nvSpPr>
        <p:spPr bwMode="auto">
          <a:xfrm>
            <a:off x="0" y="1219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FF6600"/>
                </a:solidFill>
                <a:latin typeface="Arial Black" pitchFamily="34" charset="0"/>
              </a:rPr>
              <a:t>Objectives</a:t>
            </a:r>
            <a:endParaRPr lang="en-US" altLang="en-US" sz="3600">
              <a:solidFill>
                <a:srgbClr val="FF66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i="0">
                <a:solidFill>
                  <a:srgbClr val="006699"/>
                </a:solidFill>
                <a:latin typeface="Arial Black" pitchFamily="34" charset="0"/>
              </a:rPr>
              <a:t>Example 4: Using Properties of Special Parallelograms in Proofs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752600"/>
            <a:ext cx="2220913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7"/>
          <p:cNvSpPr>
            <a:spLocks noChangeArrowheads="1"/>
          </p:cNvSpPr>
          <p:nvPr/>
        </p:nvSpPr>
        <p:spPr bwMode="auto">
          <a:xfrm>
            <a:off x="381000" y="2971800"/>
            <a:ext cx="5591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 i="0"/>
              <a:t>Prove:</a:t>
            </a:r>
            <a:r>
              <a:rPr lang="en-US" altLang="en-US" b="1"/>
              <a:t> AEFD </a:t>
            </a:r>
            <a:r>
              <a:rPr lang="en-US" altLang="en-US" b="1" i="0"/>
              <a:t>is a parallelogram</a:t>
            </a:r>
            <a:r>
              <a:rPr lang="en-US" altLang="en-US" b="1"/>
              <a:t>.</a:t>
            </a:r>
          </a:p>
        </p:txBody>
      </p:sp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381000" y="1828800"/>
            <a:ext cx="6172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200150" algn="l"/>
              </a:tabLs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tabLst>
                <a:tab pos="1200150" algn="l"/>
              </a:tabLs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tabLst>
                <a:tab pos="1200150" algn="l"/>
              </a:tabLs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tabLst>
                <a:tab pos="1200150" algn="l"/>
              </a:tabLs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tabLst>
                <a:tab pos="1200150" algn="l"/>
              </a:tabLs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0150" algn="l"/>
              </a:tabLs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0150" algn="l"/>
              </a:tabLs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0150" algn="l"/>
              </a:tabLs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0150" algn="l"/>
              </a:tabLs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 i="0"/>
              <a:t>Given: </a:t>
            </a:r>
            <a:r>
              <a:rPr lang="en-US" altLang="en-US" b="1"/>
              <a:t>ABCD </a:t>
            </a:r>
            <a:r>
              <a:rPr lang="en-US" altLang="en-US" b="1" i="0"/>
              <a:t>is a rhombus. </a:t>
            </a:r>
            <a:r>
              <a:rPr lang="en-US" altLang="en-US" b="1"/>
              <a:t>E</a:t>
            </a:r>
            <a:r>
              <a:rPr lang="en-US" altLang="en-US" b="1" i="0"/>
              <a:t> is </a:t>
            </a:r>
            <a:br>
              <a:rPr lang="en-US" altLang="en-US" b="1" i="0"/>
            </a:br>
            <a:r>
              <a:rPr lang="en-US" altLang="en-US" b="1" i="0"/>
              <a:t>	the midpoint of      , and </a:t>
            </a:r>
            <a:r>
              <a:rPr lang="en-US" altLang="en-US" b="1"/>
              <a:t>F</a:t>
            </a:r>
            <a:r>
              <a:rPr lang="en-US" altLang="en-US" b="1" i="0"/>
              <a:t> </a:t>
            </a:r>
            <a:br>
              <a:rPr lang="en-US" altLang="en-US" b="1" i="0"/>
            </a:br>
            <a:r>
              <a:rPr lang="en-US" altLang="en-US" b="1" i="0"/>
              <a:t>	is the midpoint of     .</a:t>
            </a:r>
          </a:p>
        </p:txBody>
      </p:sp>
      <p:pic>
        <p:nvPicPr>
          <p:cNvPr id="31750" name="Picture 8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43138"/>
            <a:ext cx="4667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9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90800"/>
            <a:ext cx="4572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i="0">
                <a:solidFill>
                  <a:srgbClr val="006699"/>
                </a:solidFill>
                <a:latin typeface="Arial Black" pitchFamily="34" charset="0"/>
              </a:rPr>
              <a:t>Example 4 Continued</a:t>
            </a:r>
          </a:p>
        </p:txBody>
      </p:sp>
      <p:grpSp>
        <p:nvGrpSpPr>
          <p:cNvPr id="32771" name="Group 234"/>
          <p:cNvGrpSpPr>
            <a:grpSpLocks/>
          </p:cNvGrpSpPr>
          <p:nvPr/>
        </p:nvGrpSpPr>
        <p:grpSpPr bwMode="auto">
          <a:xfrm>
            <a:off x="609600" y="1066800"/>
            <a:ext cx="7715250" cy="5514975"/>
            <a:chOff x="384" y="672"/>
            <a:chExt cx="4860" cy="3474"/>
          </a:xfrm>
        </p:grpSpPr>
        <p:pic>
          <p:nvPicPr>
            <p:cNvPr id="32772" name="Picture 23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672"/>
              <a:ext cx="4860" cy="3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3" name="Rectangle 232"/>
            <p:cNvSpPr>
              <a:spLocks noChangeArrowheads="1"/>
            </p:cNvSpPr>
            <p:nvPr/>
          </p:nvSpPr>
          <p:spPr bwMode="auto">
            <a:xfrm>
              <a:off x="951" y="1797"/>
              <a:ext cx="96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2774" name="Text Box 233"/>
            <p:cNvSpPr txBox="1">
              <a:spLocks noChangeArrowheads="1"/>
            </p:cNvSpPr>
            <p:nvPr/>
          </p:nvSpPr>
          <p:spPr bwMode="auto">
            <a:xfrm>
              <a:off x="860" y="1737"/>
              <a:ext cx="26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000"/>
                <a:t>||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i="0">
                <a:solidFill>
                  <a:srgbClr val="FF0000"/>
                </a:solidFill>
                <a:latin typeface="Arial Black" pitchFamily="34" charset="0"/>
              </a:rPr>
              <a:t>Check It Out!</a:t>
            </a:r>
            <a:r>
              <a:rPr lang="en-US" altLang="en-US" i="0">
                <a:solidFill>
                  <a:srgbClr val="006699"/>
                </a:solidFill>
                <a:latin typeface="Arial Black" pitchFamily="34" charset="0"/>
              </a:rPr>
              <a:t> Example 4 </a:t>
            </a:r>
            <a:endParaRPr lang="en-US" altLang="en-US" sz="2600" i="0">
              <a:solidFill>
                <a:schemeClr val="accent2"/>
              </a:solidFill>
              <a:latin typeface="Arial MT Bl" charset="0"/>
            </a:endParaRPr>
          </a:p>
        </p:txBody>
      </p:sp>
      <p:sp>
        <p:nvSpPr>
          <p:cNvPr id="33795" name="Rectangle 34"/>
          <p:cNvSpPr>
            <a:spLocks noChangeArrowheads="1"/>
          </p:cNvSpPr>
          <p:nvPr/>
        </p:nvSpPr>
        <p:spPr bwMode="auto">
          <a:xfrm>
            <a:off x="457200" y="1676400"/>
            <a:ext cx="6457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 i="0"/>
              <a:t>Given: </a:t>
            </a:r>
            <a:r>
              <a:rPr lang="en-US" altLang="en-US"/>
              <a:t>PQTS </a:t>
            </a:r>
            <a:r>
              <a:rPr lang="en-US" altLang="en-US" i="0"/>
              <a:t>is a rhombus with diagonal</a:t>
            </a:r>
          </a:p>
        </p:txBody>
      </p:sp>
      <p:sp>
        <p:nvSpPr>
          <p:cNvPr id="33796" name="Rectangle 36"/>
          <p:cNvSpPr>
            <a:spLocks noChangeArrowheads="1"/>
          </p:cNvSpPr>
          <p:nvPr/>
        </p:nvSpPr>
        <p:spPr bwMode="auto">
          <a:xfrm>
            <a:off x="457200" y="2133600"/>
            <a:ext cx="1292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 i="0"/>
              <a:t>Prove:</a:t>
            </a:r>
          </a:p>
        </p:txBody>
      </p:sp>
      <p:pic>
        <p:nvPicPr>
          <p:cNvPr id="33797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0"/>
            <a:ext cx="4092575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39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730375"/>
            <a:ext cx="5143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40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33600"/>
            <a:ext cx="12573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i="0">
                <a:solidFill>
                  <a:srgbClr val="FF0000"/>
                </a:solidFill>
                <a:latin typeface="Arial Black" pitchFamily="34" charset="0"/>
              </a:rPr>
              <a:t>Check It Out!</a:t>
            </a:r>
            <a:r>
              <a:rPr lang="en-US" altLang="en-US" i="0">
                <a:solidFill>
                  <a:srgbClr val="006699"/>
                </a:solidFill>
                <a:latin typeface="Arial Black" pitchFamily="34" charset="0"/>
              </a:rPr>
              <a:t> Example 4 Continued </a:t>
            </a:r>
            <a:endParaRPr lang="en-US" altLang="en-US" sz="2600" i="0">
              <a:solidFill>
                <a:schemeClr val="accent2"/>
              </a:solidFill>
              <a:latin typeface="Arial MT Bl" charset="0"/>
            </a:endParaRPr>
          </a:p>
        </p:txBody>
      </p:sp>
      <p:graphicFrame>
        <p:nvGraphicFramePr>
          <p:cNvPr id="57398" name="Group 54"/>
          <p:cNvGraphicFramePr>
            <a:graphicFrameLocks noGrp="1"/>
          </p:cNvGraphicFramePr>
          <p:nvPr/>
        </p:nvGraphicFramePr>
        <p:xfrm>
          <a:off x="228600" y="1752600"/>
          <a:ext cx="8686800" cy="4192588"/>
        </p:xfrm>
        <a:graphic>
          <a:graphicData uri="http://schemas.openxmlformats.org/drawingml/2006/table">
            <a:tbl>
              <a:tblPr/>
              <a:tblGrid>
                <a:gridCol w="4344988"/>
                <a:gridCol w="4341812"/>
              </a:tblGrid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  <a:cs typeface="Times New Roman" pitchFamily="18" charset="0"/>
                        </a:rPr>
                        <a:t>Statements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charset="-128"/>
                          <a:cs typeface="Times New Roman" pitchFamily="18" charset="0"/>
                        </a:rPr>
                        <a:t>Reasons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376" name="Rectangle 32"/>
          <p:cNvSpPr>
            <a:spLocks noChangeArrowheads="1"/>
          </p:cNvSpPr>
          <p:nvPr/>
        </p:nvSpPr>
        <p:spPr bwMode="auto">
          <a:xfrm>
            <a:off x="233363" y="2286000"/>
            <a:ext cx="364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 i="0"/>
              <a:t>1. </a:t>
            </a:r>
            <a:r>
              <a:rPr lang="en-US" altLang="en-US"/>
              <a:t>PQTS</a:t>
            </a:r>
            <a:r>
              <a:rPr lang="en-US" altLang="en-US" b="1"/>
              <a:t> </a:t>
            </a:r>
            <a:r>
              <a:rPr lang="en-US" altLang="en-US" i="0"/>
              <a:t>is a rhombus.</a:t>
            </a:r>
          </a:p>
        </p:txBody>
      </p:sp>
      <p:sp>
        <p:nvSpPr>
          <p:cNvPr id="57377" name="Rectangle 33"/>
          <p:cNvSpPr>
            <a:spLocks noChangeArrowheads="1"/>
          </p:cNvSpPr>
          <p:nvPr/>
        </p:nvSpPr>
        <p:spPr bwMode="auto">
          <a:xfrm>
            <a:off x="4572000" y="2286000"/>
            <a:ext cx="171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 i="0"/>
              <a:t>1.</a:t>
            </a:r>
            <a:r>
              <a:rPr lang="en-US" altLang="en-US" i="0"/>
              <a:t> Given.</a:t>
            </a:r>
            <a:r>
              <a:rPr lang="en-US" altLang="en-US"/>
              <a:t> </a:t>
            </a:r>
          </a:p>
        </p:txBody>
      </p:sp>
      <p:sp>
        <p:nvSpPr>
          <p:cNvPr id="57380" name="Rectangle 36"/>
          <p:cNvSpPr>
            <a:spLocks noChangeArrowheads="1"/>
          </p:cNvSpPr>
          <p:nvPr/>
        </p:nvSpPr>
        <p:spPr bwMode="auto">
          <a:xfrm>
            <a:off x="4572000" y="2743200"/>
            <a:ext cx="5638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3550" indent="-4635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 i="0"/>
              <a:t>2. </a:t>
            </a:r>
            <a:r>
              <a:rPr lang="en-US" altLang="en-US" i="0"/>
              <a:t>Rhombus → each</a:t>
            </a:r>
          </a:p>
          <a:p>
            <a:pPr eaLnBrk="1" hangingPunct="1"/>
            <a:r>
              <a:rPr lang="en-US" altLang="en-US" i="0"/>
              <a:t>	diag. bisects opp. </a:t>
            </a:r>
            <a:r>
              <a:rPr lang="en-US" altLang="en-US" b="1" i="0">
                <a:sym typeface="Symbol" pitchFamily="18" charset="2"/>
              </a:rPr>
              <a:t></a:t>
            </a:r>
            <a:r>
              <a:rPr lang="en-US" altLang="en-US" i="0">
                <a:sym typeface="Symbol" pitchFamily="18" charset="2"/>
              </a:rPr>
              <a:t>s</a:t>
            </a:r>
            <a:r>
              <a:rPr lang="en-US" altLang="en-US" i="0"/>
              <a:t> </a:t>
            </a:r>
          </a:p>
        </p:txBody>
      </p:sp>
      <p:sp>
        <p:nvSpPr>
          <p:cNvPr id="57383" name="Rectangle 39"/>
          <p:cNvSpPr>
            <a:spLocks noChangeArrowheads="1"/>
          </p:cNvSpPr>
          <p:nvPr/>
        </p:nvSpPr>
        <p:spPr bwMode="auto">
          <a:xfrm>
            <a:off x="228600" y="3584575"/>
            <a:ext cx="2811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 i="0"/>
              <a:t>3. </a:t>
            </a:r>
            <a:r>
              <a:rPr lang="en-US" altLang="en-US" b="1" i="0">
                <a:sym typeface="Symbol" pitchFamily="18" charset="2"/>
              </a:rPr>
              <a:t></a:t>
            </a:r>
            <a:r>
              <a:rPr lang="en-US" altLang="en-US">
                <a:sym typeface="Symbol" pitchFamily="18" charset="2"/>
              </a:rPr>
              <a:t>QPR</a:t>
            </a:r>
            <a:r>
              <a:rPr lang="en-US" altLang="en-US" b="1" i="0">
                <a:sym typeface="Symbol" pitchFamily="18" charset="2"/>
              </a:rPr>
              <a:t>  </a:t>
            </a:r>
            <a:r>
              <a:rPr lang="en-US" altLang="en-US">
                <a:sym typeface="Symbol" pitchFamily="18" charset="2"/>
              </a:rPr>
              <a:t>SPR </a:t>
            </a:r>
          </a:p>
        </p:txBody>
      </p:sp>
      <p:sp>
        <p:nvSpPr>
          <p:cNvPr id="57387" name="Rectangle 43"/>
          <p:cNvSpPr>
            <a:spLocks noChangeArrowheads="1"/>
          </p:cNvSpPr>
          <p:nvPr/>
        </p:nvSpPr>
        <p:spPr bwMode="auto">
          <a:xfrm>
            <a:off x="4594225" y="3584575"/>
            <a:ext cx="3421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 i="0"/>
              <a:t>3. </a:t>
            </a:r>
            <a:r>
              <a:rPr lang="en-US" altLang="en-US" i="0"/>
              <a:t>Def. of </a:t>
            </a:r>
            <a:r>
              <a:rPr lang="en-US" altLang="en-US" b="1" i="0">
                <a:sym typeface="Symbol" pitchFamily="18" charset="2"/>
              </a:rPr>
              <a:t> </a:t>
            </a:r>
            <a:r>
              <a:rPr lang="en-US" altLang="en-US" i="0">
                <a:sym typeface="Symbol" pitchFamily="18" charset="2"/>
              </a:rPr>
              <a:t>bisector.</a:t>
            </a:r>
          </a:p>
        </p:txBody>
      </p:sp>
      <p:sp>
        <p:nvSpPr>
          <p:cNvPr id="57388" name="Rectangle 44"/>
          <p:cNvSpPr>
            <a:spLocks noChangeArrowheads="1"/>
          </p:cNvSpPr>
          <p:nvPr/>
        </p:nvSpPr>
        <p:spPr bwMode="auto">
          <a:xfrm>
            <a:off x="4594225" y="4038600"/>
            <a:ext cx="3224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 i="0"/>
              <a:t>4.</a:t>
            </a:r>
            <a:r>
              <a:rPr lang="en-US" altLang="en-US" i="0"/>
              <a:t> Def. of rhombus.</a:t>
            </a:r>
            <a:endParaRPr lang="en-US" altLang="en-US">
              <a:sym typeface="Symbol" pitchFamily="18" charset="2"/>
            </a:endParaRPr>
          </a:p>
        </p:txBody>
      </p:sp>
      <p:sp>
        <p:nvSpPr>
          <p:cNvPr id="57389" name="Rectangle 45"/>
          <p:cNvSpPr>
            <a:spLocks noChangeArrowheads="1"/>
          </p:cNvSpPr>
          <p:nvPr/>
        </p:nvSpPr>
        <p:spPr bwMode="auto">
          <a:xfrm>
            <a:off x="4594225" y="4498975"/>
            <a:ext cx="326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 i="0"/>
              <a:t>5.</a:t>
            </a:r>
            <a:r>
              <a:rPr lang="en-US" altLang="en-US" i="0"/>
              <a:t> Reflex. Prop. of </a:t>
            </a:r>
            <a:r>
              <a:rPr lang="en-US" altLang="en-US" i="0">
                <a:sym typeface="Symbol" pitchFamily="18" charset="2"/>
              </a:rPr>
              <a:t></a:t>
            </a:r>
            <a:endParaRPr lang="en-US" altLang="en-US">
              <a:sym typeface="Symbol" pitchFamily="18" charset="2"/>
            </a:endParaRPr>
          </a:p>
        </p:txBody>
      </p:sp>
      <p:sp>
        <p:nvSpPr>
          <p:cNvPr id="57390" name="Rectangle 46"/>
          <p:cNvSpPr>
            <a:spLocks noChangeArrowheads="1"/>
          </p:cNvSpPr>
          <p:nvPr/>
        </p:nvSpPr>
        <p:spPr bwMode="auto">
          <a:xfrm>
            <a:off x="4594225" y="4953000"/>
            <a:ext cx="1243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 i="0"/>
              <a:t>6.</a:t>
            </a:r>
            <a:r>
              <a:rPr lang="en-US" altLang="en-US" i="0"/>
              <a:t> SAS</a:t>
            </a:r>
            <a:endParaRPr lang="en-US" altLang="en-US">
              <a:sym typeface="Symbol" pitchFamily="18" charset="2"/>
            </a:endParaRPr>
          </a:p>
        </p:txBody>
      </p:sp>
      <p:sp>
        <p:nvSpPr>
          <p:cNvPr id="57400" name="Rectangle 56"/>
          <p:cNvSpPr>
            <a:spLocks noChangeArrowheads="1"/>
          </p:cNvSpPr>
          <p:nvPr/>
        </p:nvSpPr>
        <p:spPr bwMode="auto">
          <a:xfrm>
            <a:off x="4594225" y="5410200"/>
            <a:ext cx="1628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 i="0"/>
              <a:t>7.</a:t>
            </a:r>
            <a:r>
              <a:rPr lang="en-US" altLang="en-US" i="0"/>
              <a:t> CPCTC</a:t>
            </a:r>
            <a:endParaRPr lang="en-US" altLang="en-US">
              <a:sym typeface="Symbol" pitchFamily="18" charset="2"/>
            </a:endParaRPr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228600" y="2895600"/>
            <a:ext cx="3048000" cy="457200"/>
            <a:chOff x="144" y="1824"/>
            <a:chExt cx="1920" cy="288"/>
          </a:xfrm>
        </p:grpSpPr>
        <p:sp>
          <p:nvSpPr>
            <p:cNvPr id="34870" name="Rectangle 34"/>
            <p:cNvSpPr>
              <a:spLocks noChangeArrowheads="1"/>
            </p:cNvSpPr>
            <p:nvPr/>
          </p:nvSpPr>
          <p:spPr bwMode="auto">
            <a:xfrm>
              <a:off x="144" y="1824"/>
              <a:ext cx="7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 i="0"/>
                <a:t>2. </a:t>
              </a:r>
              <a:r>
                <a:rPr lang="en-US" altLang="en-US" i="0"/>
                <a:t>     </a:t>
              </a:r>
              <a:endParaRPr lang="en-US" altLang="en-US">
                <a:sym typeface="Symbol" pitchFamily="18" charset="2"/>
              </a:endParaRPr>
            </a:p>
          </p:txBody>
        </p:sp>
        <p:pic>
          <p:nvPicPr>
            <p:cNvPr id="34871" name="Picture 58" descr="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" y="1845"/>
              <a:ext cx="1572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61"/>
          <p:cNvGrpSpPr>
            <a:grpSpLocks/>
          </p:cNvGrpSpPr>
          <p:nvPr/>
        </p:nvGrpSpPr>
        <p:grpSpPr bwMode="auto">
          <a:xfrm>
            <a:off x="228600" y="4038600"/>
            <a:ext cx="1981200" cy="457200"/>
            <a:chOff x="144" y="2544"/>
            <a:chExt cx="1248" cy="288"/>
          </a:xfrm>
        </p:grpSpPr>
        <p:sp>
          <p:nvSpPr>
            <p:cNvPr id="34868" name="Rectangle 40"/>
            <p:cNvSpPr>
              <a:spLocks noChangeArrowheads="1"/>
            </p:cNvSpPr>
            <p:nvPr/>
          </p:nvSpPr>
          <p:spPr bwMode="auto">
            <a:xfrm>
              <a:off x="144" y="2544"/>
              <a:ext cx="3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 i="0"/>
                <a:t>4.</a:t>
              </a:r>
              <a:endParaRPr lang="en-US" altLang="en-US">
                <a:sym typeface="Symbol" pitchFamily="18" charset="2"/>
              </a:endParaRPr>
            </a:p>
          </p:txBody>
        </p:sp>
        <p:pic>
          <p:nvPicPr>
            <p:cNvPr id="34869" name="Picture 60" descr="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565"/>
              <a:ext cx="912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63"/>
          <p:cNvGrpSpPr>
            <a:grpSpLocks/>
          </p:cNvGrpSpPr>
          <p:nvPr/>
        </p:nvGrpSpPr>
        <p:grpSpPr bwMode="auto">
          <a:xfrm>
            <a:off x="228600" y="4495800"/>
            <a:ext cx="1981200" cy="457200"/>
            <a:chOff x="144" y="2832"/>
            <a:chExt cx="1248" cy="288"/>
          </a:xfrm>
        </p:grpSpPr>
        <p:sp>
          <p:nvSpPr>
            <p:cNvPr id="34866" name="Rectangle 41"/>
            <p:cNvSpPr>
              <a:spLocks noChangeArrowheads="1"/>
            </p:cNvSpPr>
            <p:nvPr/>
          </p:nvSpPr>
          <p:spPr bwMode="auto">
            <a:xfrm>
              <a:off x="144" y="2832"/>
              <a:ext cx="3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 i="0"/>
                <a:t>5.</a:t>
              </a:r>
              <a:endParaRPr lang="en-US" altLang="en-US">
                <a:sym typeface="Symbol" pitchFamily="18" charset="2"/>
              </a:endParaRPr>
            </a:p>
          </p:txBody>
        </p:sp>
        <p:pic>
          <p:nvPicPr>
            <p:cNvPr id="34867" name="Picture 62" descr="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853"/>
              <a:ext cx="912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65"/>
          <p:cNvGrpSpPr>
            <a:grpSpLocks/>
          </p:cNvGrpSpPr>
          <p:nvPr/>
        </p:nvGrpSpPr>
        <p:grpSpPr bwMode="auto">
          <a:xfrm>
            <a:off x="228600" y="5410200"/>
            <a:ext cx="1981200" cy="457200"/>
            <a:chOff x="144" y="3408"/>
            <a:chExt cx="1248" cy="288"/>
          </a:xfrm>
        </p:grpSpPr>
        <p:sp>
          <p:nvSpPr>
            <p:cNvPr id="34864" name="Rectangle 55"/>
            <p:cNvSpPr>
              <a:spLocks noChangeArrowheads="1"/>
            </p:cNvSpPr>
            <p:nvPr/>
          </p:nvSpPr>
          <p:spPr bwMode="auto">
            <a:xfrm>
              <a:off x="144" y="3408"/>
              <a:ext cx="3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 i="0"/>
                <a:t>7.</a:t>
              </a:r>
              <a:endParaRPr lang="en-US" altLang="en-US">
                <a:sym typeface="Symbol" pitchFamily="18" charset="2"/>
              </a:endParaRPr>
            </a:p>
          </p:txBody>
        </p:sp>
        <p:pic>
          <p:nvPicPr>
            <p:cNvPr id="34865" name="Picture 64" descr="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" y="3422"/>
              <a:ext cx="92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228600" y="4953000"/>
            <a:ext cx="2725738" cy="457200"/>
            <a:chOff x="144" y="3120"/>
            <a:chExt cx="1717" cy="288"/>
          </a:xfrm>
        </p:grpSpPr>
        <p:sp>
          <p:nvSpPr>
            <p:cNvPr id="34862" name="Rectangle 42"/>
            <p:cNvSpPr>
              <a:spLocks noChangeArrowheads="1"/>
            </p:cNvSpPr>
            <p:nvPr/>
          </p:nvSpPr>
          <p:spPr bwMode="auto">
            <a:xfrm>
              <a:off x="144" y="3120"/>
              <a:ext cx="3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 i="0"/>
                <a:t>6.</a:t>
              </a:r>
              <a:endParaRPr lang="en-US" altLang="en-US">
                <a:sym typeface="Symbol" pitchFamily="18" charset="2"/>
              </a:endParaRPr>
            </a:p>
          </p:txBody>
        </p:sp>
        <p:pic>
          <p:nvPicPr>
            <p:cNvPr id="34863" name="Picture 66" descr="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" y="3162"/>
              <a:ext cx="1380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7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7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7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7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7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7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57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57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76" grpId="0"/>
      <p:bldP spid="57377" grpId="0"/>
      <p:bldP spid="57380" grpId="0"/>
      <p:bldP spid="57383" grpId="0"/>
      <p:bldP spid="57387" grpId="0"/>
      <p:bldP spid="57388" grpId="0"/>
      <p:bldP spid="57389" grpId="0"/>
      <p:bldP spid="57390" grpId="0"/>
      <p:bldP spid="5740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i="0">
                <a:solidFill>
                  <a:srgbClr val="006699"/>
                </a:solidFill>
                <a:latin typeface="Arial Black" pitchFamily="34" charset="0"/>
              </a:rPr>
              <a:t>Lesson Quiz: Part I 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457200" y="1571625"/>
            <a:ext cx="7924800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0"/>
              <a:t>A slab of concrete is poured with diagonal spacers. In rectangle </a:t>
            </a:r>
            <a:r>
              <a:rPr lang="en-US" altLang="en-US" b="1"/>
              <a:t>CNRT</a:t>
            </a:r>
            <a:r>
              <a:rPr lang="en-US" altLang="en-US" b="1" i="0"/>
              <a:t>, </a:t>
            </a:r>
            <a:r>
              <a:rPr lang="en-US" altLang="en-US" b="1"/>
              <a:t>CN</a:t>
            </a:r>
            <a:r>
              <a:rPr lang="en-US" altLang="en-US" b="1" i="0"/>
              <a:t> = 35 ft, and </a:t>
            </a:r>
            <a:r>
              <a:rPr lang="en-US" altLang="en-US" b="1"/>
              <a:t>NT</a:t>
            </a:r>
            <a:r>
              <a:rPr lang="en-US" altLang="en-US" b="1" i="0"/>
              <a:t> = 58 ft. Find each length.</a:t>
            </a:r>
          </a:p>
          <a:p>
            <a:pPr>
              <a:spcBef>
                <a:spcPct val="50000"/>
              </a:spcBef>
            </a:pPr>
            <a:endParaRPr lang="en-US" altLang="en-US" b="1" i="0"/>
          </a:p>
          <a:p>
            <a:pPr>
              <a:spcBef>
                <a:spcPct val="50000"/>
              </a:spcBef>
            </a:pPr>
            <a:endParaRPr lang="en-US" altLang="en-US" b="1" i="0"/>
          </a:p>
          <a:p>
            <a:pPr>
              <a:spcBef>
                <a:spcPct val="50000"/>
              </a:spcBef>
            </a:pPr>
            <a:endParaRPr lang="en-US" altLang="en-US" sz="2000" i="0"/>
          </a:p>
          <a:p>
            <a:pPr>
              <a:spcBef>
                <a:spcPct val="50000"/>
              </a:spcBef>
            </a:pPr>
            <a:endParaRPr lang="en-US" altLang="en-US" sz="2000" i="0"/>
          </a:p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altLang="en-US" b="1" i="0"/>
              <a:t>1.</a:t>
            </a:r>
            <a:r>
              <a:rPr lang="en-US" altLang="en-US" i="0"/>
              <a:t> </a:t>
            </a:r>
            <a:r>
              <a:rPr lang="en-US" altLang="en-US"/>
              <a:t>TR</a:t>
            </a:r>
            <a:r>
              <a:rPr lang="en-US" altLang="en-US" i="0"/>
              <a:t>						</a:t>
            </a:r>
            <a:r>
              <a:rPr lang="en-US" altLang="en-US" b="1" i="0"/>
              <a:t>2.</a:t>
            </a:r>
            <a:r>
              <a:rPr lang="en-US" altLang="en-US" i="0"/>
              <a:t> </a:t>
            </a:r>
            <a:r>
              <a:rPr lang="en-US" altLang="en-US"/>
              <a:t>CE</a:t>
            </a:r>
            <a:endParaRPr lang="en-US" altLang="en-US" i="0"/>
          </a:p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altLang="en-US" sz="800" i="0">
                <a:latin typeface="Arial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en-US" altLang="en-US" sz="800" i="0">
              <a:latin typeface="Arial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447800" y="49530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0">
                <a:solidFill>
                  <a:srgbClr val="FF3300"/>
                </a:solidFill>
              </a:rPr>
              <a:t>35 ft</a:t>
            </a:r>
            <a:endParaRPr lang="en-US" altLang="en-US" i="0">
              <a:latin typeface="Arial" charset="0"/>
            </a:endParaRPr>
          </a:p>
        </p:txBody>
      </p:sp>
      <p:pic>
        <p:nvPicPr>
          <p:cNvPr id="35845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95600"/>
            <a:ext cx="1966913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7010400" y="49530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0">
                <a:solidFill>
                  <a:srgbClr val="FF3300"/>
                </a:solidFill>
              </a:rPr>
              <a:t>29 ft</a:t>
            </a:r>
            <a:endParaRPr lang="en-US" altLang="en-US" i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utoUpdateAnimBg="0"/>
      <p:bldP spid="17428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i="0">
                <a:solidFill>
                  <a:srgbClr val="006699"/>
                </a:solidFill>
                <a:latin typeface="Arial Black" pitchFamily="34" charset="0"/>
              </a:rPr>
              <a:t>Lesson Quiz: Part II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457200" y="1752600"/>
            <a:ext cx="7924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/>
              <a:t>PQRS </a:t>
            </a:r>
            <a:r>
              <a:rPr lang="en-US" altLang="en-US" b="1" i="0"/>
              <a:t>is a rhombus. Find each measure.</a:t>
            </a:r>
          </a:p>
          <a:p>
            <a:pPr>
              <a:spcBef>
                <a:spcPct val="50000"/>
              </a:spcBef>
            </a:pPr>
            <a:endParaRPr lang="en-US" altLang="en-US" b="1" i="0"/>
          </a:p>
          <a:p>
            <a:pPr>
              <a:spcBef>
                <a:spcPct val="50000"/>
              </a:spcBef>
            </a:pPr>
            <a:endParaRPr lang="en-US" altLang="en-US" b="1" i="0"/>
          </a:p>
          <a:p>
            <a:pPr>
              <a:spcBef>
                <a:spcPct val="50000"/>
              </a:spcBef>
            </a:pPr>
            <a:endParaRPr lang="en-US" altLang="en-US" sz="2000" i="0"/>
          </a:p>
          <a:p>
            <a:pPr>
              <a:spcBef>
                <a:spcPct val="50000"/>
              </a:spcBef>
            </a:pPr>
            <a:endParaRPr lang="en-US" altLang="en-US" sz="2000" i="0"/>
          </a:p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altLang="en-US" b="1" i="0"/>
              <a:t>3.</a:t>
            </a:r>
            <a:r>
              <a:rPr lang="en-US" altLang="en-US" i="0"/>
              <a:t> </a:t>
            </a:r>
            <a:r>
              <a:rPr lang="en-US" altLang="en-US"/>
              <a:t>QP</a:t>
            </a:r>
            <a:r>
              <a:rPr lang="en-US" altLang="en-US" i="0"/>
              <a:t>						</a:t>
            </a:r>
            <a:r>
              <a:rPr lang="en-US" altLang="en-US" b="1" i="0"/>
              <a:t>4.</a:t>
            </a:r>
            <a:r>
              <a:rPr lang="en-US" altLang="en-US" i="0"/>
              <a:t> m</a:t>
            </a:r>
            <a:r>
              <a:rPr lang="en-US" altLang="en-US" b="1" i="0">
                <a:sym typeface="Symbol" pitchFamily="18" charset="2"/>
              </a:rPr>
              <a:t></a:t>
            </a:r>
            <a:r>
              <a:rPr lang="en-US" altLang="en-US"/>
              <a:t>QRP</a:t>
            </a:r>
            <a:endParaRPr lang="en-US" altLang="en-US" i="0"/>
          </a:p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altLang="en-US" sz="800" i="0">
                <a:latin typeface="Arial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en-US" altLang="en-US" sz="800" i="0">
              <a:latin typeface="Arial" charset="0"/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838200" y="49530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0">
                <a:solidFill>
                  <a:srgbClr val="FF3300"/>
                </a:solidFill>
              </a:rPr>
              <a:t>42</a:t>
            </a:r>
            <a:endParaRPr lang="en-US" altLang="en-US" i="0">
              <a:latin typeface="Arial" charset="0"/>
            </a:endParaRP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6553200" y="49530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0">
                <a:solidFill>
                  <a:srgbClr val="FF3300"/>
                </a:solidFill>
              </a:rPr>
              <a:t>51°</a:t>
            </a:r>
            <a:endParaRPr lang="en-US" altLang="en-US" i="0"/>
          </a:p>
        </p:txBody>
      </p:sp>
      <p:pic>
        <p:nvPicPr>
          <p:cNvPr id="3687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09813"/>
            <a:ext cx="2743200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autoUpdateAnimBg="0"/>
      <p:bldP spid="60422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i="0">
                <a:solidFill>
                  <a:srgbClr val="006699"/>
                </a:solidFill>
                <a:latin typeface="Arial Black" pitchFamily="34" charset="0"/>
              </a:rPr>
              <a:t>Lesson Quiz: Part III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457200" y="1577975"/>
            <a:ext cx="7467600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03225" indent="-403225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 i="0"/>
              <a:t>5.</a:t>
            </a:r>
            <a:r>
              <a:rPr lang="en-US" altLang="en-US" i="0"/>
              <a:t> The vertices of square </a:t>
            </a:r>
            <a:r>
              <a:rPr lang="en-US" altLang="en-US"/>
              <a:t>ABCD </a:t>
            </a:r>
            <a:r>
              <a:rPr lang="en-US" altLang="en-US" i="0"/>
              <a:t>are </a:t>
            </a:r>
            <a:r>
              <a:rPr lang="en-US" altLang="en-US"/>
              <a:t>A</a:t>
            </a:r>
            <a:r>
              <a:rPr lang="en-US" altLang="en-US" i="0"/>
              <a:t>(1, 3), </a:t>
            </a:r>
            <a:r>
              <a:rPr lang="en-US" altLang="en-US"/>
              <a:t>B</a:t>
            </a:r>
            <a:r>
              <a:rPr lang="en-US" altLang="en-US" i="0"/>
              <a:t>(3, 2), </a:t>
            </a:r>
            <a:r>
              <a:rPr lang="en-US" altLang="en-US"/>
              <a:t>C</a:t>
            </a:r>
            <a:r>
              <a:rPr lang="en-US" altLang="en-US" i="0"/>
              <a:t>(4, 4), and </a:t>
            </a:r>
            <a:r>
              <a:rPr lang="en-US" altLang="en-US"/>
              <a:t>D</a:t>
            </a:r>
            <a:r>
              <a:rPr lang="en-US" altLang="en-US" i="0"/>
              <a:t>(2, 5). Show that its diagonals are congruent perpendicular bisectors of each other.</a:t>
            </a:r>
          </a:p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altLang="en-US" sz="800" i="0">
                <a:latin typeface="Arial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en-US" altLang="en-US" sz="800" i="0">
              <a:latin typeface="Arial" charset="0"/>
            </a:endParaRPr>
          </a:p>
        </p:txBody>
      </p:sp>
      <p:pic>
        <p:nvPicPr>
          <p:cNvPr id="62482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84582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i="0">
                <a:solidFill>
                  <a:srgbClr val="006699"/>
                </a:solidFill>
                <a:latin typeface="Arial Black" pitchFamily="34" charset="0"/>
              </a:rPr>
              <a:t>Lesson Quiz: Part IV</a:t>
            </a: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1676400" y="2895600"/>
            <a:ext cx="4667250" cy="2952750"/>
            <a:chOff x="1056" y="1824"/>
            <a:chExt cx="2940" cy="1860"/>
          </a:xfrm>
        </p:grpSpPr>
        <p:pic>
          <p:nvPicPr>
            <p:cNvPr id="38921" name="Picture 5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824"/>
              <a:ext cx="2940" cy="1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2" name="Text Box 59"/>
            <p:cNvSpPr txBox="1">
              <a:spLocks noChangeArrowheads="1"/>
            </p:cNvSpPr>
            <p:nvPr/>
          </p:nvSpPr>
          <p:spPr bwMode="auto">
            <a:xfrm>
              <a:off x="3120" y="2688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i="0">
                  <a:solidFill>
                    <a:srgbClr val="FF0066"/>
                  </a:solidFill>
                  <a:sym typeface="Symbol" pitchFamily="18" charset="2"/>
                </a:rPr>
                <a:t></a:t>
              </a:r>
            </a:p>
          </p:txBody>
        </p:sp>
      </p:grpSp>
      <p:grpSp>
        <p:nvGrpSpPr>
          <p:cNvPr id="38916" name="Group 62"/>
          <p:cNvGrpSpPr>
            <a:grpSpLocks/>
          </p:cNvGrpSpPr>
          <p:nvPr/>
        </p:nvGrpSpPr>
        <p:grpSpPr bwMode="auto">
          <a:xfrm>
            <a:off x="381000" y="1600200"/>
            <a:ext cx="7924800" cy="1585913"/>
            <a:chOff x="288" y="1017"/>
            <a:chExt cx="4992" cy="999"/>
          </a:xfrm>
        </p:grpSpPr>
        <p:sp>
          <p:nvSpPr>
            <p:cNvPr id="38919" name="Text Box 3"/>
            <p:cNvSpPr txBox="1">
              <a:spLocks noChangeArrowheads="1"/>
            </p:cNvSpPr>
            <p:nvPr/>
          </p:nvSpPr>
          <p:spPr bwMode="auto">
            <a:xfrm>
              <a:off x="288" y="1017"/>
              <a:ext cx="4992" cy="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 i="0"/>
                <a:t>6.</a:t>
              </a:r>
              <a:r>
                <a:rPr lang="en-US" altLang="en-US" i="0"/>
                <a:t> </a:t>
              </a:r>
              <a:r>
                <a:rPr lang="en-US" altLang="en-US" b="1" i="0"/>
                <a:t>Given:</a:t>
              </a:r>
              <a:r>
                <a:rPr lang="en-US" altLang="en-US" i="0"/>
                <a:t> </a:t>
              </a:r>
              <a:r>
                <a:rPr lang="en-US" altLang="en-US"/>
                <a:t>ABCD </a:t>
              </a:r>
              <a:r>
                <a:rPr lang="en-US" altLang="en-US" i="0"/>
                <a:t>is a rhombus.</a:t>
              </a:r>
            </a:p>
            <a:p>
              <a:pPr eaLnBrk="1" hangingPunct="1"/>
              <a:r>
                <a:rPr lang="en-US" altLang="en-US" b="1" i="0"/>
                <a:t>    Prove:</a:t>
              </a:r>
            </a:p>
            <a:p>
              <a:pPr eaLnBrk="1" hangingPunct="1"/>
              <a:endParaRPr lang="en-US" altLang="en-US" i="0"/>
            </a:p>
            <a:p>
              <a:pPr>
                <a:lnSpc>
                  <a:spcPct val="125000"/>
                </a:lnSpc>
                <a:spcBef>
                  <a:spcPct val="50000"/>
                </a:spcBef>
              </a:pPr>
              <a:r>
                <a:rPr lang="en-US" altLang="en-US" sz="800" i="0">
                  <a:latin typeface="Arial" charset="0"/>
                </a:rPr>
                <a:t> </a:t>
              </a:r>
            </a:p>
            <a:p>
              <a:pPr>
                <a:spcBef>
                  <a:spcPct val="50000"/>
                </a:spcBef>
              </a:pPr>
              <a:endParaRPr lang="en-US" altLang="en-US" sz="800" i="0">
                <a:latin typeface="Arial" charset="0"/>
              </a:endParaRPr>
            </a:p>
          </p:txBody>
        </p:sp>
        <p:pic>
          <p:nvPicPr>
            <p:cNvPr id="38920" name="Picture 61" descr="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4" y="1104"/>
              <a:ext cx="774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8917" name="Picture 6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752600"/>
            <a:ext cx="17621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Rectangle 11"/>
          <p:cNvSpPr>
            <a:spLocks noChangeArrowheads="1"/>
          </p:cNvSpPr>
          <p:nvPr/>
        </p:nvSpPr>
        <p:spPr bwMode="auto">
          <a:xfrm>
            <a:off x="2057400" y="2133600"/>
            <a:ext cx="17748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>
                <a:solidFill>
                  <a:srgbClr val="000000"/>
                </a:solidFill>
                <a:latin typeface="Arial" charset="0"/>
              </a:rPr>
              <a:t>ABE</a:t>
            </a:r>
            <a:r>
              <a:rPr lang="en-US" altLang="en-US" i="0">
                <a:solidFill>
                  <a:srgbClr val="000000"/>
                </a:solidFill>
                <a:latin typeface="Symbol" pitchFamily="18" charset="2"/>
              </a:rPr>
              <a:t>@D</a:t>
            </a:r>
            <a:r>
              <a:rPr lang="en-US" altLang="en-US">
                <a:solidFill>
                  <a:srgbClr val="000000"/>
                </a:solidFill>
                <a:latin typeface="Arial" charset="0"/>
              </a:rPr>
              <a:t>CDF</a:t>
            </a:r>
            <a:endParaRPr lang="en-US" altLang="en-US" i="0">
              <a:solidFill>
                <a:srgbClr val="000000"/>
              </a:solidFill>
              <a:latin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381000" y="1981200"/>
            <a:ext cx="8382000" cy="1752600"/>
          </a:xfrm>
          <a:prstGeom prst="rect">
            <a:avLst/>
          </a:prstGeom>
          <a:noFill/>
          <a:ln w="28575">
            <a:solidFill>
              <a:srgbClr val="DBDBD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i="0"/>
              <a:t>rectangle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3200" i="0"/>
              <a:t>rhombus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3200" i="0"/>
              <a:t>square</a:t>
            </a:r>
            <a:endParaRPr lang="en-US" altLang="en-US" sz="3200" i="0">
              <a:latin typeface="Arial" charset="0"/>
            </a:endParaRPr>
          </a:p>
        </p:txBody>
      </p:sp>
      <p:sp>
        <p:nvSpPr>
          <p:cNvPr id="5123" name="Rectangle 16"/>
          <p:cNvSpPr>
            <a:spLocks noChangeArrowheads="1"/>
          </p:cNvSpPr>
          <p:nvPr/>
        </p:nvSpPr>
        <p:spPr bwMode="auto">
          <a:xfrm>
            <a:off x="0" y="12954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FF0000"/>
                </a:solidFill>
                <a:latin typeface="Arial Black" pitchFamily="34" charset="0"/>
              </a:rPr>
              <a:t>Vocabulary</a:t>
            </a:r>
            <a:endParaRPr lang="en-US" altLang="en-US" sz="360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1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304800" y="1676400"/>
            <a:ext cx="8458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/>
              <a:t>A second type of special quadrilateral is a </a:t>
            </a:r>
            <a:r>
              <a:rPr lang="en-US" altLang="en-US"/>
              <a:t>rectangle</a:t>
            </a:r>
            <a:r>
              <a:rPr lang="en-US" altLang="en-US" i="0"/>
              <a:t>. A </a:t>
            </a:r>
            <a:r>
              <a:rPr lang="en-US" altLang="en-US" b="1" i="0" u="sng"/>
              <a:t>rectangle</a:t>
            </a:r>
            <a:r>
              <a:rPr lang="en-US" altLang="en-US" b="1" i="0"/>
              <a:t> </a:t>
            </a:r>
            <a:r>
              <a:rPr lang="en-US" altLang="en-US" i="0"/>
              <a:t>is a quadrilateral with four right angles.</a:t>
            </a:r>
          </a:p>
        </p:txBody>
      </p:sp>
      <p:pic>
        <p:nvPicPr>
          <p:cNvPr id="15380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971800"/>
            <a:ext cx="3108325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28600" y="4572000"/>
            <a:ext cx="8763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0"/>
              <a:t>Since a rectangle is a parallelogram by Theorem 6-4-1, a rectangle “inherits” all the properties of parallelograms that you learned in Lesson 6-2.</a:t>
            </a:r>
          </a:p>
        </p:txBody>
      </p:sp>
      <p:pic>
        <p:nvPicPr>
          <p:cNvPr id="717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779145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i="0">
                <a:solidFill>
                  <a:srgbClr val="006699"/>
                </a:solidFill>
                <a:latin typeface="Arial Black" pitchFamily="34" charset="0"/>
              </a:rPr>
              <a:t>Example 1: Craft Application</a:t>
            </a:r>
          </a:p>
        </p:txBody>
      </p:sp>
      <p:pic>
        <p:nvPicPr>
          <p:cNvPr id="81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24000"/>
            <a:ext cx="2743200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8"/>
          <p:cNvSpPr>
            <a:spLocks noChangeArrowheads="1"/>
          </p:cNvSpPr>
          <p:nvPr/>
        </p:nvSpPr>
        <p:spPr bwMode="auto">
          <a:xfrm>
            <a:off x="381000" y="1447800"/>
            <a:ext cx="5638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 i="0"/>
              <a:t>A woodworker constructs a rectangular picture frame so that </a:t>
            </a:r>
            <a:r>
              <a:rPr lang="en-US" altLang="en-US" b="1"/>
              <a:t>JK = </a:t>
            </a:r>
            <a:r>
              <a:rPr lang="en-US" altLang="en-US" b="1" i="0"/>
              <a:t>50 cm and </a:t>
            </a:r>
            <a:r>
              <a:rPr lang="en-US" altLang="en-US" b="1"/>
              <a:t>JL =</a:t>
            </a:r>
            <a:r>
              <a:rPr lang="en-US" altLang="en-US" b="1" i="0"/>
              <a:t> 86 cm. Find </a:t>
            </a:r>
            <a:r>
              <a:rPr lang="en-US" altLang="en-US" b="1"/>
              <a:t>HM</a:t>
            </a:r>
            <a:r>
              <a:rPr lang="en-US" altLang="en-US" b="1" i="0"/>
              <a:t>.</a:t>
            </a: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3887788" y="3232150"/>
            <a:ext cx="2730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3366FF"/>
                </a:solidFill>
              </a:rPr>
              <a:t>Rect. </a:t>
            </a:r>
            <a:r>
              <a:rPr lang="en-US" altLang="en-US">
                <a:solidFill>
                  <a:srgbClr val="3366FF"/>
                </a:solidFill>
                <a:sym typeface="Wingdings" pitchFamily="2" charset="2"/>
              </a:rPr>
              <a:t> diags. </a:t>
            </a:r>
            <a:r>
              <a:rPr lang="en-US" altLang="en-US">
                <a:solidFill>
                  <a:srgbClr val="3366FF"/>
                </a:solidFill>
                <a:sym typeface="Symbol" pitchFamily="18" charset="2"/>
              </a:rPr>
              <a:t></a:t>
            </a:r>
            <a:r>
              <a:rPr lang="en-US" altLang="en-US" sz="1600">
                <a:solidFill>
                  <a:srgbClr val="3366FF"/>
                </a:solidFill>
                <a:latin typeface="Arial" charset="0"/>
              </a:rPr>
              <a:t> </a:t>
            </a:r>
            <a:endParaRPr lang="en-US" altLang="en-US" sz="1800" i="0">
              <a:latin typeface="Arial" charset="0"/>
            </a:endParaRP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3848100" y="3962400"/>
            <a:ext cx="2400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3366FF"/>
                </a:solidFill>
              </a:rPr>
              <a:t>Def. of </a:t>
            </a:r>
            <a:r>
              <a:rPr lang="en-US" altLang="en-US">
                <a:solidFill>
                  <a:srgbClr val="3366FF"/>
                </a:solidFill>
                <a:sym typeface="Symbol" pitchFamily="18" charset="2"/>
              </a:rPr>
              <a:t> </a:t>
            </a:r>
            <a:r>
              <a:rPr lang="en-US" altLang="en-US">
                <a:solidFill>
                  <a:srgbClr val="3366FF"/>
                </a:solidFill>
              </a:rPr>
              <a:t>segs.</a:t>
            </a:r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3752850" y="5683250"/>
            <a:ext cx="394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3366FF"/>
                </a:solidFill>
              </a:rPr>
              <a:t>Substitute and simplify.</a:t>
            </a:r>
            <a:r>
              <a:rPr lang="en-US" altLang="en-US" i="0"/>
              <a:t> </a:t>
            </a:r>
          </a:p>
        </p:txBody>
      </p: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457200" y="39624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KM = JL </a:t>
            </a:r>
            <a:r>
              <a:rPr lang="en-US" altLang="en-US" i="0"/>
              <a:t>= 86</a:t>
            </a:r>
          </a:p>
        </p:txBody>
      </p:sp>
      <p:pic>
        <p:nvPicPr>
          <p:cNvPr id="29726" name="Picture 30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724400"/>
            <a:ext cx="15716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7" name="Picture 31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5562600"/>
            <a:ext cx="28289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8" name="Picture 32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76600"/>
            <a:ext cx="11620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3886200" y="4800600"/>
            <a:ext cx="4772025" cy="457200"/>
            <a:chOff x="2448" y="3024"/>
            <a:chExt cx="3006" cy="288"/>
          </a:xfrm>
        </p:grpSpPr>
        <p:sp>
          <p:nvSpPr>
            <p:cNvPr id="8205" name="Rectangle 23"/>
            <p:cNvSpPr>
              <a:spLocks noChangeArrowheads="1"/>
            </p:cNvSpPr>
            <p:nvPr/>
          </p:nvSpPr>
          <p:spPr bwMode="auto">
            <a:xfrm>
              <a:off x="2640" y="3024"/>
              <a:ext cx="28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3366FF"/>
                  </a:solidFill>
                </a:rPr>
                <a:t> </a:t>
              </a:r>
              <a:r>
                <a:rPr lang="en-US" altLang="en-US">
                  <a:solidFill>
                    <a:srgbClr val="3366FF"/>
                  </a:solidFill>
                  <a:sym typeface="Wingdings" pitchFamily="2" charset="2"/>
                </a:rPr>
                <a:t> </a:t>
              </a:r>
              <a:r>
                <a:rPr lang="en-US" altLang="en-US">
                  <a:solidFill>
                    <a:srgbClr val="3366FF"/>
                  </a:solidFill>
                </a:rPr>
                <a:t>diags. bisect each other</a:t>
              </a:r>
              <a:r>
                <a:rPr lang="en-US" altLang="en-US" i="0"/>
                <a:t> </a:t>
              </a:r>
            </a:p>
          </p:txBody>
        </p:sp>
        <p:pic>
          <p:nvPicPr>
            <p:cNvPr id="8206" name="Picture 33" descr="Untitled-2 copyb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3107"/>
              <a:ext cx="273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9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1" grpId="0"/>
      <p:bldP spid="29713" grpId="0"/>
      <p:bldP spid="29721" grpId="0"/>
      <p:bldP spid="297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5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i="0">
                <a:solidFill>
                  <a:srgbClr val="FF0000"/>
                </a:solidFill>
                <a:latin typeface="Arial Black" pitchFamily="34" charset="0"/>
              </a:rPr>
              <a:t>Check It Out!</a:t>
            </a:r>
            <a:r>
              <a:rPr lang="en-US" altLang="en-US" i="0">
                <a:solidFill>
                  <a:srgbClr val="006699"/>
                </a:solidFill>
                <a:latin typeface="Arial Black" pitchFamily="34" charset="0"/>
              </a:rPr>
              <a:t> Example 1a </a:t>
            </a:r>
            <a:endParaRPr lang="en-US" altLang="en-US" sz="2600" i="0">
              <a:solidFill>
                <a:schemeClr val="accent2"/>
              </a:solidFill>
              <a:latin typeface="Arial MT Bl" charset="0"/>
            </a:endParaRPr>
          </a:p>
        </p:txBody>
      </p:sp>
      <p:pic>
        <p:nvPicPr>
          <p:cNvPr id="9219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00200"/>
            <a:ext cx="26828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21"/>
          <p:cNvSpPr>
            <a:spLocks noChangeArrowheads="1"/>
          </p:cNvSpPr>
          <p:nvPr/>
        </p:nvSpPr>
        <p:spPr bwMode="auto">
          <a:xfrm>
            <a:off x="152400" y="1708150"/>
            <a:ext cx="5943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 i="0">
                <a:solidFill>
                  <a:srgbClr val="FF0000"/>
                </a:solidFill>
              </a:rPr>
              <a:t>Carpentry</a:t>
            </a:r>
            <a:r>
              <a:rPr lang="en-US" altLang="en-US" b="1" i="0"/>
              <a:t> The rectangular gate has diagonal braces. </a:t>
            </a:r>
          </a:p>
          <a:p>
            <a:pPr eaLnBrk="1" hangingPunct="1"/>
            <a:r>
              <a:rPr lang="en-US" altLang="en-US" b="1" i="0"/>
              <a:t>Find </a:t>
            </a:r>
            <a:r>
              <a:rPr lang="en-US" altLang="en-US" b="1"/>
              <a:t>HJ</a:t>
            </a:r>
            <a:r>
              <a:rPr lang="en-US" altLang="en-US" b="1" i="0"/>
              <a:t>.</a:t>
            </a: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3352800" y="4191000"/>
            <a:ext cx="2400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3366FF"/>
                </a:solidFill>
              </a:rPr>
              <a:t>Def. of </a:t>
            </a:r>
            <a:r>
              <a:rPr lang="en-US" altLang="en-US">
                <a:solidFill>
                  <a:srgbClr val="3366FF"/>
                </a:solidFill>
                <a:sym typeface="Symbol" pitchFamily="18" charset="2"/>
              </a:rPr>
              <a:t> </a:t>
            </a:r>
            <a:r>
              <a:rPr lang="en-US" altLang="en-US">
                <a:solidFill>
                  <a:srgbClr val="3366FF"/>
                </a:solidFill>
              </a:rPr>
              <a:t>segs.</a:t>
            </a:r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3352800" y="3581400"/>
            <a:ext cx="2730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3366FF"/>
                </a:solidFill>
              </a:rPr>
              <a:t>Rect. </a:t>
            </a:r>
            <a:r>
              <a:rPr lang="en-US" altLang="en-US">
                <a:solidFill>
                  <a:srgbClr val="3366FF"/>
                </a:solidFill>
                <a:sym typeface="Wingdings" pitchFamily="2" charset="2"/>
              </a:rPr>
              <a:t> diags. </a:t>
            </a:r>
            <a:r>
              <a:rPr lang="en-US" altLang="en-US">
                <a:solidFill>
                  <a:srgbClr val="3366FF"/>
                </a:solidFill>
                <a:sym typeface="Symbol" pitchFamily="18" charset="2"/>
              </a:rPr>
              <a:t></a:t>
            </a:r>
            <a:r>
              <a:rPr lang="en-US" altLang="en-US" sz="1600">
                <a:solidFill>
                  <a:srgbClr val="3366FF"/>
                </a:solidFill>
                <a:latin typeface="Arial" charset="0"/>
              </a:rPr>
              <a:t> </a:t>
            </a:r>
            <a:endParaRPr lang="en-US" altLang="en-US" sz="1800" i="0">
              <a:latin typeface="Arial" charset="0"/>
            </a:endParaRPr>
          </a:p>
        </p:txBody>
      </p:sp>
      <p:pic>
        <p:nvPicPr>
          <p:cNvPr id="16416" name="Picture 32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12001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7" name="Text Box 33"/>
          <p:cNvSpPr txBox="1">
            <a:spLocks noChangeArrowheads="1"/>
          </p:cNvSpPr>
          <p:nvPr/>
        </p:nvSpPr>
        <p:spPr bwMode="auto">
          <a:xfrm>
            <a:off x="457200" y="419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HJ = GK </a:t>
            </a:r>
            <a:r>
              <a:rPr lang="en-US" altLang="en-US" i="0"/>
              <a:t>= 48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3" grpId="0"/>
      <p:bldP spid="16415" grpId="0"/>
      <p:bldP spid="164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i="0">
                <a:solidFill>
                  <a:srgbClr val="FF0000"/>
                </a:solidFill>
                <a:latin typeface="Arial Black" pitchFamily="34" charset="0"/>
              </a:rPr>
              <a:t>Check It Out!</a:t>
            </a:r>
            <a:r>
              <a:rPr lang="en-US" altLang="en-US" i="0">
                <a:solidFill>
                  <a:srgbClr val="006699"/>
                </a:solidFill>
                <a:latin typeface="Arial Black" pitchFamily="34" charset="0"/>
              </a:rPr>
              <a:t> Example 1b</a:t>
            </a:r>
            <a:endParaRPr lang="en-US" altLang="en-US" sz="2600" i="0">
              <a:solidFill>
                <a:schemeClr val="accent2"/>
              </a:solidFill>
              <a:latin typeface="Arial MT Bl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00200"/>
            <a:ext cx="26828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15"/>
          <p:cNvSpPr>
            <a:spLocks noChangeArrowheads="1"/>
          </p:cNvSpPr>
          <p:nvPr/>
        </p:nvSpPr>
        <p:spPr bwMode="auto">
          <a:xfrm>
            <a:off x="152400" y="1708150"/>
            <a:ext cx="5943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 i="0">
                <a:solidFill>
                  <a:srgbClr val="FF0000"/>
                </a:solidFill>
              </a:rPr>
              <a:t>Carpentry</a:t>
            </a:r>
            <a:r>
              <a:rPr lang="en-US" altLang="en-US" b="1" i="0"/>
              <a:t> The rectangular gate has diagonal braces. </a:t>
            </a:r>
          </a:p>
          <a:p>
            <a:pPr eaLnBrk="1" hangingPunct="1"/>
            <a:r>
              <a:rPr lang="en-US" altLang="en-US" b="1" i="0"/>
              <a:t>Find </a:t>
            </a:r>
            <a:r>
              <a:rPr lang="en-US" altLang="en-US" b="1"/>
              <a:t>HK</a:t>
            </a:r>
            <a:r>
              <a:rPr lang="en-US" altLang="en-US" b="1" i="0"/>
              <a:t>.</a:t>
            </a: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3352800" y="4648200"/>
            <a:ext cx="2400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3366FF"/>
                </a:solidFill>
              </a:rPr>
              <a:t>Def. of </a:t>
            </a:r>
            <a:r>
              <a:rPr lang="en-US" altLang="en-US">
                <a:solidFill>
                  <a:srgbClr val="3366FF"/>
                </a:solidFill>
                <a:sym typeface="Symbol" pitchFamily="18" charset="2"/>
              </a:rPr>
              <a:t> </a:t>
            </a:r>
            <a:r>
              <a:rPr lang="en-US" altLang="en-US">
                <a:solidFill>
                  <a:srgbClr val="3366FF"/>
                </a:solidFill>
              </a:rPr>
              <a:t>segs.</a:t>
            </a:r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3352800" y="3505200"/>
            <a:ext cx="2730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3366FF"/>
                </a:solidFill>
              </a:rPr>
              <a:t>Rect. </a:t>
            </a:r>
            <a:r>
              <a:rPr lang="en-US" altLang="en-US">
                <a:solidFill>
                  <a:srgbClr val="3366FF"/>
                </a:solidFill>
                <a:sym typeface="Wingdings" pitchFamily="2" charset="2"/>
              </a:rPr>
              <a:t> diags. </a:t>
            </a:r>
            <a:r>
              <a:rPr lang="en-US" altLang="en-US">
                <a:solidFill>
                  <a:srgbClr val="3366FF"/>
                </a:solidFill>
                <a:sym typeface="Symbol" pitchFamily="18" charset="2"/>
              </a:rPr>
              <a:t></a:t>
            </a:r>
            <a:r>
              <a:rPr lang="en-US" altLang="en-US" sz="1600">
                <a:solidFill>
                  <a:srgbClr val="3366FF"/>
                </a:solidFill>
                <a:latin typeface="Arial" charset="0"/>
              </a:rPr>
              <a:t> </a:t>
            </a:r>
            <a:endParaRPr lang="en-US" altLang="en-US" sz="1800" i="0">
              <a:latin typeface="Arial" charset="0"/>
            </a:endParaRPr>
          </a:p>
        </p:txBody>
      </p:sp>
      <p:pic>
        <p:nvPicPr>
          <p:cNvPr id="35858" name="Picture 18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581400"/>
            <a:ext cx="12001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609600" y="46482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JL = LG </a:t>
            </a:r>
            <a:endParaRPr lang="en-US" altLang="en-US" i="0"/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609600" y="5257800"/>
            <a:ext cx="441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JG = </a:t>
            </a:r>
            <a:r>
              <a:rPr lang="en-US" altLang="en-US" i="0"/>
              <a:t>2</a:t>
            </a:r>
            <a:r>
              <a:rPr lang="en-US" altLang="en-US"/>
              <a:t>JL </a:t>
            </a:r>
            <a:r>
              <a:rPr lang="en-US" altLang="en-US" i="0"/>
              <a:t>= 2</a:t>
            </a:r>
            <a:r>
              <a:rPr lang="en-US" altLang="en-US" i="0">
                <a:solidFill>
                  <a:srgbClr val="FF0000"/>
                </a:solidFill>
              </a:rPr>
              <a:t>(30.8)</a:t>
            </a:r>
            <a:r>
              <a:rPr lang="en-US" altLang="en-US" i="0"/>
              <a:t> = 61.6 </a:t>
            </a:r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4953000" y="5257800"/>
            <a:ext cx="394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3366FF"/>
                </a:solidFill>
              </a:rPr>
              <a:t>Substitute and simplify.</a:t>
            </a:r>
            <a:r>
              <a:rPr lang="en-US" altLang="en-US" i="0"/>
              <a:t> </a:t>
            </a:r>
          </a:p>
        </p:txBody>
      </p:sp>
      <p:pic>
        <p:nvPicPr>
          <p:cNvPr id="35862" name="Picture 22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4114800"/>
            <a:ext cx="11049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63" name="Rectangle 23"/>
          <p:cNvSpPr>
            <a:spLocks noChangeArrowheads="1"/>
          </p:cNvSpPr>
          <p:nvPr/>
        </p:nvSpPr>
        <p:spPr bwMode="auto">
          <a:xfrm>
            <a:off x="3352800" y="4038600"/>
            <a:ext cx="5678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3366FF"/>
                </a:solidFill>
              </a:rPr>
              <a:t>Rect. </a:t>
            </a:r>
            <a:r>
              <a:rPr lang="en-US" altLang="en-US">
                <a:solidFill>
                  <a:srgbClr val="3366FF"/>
                </a:solidFill>
                <a:sym typeface="Wingdings" pitchFamily="2" charset="2"/>
              </a:rPr>
              <a:t> diagonals bisect each other</a:t>
            </a:r>
            <a:endParaRPr lang="en-US" altLang="en-US" sz="1800" i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6" grpId="0"/>
      <p:bldP spid="35857" grpId="0"/>
      <p:bldP spid="35859" grpId="0"/>
      <p:bldP spid="35860" grpId="0"/>
      <p:bldP spid="35861" grpId="0"/>
      <p:bldP spid="3586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1280</Words>
  <Application>Microsoft Office PowerPoint</Application>
  <PresentationFormat>On-screen Show (4:3)</PresentationFormat>
  <Paragraphs>218</Paragraphs>
  <Slides>37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Verdana</vt:lpstr>
      <vt:lpstr>ＭＳ Ｐゴシック</vt:lpstr>
      <vt:lpstr>Arial</vt:lpstr>
      <vt:lpstr>Arial Black</vt:lpstr>
      <vt:lpstr>Symbol</vt:lpstr>
      <vt:lpstr>Wingdings</vt:lpstr>
      <vt:lpstr>Arial MT Bl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Holt, Rinehart and Winston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HRW</dc:creator>
  <cp:lastModifiedBy>Trenton Murphey</cp:lastModifiedBy>
  <cp:revision>140</cp:revision>
  <dcterms:created xsi:type="dcterms:W3CDTF">2002-10-14T18:20:28Z</dcterms:created>
  <dcterms:modified xsi:type="dcterms:W3CDTF">2014-03-05T11:48:19Z</dcterms:modified>
</cp:coreProperties>
</file>