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260" r:id="rId3"/>
    <p:sldId id="262" r:id="rId4"/>
    <p:sldId id="266" r:id="rId5"/>
    <p:sldId id="274" r:id="rId6"/>
    <p:sldId id="267" r:id="rId7"/>
    <p:sldId id="276" r:id="rId8"/>
    <p:sldId id="281" r:id="rId9"/>
    <p:sldId id="285" r:id="rId10"/>
    <p:sldId id="277" r:id="rId11"/>
    <p:sldId id="286" r:id="rId12"/>
    <p:sldId id="288" r:id="rId13"/>
    <p:sldId id="289" r:id="rId14"/>
    <p:sldId id="278" r:id="rId15"/>
    <p:sldId id="283" r:id="rId16"/>
    <p:sldId id="293" r:id="rId17"/>
    <p:sldId id="294" r:id="rId18"/>
    <p:sldId id="295" r:id="rId19"/>
    <p:sldId id="296" r:id="rId20"/>
    <p:sldId id="297" r:id="rId21"/>
    <p:sldId id="298" r:id="rId22"/>
    <p:sldId id="284" r:id="rId23"/>
    <p:sldId id="299" r:id="rId24"/>
    <p:sldId id="300" r:id="rId25"/>
    <p:sldId id="302" r:id="rId26"/>
    <p:sldId id="301" r:id="rId27"/>
    <p:sldId id="306" r:id="rId28"/>
    <p:sldId id="307" r:id="rId29"/>
    <p:sldId id="303" r:id="rId30"/>
    <p:sldId id="304" r:id="rId31"/>
    <p:sldId id="268" r:id="rId32"/>
    <p:sldId id="309" r:id="rId33"/>
    <p:sldId id="308" r:id="rId34"/>
  </p:sldIdLst>
  <p:sldSz cx="9144000" cy="6858000" type="screen4x3"/>
  <p:notesSz cx="6858000" cy="9144000"/>
  <p:custDataLst>
    <p:tags r:id="rId36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66FF"/>
    <a:srgbClr val="FF3300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6" autoAdjust="0"/>
    <p:restoredTop sz="93310" autoAdjust="0"/>
  </p:normalViewPr>
  <p:slideViewPr>
    <p:cSldViewPr>
      <p:cViewPr>
        <p:scale>
          <a:sx n="102" d="100"/>
          <a:sy n="102" d="100"/>
        </p:scale>
        <p:origin x="1956" y="-72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76D9D791-787B-4EA3-8422-2F1DE0A5F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553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243ABEC-8C00-499A-BE8D-7CFA1D16FD97}" type="slidenum">
              <a:rPr lang="en-US" altLang="en-US" sz="1200">
                <a:latin typeface="Arial" charset="0"/>
              </a:rPr>
              <a:pPr eaLnBrk="1" hangingPunct="1"/>
              <a:t>31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43CD94F-4EE7-4709-BD50-511CEADB4786}" type="slidenum">
              <a:rPr lang="en-US" altLang="en-US" sz="1200">
                <a:latin typeface="Arial" charset="0"/>
              </a:rPr>
              <a:pPr eaLnBrk="1" hangingPunct="1"/>
              <a:t>32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0E84DB7-DE5C-4CAA-8E15-1BE3C7AD0FB2}" type="slidenum">
              <a:rPr lang="en-US" altLang="en-US" sz="1200">
                <a:latin typeface="Arial" charset="0"/>
              </a:rPr>
              <a:pPr eaLnBrk="1" hangingPunct="1"/>
              <a:t>33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2DDE4-0D55-4D84-8142-326265F38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6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BECB3-59C9-4540-BF5E-1DA0E36B0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16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22B91-5149-44A1-9F5D-290F51B7BB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75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8106-DE12-43E2-BE1A-C3F947A473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6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D61F9-D0F4-4861-A229-971AD32E5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2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CB06E-634E-4BA7-82C7-11C2C947F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9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1652C-0004-48B4-8FF1-31FDFE15F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97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618DE-D4F3-485B-9250-C0AD675E9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87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71AED-B214-4982-9529-BA3CE4BB5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0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F6377-56E5-4C20-A08D-A417F8C90E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59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2AB84-EBAE-423B-A64D-BBEFD7289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95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497D58D5-C918-428F-A6E3-FA3ABA175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670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4" name="Group 12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6" name="Picture 13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7" name="Picture 14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5" name="Text Box 11"/>
          <p:cNvSpPr txBox="1">
            <a:spLocks noChangeArrowheads="1"/>
          </p:cNvSpPr>
          <p:nvPr userDrawn="1"/>
        </p:nvSpPr>
        <p:spPr bwMode="auto">
          <a:xfrm>
            <a:off x="1066800" y="127000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Conditions for Special Parallelograms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slide" Target="slide31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4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92088"/>
            <a:ext cx="7772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Conditions for Special Parallelograms</a:t>
            </a:r>
          </a:p>
        </p:txBody>
      </p:sp>
      <p:pic>
        <p:nvPicPr>
          <p:cNvPr id="2052" name="Picture 30" descr="splash_first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76200" y="65532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8540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Applying Conditions for Special Parallelograms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52400" y="1600200"/>
            <a:ext cx="6934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Determine if the conclusion is valid. If not, tell what additional information is needed to make it valid.</a:t>
            </a:r>
            <a:r>
              <a:rPr lang="en-US" altLang="en-US"/>
              <a:t> 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600200"/>
            <a:ext cx="1724025" cy="179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71450" y="2909888"/>
            <a:ext cx="1277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Given:</a:t>
            </a:r>
            <a:endParaRPr lang="en-US" altLang="en-US"/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171450" y="3352800"/>
            <a:ext cx="5314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Conclusion: </a:t>
            </a:r>
            <a:r>
              <a:rPr lang="en-US" altLang="en-US" i="1"/>
              <a:t>EFGH</a:t>
            </a:r>
            <a:r>
              <a:rPr lang="en-US" altLang="en-US"/>
              <a:t> is a rhombus.</a:t>
            </a:r>
          </a:p>
        </p:txBody>
      </p:sp>
      <p:pic>
        <p:nvPicPr>
          <p:cNvPr id="11271" name="Picture 1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909888"/>
            <a:ext cx="26860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228600" y="3886200"/>
            <a:ext cx="8405813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/>
              <a:t>The conclusion is not valid. By Theorem 6-5-3, if one pair of consecutive sides of a parallelogram are congruent, then the parallelogram is a rhombus. By Theorem 6-5-4, if the diagonals of a parallelogram are perpendicular, then the parallelogram is a rhombus. To apply either theorem, you must first know that </a:t>
            </a:r>
            <a:r>
              <a:rPr lang="en-US" altLang="en-US" i="1"/>
              <a:t>ABCD</a:t>
            </a:r>
            <a:r>
              <a:rPr lang="en-US" altLang="en-US"/>
              <a:t> is a parallelogram.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Applying Conditions for Special Parallelograms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76200" y="1576388"/>
            <a:ext cx="7086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Determine if the conclusion is valid. </a:t>
            </a:r>
          </a:p>
          <a:p>
            <a:pPr algn="l" eaLnBrk="1" hangingPunct="1"/>
            <a:r>
              <a:rPr lang="en-US" altLang="en-US" b="1"/>
              <a:t>If not, tell what additional information is needed to make it valid.</a:t>
            </a:r>
            <a:r>
              <a:rPr lang="en-US" altLang="en-US"/>
              <a:t> 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447800"/>
            <a:ext cx="1724025" cy="179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0" y="2911475"/>
            <a:ext cx="72390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</a:pPr>
            <a:r>
              <a:rPr lang="en-US" altLang="en-US" b="1"/>
              <a:t>Given:            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b="1"/>
          </a:p>
          <a:p>
            <a:pPr algn="l" eaLnBrk="1" hangingPunct="1">
              <a:lnSpc>
                <a:spcPct val="80000"/>
              </a:lnSpc>
            </a:pPr>
            <a:r>
              <a:rPr lang="en-US" altLang="en-US" b="1"/>
              <a:t>Conclusion: </a:t>
            </a:r>
            <a:r>
              <a:rPr lang="en-US" altLang="en-US" b="1" i="1"/>
              <a:t>EFGH</a:t>
            </a:r>
            <a:r>
              <a:rPr lang="en-US" altLang="en-US" b="1"/>
              <a:t> is a square.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4038600"/>
            <a:ext cx="7192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1</a:t>
            </a:r>
            <a:r>
              <a:rPr lang="en-US" altLang="en-US"/>
              <a:t> Determine if </a:t>
            </a:r>
            <a:r>
              <a:rPr lang="en-US" altLang="en-US" i="1"/>
              <a:t>EFGH</a:t>
            </a:r>
            <a:r>
              <a:rPr lang="en-US" altLang="en-US"/>
              <a:t> is a parallelogram.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4572000" y="4572000"/>
            <a:ext cx="1166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i="1">
                <a:solidFill>
                  <a:srgbClr val="3366FF"/>
                </a:solidFill>
              </a:rPr>
              <a:t>Given</a:t>
            </a:r>
            <a:r>
              <a:rPr lang="en-US" altLang="en-US"/>
              <a:t> 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635000" y="5181600"/>
            <a:ext cx="408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i="1"/>
              <a:t>EFGH</a:t>
            </a:r>
            <a:r>
              <a:rPr lang="en-US" altLang="en-US"/>
              <a:t> is a parallelogram. </a:t>
            </a:r>
          </a:p>
        </p:txBody>
      </p:sp>
      <p:pic>
        <p:nvPicPr>
          <p:cNvPr id="12297" name="Picture 2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971800"/>
            <a:ext cx="61055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05" name="Picture 2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648200"/>
            <a:ext cx="25241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2008" name="Group 24"/>
          <p:cNvGrpSpPr>
            <a:grpSpLocks/>
          </p:cNvGrpSpPr>
          <p:nvPr/>
        </p:nvGrpSpPr>
        <p:grpSpPr bwMode="auto">
          <a:xfrm>
            <a:off x="4545013" y="4968875"/>
            <a:ext cx="4141787" cy="822325"/>
            <a:chOff x="2863" y="3130"/>
            <a:chExt cx="2609" cy="518"/>
          </a:xfrm>
        </p:grpSpPr>
        <p:sp>
          <p:nvSpPr>
            <p:cNvPr id="12300" name="Rectangle 17"/>
            <p:cNvSpPr>
              <a:spLocks noChangeArrowheads="1"/>
            </p:cNvSpPr>
            <p:nvPr/>
          </p:nvSpPr>
          <p:spPr bwMode="auto">
            <a:xfrm>
              <a:off x="2863" y="3130"/>
              <a:ext cx="260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 i="1">
                  <a:solidFill>
                    <a:srgbClr val="3366FF"/>
                  </a:solidFill>
                </a:rPr>
                <a:t>Quad. with diags. bisecting each other </a:t>
              </a:r>
              <a:r>
                <a:rPr lang="en-US" altLang="en-US" i="1">
                  <a:solidFill>
                    <a:srgbClr val="3366FF"/>
                  </a:solidFill>
                  <a:sym typeface="Wingdings" pitchFamily="2" charset="2"/>
                </a:rPr>
                <a:t></a:t>
              </a:r>
              <a:endParaRPr lang="en-US" altLang="en-US" i="1">
                <a:solidFill>
                  <a:srgbClr val="3366FF"/>
                </a:solidFill>
              </a:endParaRPr>
            </a:p>
          </p:txBody>
        </p:sp>
        <p:pic>
          <p:nvPicPr>
            <p:cNvPr id="12301" name="Picture 23" descr="Untitled-2 copyb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6" y="3438"/>
              <a:ext cx="2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5" grpId="0"/>
      <p:bldP spid="41998" grpId="0"/>
      <p:bldP spid="4200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 Continued</a:t>
            </a:r>
          </a:p>
        </p:txBody>
      </p:sp>
      <p:sp>
        <p:nvSpPr>
          <p:cNvPr id="13315" name="Rectangle 19"/>
          <p:cNvSpPr>
            <a:spLocks noChangeArrowheads="1"/>
          </p:cNvSpPr>
          <p:nvPr/>
        </p:nvSpPr>
        <p:spPr bwMode="auto">
          <a:xfrm>
            <a:off x="381000" y="1905000"/>
            <a:ext cx="6510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2</a:t>
            </a:r>
            <a:r>
              <a:rPr lang="en-US" altLang="en-US"/>
              <a:t> Determine if </a:t>
            </a:r>
            <a:r>
              <a:rPr lang="en-US" altLang="en-US" i="1"/>
              <a:t>EFGH </a:t>
            </a:r>
            <a:r>
              <a:rPr lang="en-US" altLang="en-US"/>
              <a:t>is a rectangle.</a:t>
            </a:r>
          </a:p>
        </p:txBody>
      </p:sp>
      <p:sp>
        <p:nvSpPr>
          <p:cNvPr id="44053" name="Rectangle 21"/>
          <p:cNvSpPr>
            <a:spLocks noChangeArrowheads="1"/>
          </p:cNvSpPr>
          <p:nvPr/>
        </p:nvSpPr>
        <p:spPr bwMode="auto">
          <a:xfrm>
            <a:off x="3862388" y="2514600"/>
            <a:ext cx="1277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i="1">
                <a:solidFill>
                  <a:srgbClr val="3366FF"/>
                </a:solidFill>
              </a:rPr>
              <a:t>Given.</a:t>
            </a:r>
            <a:r>
              <a:rPr lang="en-US" altLang="en-US"/>
              <a:t> </a:t>
            </a:r>
          </a:p>
        </p:txBody>
      </p:sp>
      <p:sp>
        <p:nvSpPr>
          <p:cNvPr id="44054" name="Rectangle 22"/>
          <p:cNvSpPr>
            <a:spLocks noChangeArrowheads="1"/>
          </p:cNvSpPr>
          <p:nvPr/>
        </p:nvSpPr>
        <p:spPr bwMode="auto">
          <a:xfrm>
            <a:off x="349250" y="3124200"/>
            <a:ext cx="3406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i="1"/>
              <a:t>EFGH</a:t>
            </a:r>
            <a:r>
              <a:rPr lang="en-US" altLang="en-US"/>
              <a:t> is a rectangle. </a:t>
            </a:r>
          </a:p>
        </p:txBody>
      </p:sp>
      <p:sp>
        <p:nvSpPr>
          <p:cNvPr id="44059" name="Rectangle 27"/>
          <p:cNvSpPr>
            <a:spLocks noChangeArrowheads="1"/>
          </p:cNvSpPr>
          <p:nvPr/>
        </p:nvSpPr>
        <p:spPr bwMode="auto">
          <a:xfrm>
            <a:off x="381000" y="3657600"/>
            <a:ext cx="6437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3</a:t>
            </a:r>
            <a:r>
              <a:rPr lang="en-US" altLang="en-US"/>
              <a:t> Determine if </a:t>
            </a:r>
            <a:r>
              <a:rPr lang="en-US" altLang="en-US" i="1"/>
              <a:t>EFGH </a:t>
            </a:r>
            <a:r>
              <a:rPr lang="en-US" altLang="en-US"/>
              <a:t>is a rhombus.</a:t>
            </a:r>
          </a:p>
        </p:txBody>
      </p:sp>
      <p:sp>
        <p:nvSpPr>
          <p:cNvPr id="44062" name="Rectangle 30"/>
          <p:cNvSpPr>
            <a:spLocks noChangeArrowheads="1"/>
          </p:cNvSpPr>
          <p:nvPr/>
        </p:nvSpPr>
        <p:spPr bwMode="auto">
          <a:xfrm>
            <a:off x="381000" y="4953000"/>
            <a:ext cx="333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i="1"/>
              <a:t>EFGH</a:t>
            </a:r>
            <a:r>
              <a:rPr lang="en-US" altLang="en-US"/>
              <a:t> is a rhombus. </a:t>
            </a:r>
          </a:p>
        </p:txBody>
      </p:sp>
      <p:pic>
        <p:nvPicPr>
          <p:cNvPr id="44067" name="Picture 35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33650"/>
            <a:ext cx="12287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69" name="Picture 3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267200"/>
            <a:ext cx="12192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71" name="Picture 39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267200"/>
            <a:ext cx="19526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4075" name="Group 43"/>
          <p:cNvGrpSpPr>
            <a:grpSpLocks/>
          </p:cNvGrpSpPr>
          <p:nvPr/>
        </p:nvGrpSpPr>
        <p:grpSpPr bwMode="auto">
          <a:xfrm>
            <a:off x="3962400" y="3127375"/>
            <a:ext cx="3781425" cy="457200"/>
            <a:chOff x="2496" y="1970"/>
            <a:chExt cx="2382" cy="288"/>
          </a:xfrm>
        </p:grpSpPr>
        <p:sp>
          <p:nvSpPr>
            <p:cNvPr id="13327" name="Rectangle 23"/>
            <p:cNvSpPr>
              <a:spLocks noChangeArrowheads="1"/>
            </p:cNvSpPr>
            <p:nvPr/>
          </p:nvSpPr>
          <p:spPr bwMode="auto">
            <a:xfrm>
              <a:off x="2702" y="1970"/>
              <a:ext cx="21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 i="1">
                  <a:solidFill>
                    <a:srgbClr val="3366FF"/>
                  </a:solidFill>
                </a:rPr>
                <a:t> with diags. </a:t>
              </a:r>
              <a:r>
                <a:rPr lang="en-US" altLang="en-US" i="1">
                  <a:solidFill>
                    <a:srgbClr val="3366FF"/>
                  </a:solidFill>
                  <a:sym typeface="Symbol" pitchFamily="18" charset="2"/>
                </a:rPr>
                <a:t> </a:t>
              </a:r>
              <a:r>
                <a:rPr lang="en-US" altLang="en-US" i="1">
                  <a:solidFill>
                    <a:srgbClr val="3366FF"/>
                  </a:solidFill>
                  <a:sym typeface="Wingdings" pitchFamily="2" charset="2"/>
                </a:rPr>
                <a:t></a:t>
              </a:r>
              <a:r>
                <a:rPr lang="en-US" altLang="en-US" i="1">
                  <a:solidFill>
                    <a:srgbClr val="3366FF"/>
                  </a:solidFill>
                </a:rPr>
                <a:t> rect.</a:t>
              </a:r>
            </a:p>
          </p:txBody>
        </p:sp>
        <p:pic>
          <p:nvPicPr>
            <p:cNvPr id="13328" name="Picture 41" descr="Untitled-2 copyb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" y="2064"/>
              <a:ext cx="2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4076" name="Group 44"/>
          <p:cNvGrpSpPr>
            <a:grpSpLocks/>
          </p:cNvGrpSpPr>
          <p:nvPr/>
        </p:nvGrpSpPr>
        <p:grpSpPr bwMode="auto">
          <a:xfrm>
            <a:off x="3886200" y="4800600"/>
            <a:ext cx="4953000" cy="822325"/>
            <a:chOff x="2448" y="3024"/>
            <a:chExt cx="3120" cy="518"/>
          </a:xfrm>
        </p:grpSpPr>
        <p:sp>
          <p:nvSpPr>
            <p:cNvPr id="13325" name="Rectangle 31"/>
            <p:cNvSpPr>
              <a:spLocks noChangeArrowheads="1"/>
            </p:cNvSpPr>
            <p:nvPr/>
          </p:nvSpPr>
          <p:spPr bwMode="auto">
            <a:xfrm>
              <a:off x="2448" y="3024"/>
              <a:ext cx="312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 i="1">
                  <a:solidFill>
                    <a:srgbClr val="3366FF"/>
                  </a:solidFill>
                </a:rPr>
                <a:t>     with one pair of cons. sides   </a:t>
              </a:r>
              <a:r>
                <a:rPr lang="en-US" altLang="en-US" i="1">
                  <a:solidFill>
                    <a:srgbClr val="3366FF"/>
                  </a:solidFill>
                  <a:sym typeface="Symbol" pitchFamily="18" charset="2"/>
                </a:rPr>
                <a:t> </a:t>
              </a:r>
              <a:r>
                <a:rPr lang="en-US" altLang="en-US" i="1">
                  <a:solidFill>
                    <a:srgbClr val="3366FF"/>
                  </a:solidFill>
                  <a:sym typeface="Wingdings" pitchFamily="2" charset="2"/>
                </a:rPr>
                <a:t></a:t>
              </a:r>
              <a:r>
                <a:rPr lang="en-US" altLang="en-US" i="1">
                  <a:solidFill>
                    <a:srgbClr val="3366FF"/>
                  </a:solidFill>
                  <a:sym typeface="Symbol" pitchFamily="18" charset="2"/>
                </a:rPr>
                <a:t> </a:t>
              </a:r>
              <a:r>
                <a:rPr lang="en-US" altLang="en-US" i="1">
                  <a:solidFill>
                    <a:srgbClr val="3366FF"/>
                  </a:solidFill>
                </a:rPr>
                <a:t>rhombus</a:t>
              </a:r>
            </a:p>
          </p:txBody>
        </p:sp>
        <p:pic>
          <p:nvPicPr>
            <p:cNvPr id="13326" name="Picture 42" descr="Untitled-2 copyb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8" y="3129"/>
              <a:ext cx="2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4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4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4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3" grpId="0"/>
      <p:bldP spid="44054" grpId="0"/>
      <p:bldP spid="44059" grpId="0"/>
      <p:bldP spid="440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 Continued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533400" y="1981200"/>
            <a:ext cx="6175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4</a:t>
            </a:r>
            <a:r>
              <a:rPr lang="en-US" altLang="en-US"/>
              <a:t> Determine is </a:t>
            </a:r>
            <a:r>
              <a:rPr lang="en-US" altLang="en-US" i="1"/>
              <a:t>EFGH</a:t>
            </a:r>
            <a:r>
              <a:rPr lang="en-US" altLang="en-US"/>
              <a:t> is a square.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609600" y="26670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/>
              <a:t>Since </a:t>
            </a:r>
            <a:r>
              <a:rPr lang="en-US" altLang="en-US" i="1"/>
              <a:t>EFGH</a:t>
            </a:r>
            <a:r>
              <a:rPr lang="en-US" altLang="en-US"/>
              <a:t> is a rectangle and a rhombus, it has four right angles and four congruent sides. So </a:t>
            </a:r>
            <a:r>
              <a:rPr lang="en-US" altLang="en-US" i="1"/>
              <a:t>EFGH</a:t>
            </a:r>
            <a:r>
              <a:rPr lang="en-US" altLang="en-US"/>
              <a:t> is a square by definition.</a:t>
            </a:r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600075" y="4038600"/>
            <a:ext cx="3743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/>
              <a:t>The conclusion is valid.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5" grpId="0"/>
      <p:bldP spid="45076" grpId="0"/>
      <p:bldP spid="4507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533400" y="1600200"/>
            <a:ext cx="807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Determine if the conclusion is valid. If not, tell what additional information is needed to make it valid.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33400" y="2822575"/>
            <a:ext cx="4768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Given:</a:t>
            </a:r>
            <a:r>
              <a:rPr lang="en-US" altLang="en-US"/>
              <a:t>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/>
              <a:t>ABC </a:t>
            </a:r>
            <a:r>
              <a:rPr lang="en-US" altLang="en-US"/>
              <a:t>is a right angle.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20700" y="3352800"/>
            <a:ext cx="542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Conclusion:</a:t>
            </a:r>
            <a:r>
              <a:rPr lang="en-US" altLang="en-US"/>
              <a:t> </a:t>
            </a:r>
            <a:r>
              <a:rPr lang="en-US" altLang="en-US" i="1"/>
              <a:t>ABCD </a:t>
            </a:r>
            <a:r>
              <a:rPr lang="en-US" altLang="en-US"/>
              <a:t>is a rectangle.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33400" y="4162425"/>
            <a:ext cx="7620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/>
              <a:t>The conclusion is not valid. By Theorem 6-5-1, if one angle of a parallelogram is a right angle, then the parallelogram is a rectangle. To apply this theorem, you need to know that ABCD is a parallelogram .</a:t>
            </a:r>
          </a:p>
        </p:txBody>
      </p:sp>
      <p:pic>
        <p:nvPicPr>
          <p:cNvPr id="15367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14600"/>
            <a:ext cx="1492250" cy="137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3A: Identifying Special Parallelograms in the Coordinate Plane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000" y="1828800"/>
            <a:ext cx="8534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Use the diagonals to determine whether a parallelogram with the given vertices is a rectangle, rhombus, or square. Give all the names that apply.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81000" y="3505200"/>
            <a:ext cx="6007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 i="1"/>
              <a:t>P</a:t>
            </a:r>
            <a:r>
              <a:rPr lang="en-US" altLang="en-US" b="1"/>
              <a:t>(–1, 4), </a:t>
            </a:r>
            <a:r>
              <a:rPr lang="en-US" altLang="en-US" b="1" i="1"/>
              <a:t>Q</a:t>
            </a:r>
            <a:r>
              <a:rPr lang="en-US" altLang="en-US" b="1"/>
              <a:t>(2, 6), </a:t>
            </a:r>
            <a:r>
              <a:rPr lang="en-US" altLang="en-US" b="1" i="1"/>
              <a:t>R</a:t>
            </a:r>
            <a:r>
              <a:rPr lang="en-US" altLang="en-US" b="1"/>
              <a:t>(4, 3), </a:t>
            </a:r>
            <a:r>
              <a:rPr lang="en-US" altLang="en-US" b="1" i="1"/>
              <a:t>S</a:t>
            </a:r>
            <a:r>
              <a:rPr lang="en-US" altLang="en-US" b="1"/>
              <a:t>(1, 1)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3A Continued</a:t>
            </a: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377825" y="1828800"/>
            <a:ext cx="3813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Graph     </a:t>
            </a:r>
            <a:r>
              <a:rPr lang="en-US" altLang="en-US" i="1"/>
              <a:t>PQRS</a:t>
            </a:r>
            <a:r>
              <a:rPr lang="en-US" altLang="en-US"/>
              <a:t>.</a:t>
            </a:r>
          </a:p>
        </p:txBody>
      </p:sp>
      <p:pic>
        <p:nvPicPr>
          <p:cNvPr id="49166" name="Picture 14" descr="ae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8956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5" descr="Untitled-2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700" y="1949450"/>
            <a:ext cx="4572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ChangeArrowheads="1"/>
          </p:cNvSpPr>
          <p:nvPr/>
        </p:nvSpPr>
        <p:spPr bwMode="auto">
          <a:xfrm>
            <a:off x="533400" y="1539875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2</a:t>
            </a:r>
            <a:r>
              <a:rPr lang="en-US" altLang="en-US"/>
              <a:t> Find </a:t>
            </a:r>
            <a:r>
              <a:rPr lang="en-US" altLang="en-US" i="1"/>
              <a:t>PR </a:t>
            </a:r>
            <a:r>
              <a:rPr lang="en-US" altLang="en-US"/>
              <a:t>and </a:t>
            </a:r>
            <a:r>
              <a:rPr lang="en-US" altLang="en-US" i="1"/>
              <a:t>QS</a:t>
            </a:r>
            <a:r>
              <a:rPr lang="en-US" altLang="en-US"/>
              <a:t> to determine if </a:t>
            </a:r>
            <a:r>
              <a:rPr lang="en-US" altLang="en-US" i="1"/>
              <a:t>PQRS </a:t>
            </a:r>
            <a:r>
              <a:rPr lang="en-US" altLang="en-US"/>
              <a:t>is a rectangle.</a:t>
            </a:r>
          </a:p>
        </p:txBody>
      </p:sp>
      <p:sp>
        <p:nvSpPr>
          <p:cNvPr id="18435" name="Text Box 1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3A Continued</a:t>
            </a:r>
          </a:p>
        </p:txBody>
      </p:sp>
      <p:pic>
        <p:nvPicPr>
          <p:cNvPr id="50192" name="Picture 1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657600"/>
            <a:ext cx="31432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93" name="Picture 1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438400"/>
            <a:ext cx="36957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0195" name="Group 19"/>
          <p:cNvGrpSpPr>
            <a:grpSpLocks/>
          </p:cNvGrpSpPr>
          <p:nvPr/>
        </p:nvGrpSpPr>
        <p:grpSpPr bwMode="auto">
          <a:xfrm>
            <a:off x="609600" y="5121275"/>
            <a:ext cx="7620000" cy="822325"/>
            <a:chOff x="576" y="3120"/>
            <a:chExt cx="4800" cy="518"/>
          </a:xfrm>
        </p:grpSpPr>
        <p:sp>
          <p:nvSpPr>
            <p:cNvPr id="18439" name="Rectangle 12"/>
            <p:cNvSpPr>
              <a:spLocks noChangeArrowheads="1"/>
            </p:cNvSpPr>
            <p:nvPr/>
          </p:nvSpPr>
          <p:spPr bwMode="auto">
            <a:xfrm>
              <a:off x="576" y="3120"/>
              <a:ext cx="480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/>
                <a:t>Since              , the diagonals are congruent. </a:t>
              </a:r>
              <a:r>
                <a:rPr lang="en-US" altLang="en-US" i="1"/>
                <a:t>PQRS</a:t>
              </a:r>
              <a:r>
                <a:rPr lang="en-US" altLang="en-US"/>
                <a:t> is a rectangle.</a:t>
              </a:r>
            </a:p>
          </p:txBody>
        </p:sp>
        <p:pic>
          <p:nvPicPr>
            <p:cNvPr id="18440" name="Picture 18" descr="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3" y="3148"/>
              <a:ext cx="9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0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52400" y="1447800"/>
            <a:ext cx="6450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3</a:t>
            </a:r>
            <a:r>
              <a:rPr lang="en-US" altLang="en-US"/>
              <a:t> Determine if </a:t>
            </a:r>
            <a:r>
              <a:rPr lang="en-US" altLang="en-US" i="1"/>
              <a:t>PQRS </a:t>
            </a:r>
            <a:r>
              <a:rPr lang="en-US" altLang="en-US"/>
              <a:t>is a rhombus.</a:t>
            </a: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228600" y="4724400"/>
            <a:ext cx="6137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4</a:t>
            </a:r>
            <a:r>
              <a:rPr lang="en-US" altLang="en-US"/>
              <a:t> Determine if </a:t>
            </a:r>
            <a:r>
              <a:rPr lang="en-US" altLang="en-US" i="1"/>
              <a:t>PQRS </a:t>
            </a:r>
            <a:r>
              <a:rPr lang="en-US" altLang="en-US"/>
              <a:t>is a square.</a:t>
            </a: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228600" y="5287963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/>
              <a:t>Since </a:t>
            </a:r>
            <a:r>
              <a:rPr lang="en-US" altLang="en-US" i="1"/>
              <a:t>PQRS</a:t>
            </a:r>
            <a:r>
              <a:rPr lang="en-US" altLang="en-US"/>
              <a:t> is a rectangle and a rhombus, it has four right angles and four congruent sides. So </a:t>
            </a:r>
            <a:r>
              <a:rPr lang="en-US" altLang="en-US" i="1"/>
              <a:t>PQRS</a:t>
            </a:r>
            <a:r>
              <a:rPr lang="en-US" altLang="en-US"/>
              <a:t> is a square by definition.</a:t>
            </a:r>
          </a:p>
        </p:txBody>
      </p:sp>
      <p:sp>
        <p:nvSpPr>
          <p:cNvPr id="19461" name="Text Box 11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3A Continued</a:t>
            </a:r>
          </a:p>
        </p:txBody>
      </p:sp>
      <p:pic>
        <p:nvPicPr>
          <p:cNvPr id="52236" name="Picture 1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133600"/>
            <a:ext cx="441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7" name="Picture 13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0"/>
            <a:ext cx="37719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2239" name="Group 15"/>
          <p:cNvGrpSpPr>
            <a:grpSpLocks/>
          </p:cNvGrpSpPr>
          <p:nvPr/>
        </p:nvGrpSpPr>
        <p:grpSpPr bwMode="auto">
          <a:xfrm>
            <a:off x="457200" y="3800475"/>
            <a:ext cx="7737475" cy="809625"/>
            <a:chOff x="288" y="2394"/>
            <a:chExt cx="4874" cy="510"/>
          </a:xfrm>
        </p:grpSpPr>
        <p:sp>
          <p:nvSpPr>
            <p:cNvPr id="19465" name="Rectangle 6"/>
            <p:cNvSpPr>
              <a:spLocks noChangeArrowheads="1"/>
            </p:cNvSpPr>
            <p:nvPr/>
          </p:nvSpPr>
          <p:spPr bwMode="auto">
            <a:xfrm>
              <a:off x="288" y="2468"/>
              <a:ext cx="487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/>
                <a:t>Since                                , </a:t>
              </a:r>
              <a:r>
                <a:rPr lang="en-US" altLang="en-US" i="1"/>
                <a:t>PQRS</a:t>
              </a:r>
              <a:r>
                <a:rPr lang="en-US" altLang="en-US"/>
                <a:t> is a rhombus.</a:t>
              </a:r>
            </a:p>
          </p:txBody>
        </p:sp>
        <p:pic>
          <p:nvPicPr>
            <p:cNvPr id="19466" name="Picture 14" descr="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4" y="2394"/>
              <a:ext cx="2028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3" grpId="0"/>
      <p:bldP spid="522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3B: Identifying Special Parallelograms in the Coordinate Plane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04800" y="3276600"/>
            <a:ext cx="487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 i="1"/>
              <a:t>W</a:t>
            </a:r>
            <a:r>
              <a:rPr lang="en-US" altLang="en-US" b="1"/>
              <a:t>(0, 1), </a:t>
            </a:r>
            <a:r>
              <a:rPr lang="en-US" altLang="en-US" b="1" i="1"/>
              <a:t>X</a:t>
            </a:r>
            <a:r>
              <a:rPr lang="en-US" altLang="en-US" b="1"/>
              <a:t>(4, 2), </a:t>
            </a:r>
            <a:r>
              <a:rPr lang="en-US" altLang="en-US" b="1" i="1"/>
              <a:t>Y</a:t>
            </a:r>
            <a:r>
              <a:rPr lang="en-US" altLang="en-US" b="1"/>
              <a:t>(3, –2), </a:t>
            </a:r>
            <a:r>
              <a:rPr lang="en-US" altLang="en-US" b="1" i="1"/>
              <a:t>Z</a:t>
            </a:r>
            <a:r>
              <a:rPr lang="en-US" altLang="en-US" b="1"/>
              <a:t>(–1, –3)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4267200"/>
            <a:ext cx="3984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Graph      </a:t>
            </a:r>
            <a:r>
              <a:rPr lang="en-US" altLang="en-US" i="1"/>
              <a:t>WXYZ</a:t>
            </a:r>
            <a:r>
              <a:rPr lang="en-US" altLang="en-US"/>
              <a:t>.</a:t>
            </a:r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304800" y="1600200"/>
            <a:ext cx="8534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Use the diagonals to determine whether a parallelogram with the given vertices is a rectangle, rhombus, or square. Give all the names that apply.</a:t>
            </a:r>
          </a:p>
        </p:txBody>
      </p:sp>
      <p:pic>
        <p:nvPicPr>
          <p:cNvPr id="53258" name="Picture 10" descr="ae3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200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11" descr="Untitled-2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4368800"/>
            <a:ext cx="4572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066800"/>
            <a:ext cx="8305800" cy="510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  <a:endParaRPr lang="en-US" altLang="en-US" sz="2800" dirty="0"/>
          </a:p>
          <a:p>
            <a:pPr algn="l" eaLnBrk="1" hangingPunct="1"/>
            <a:endParaRPr lang="en-US" altLang="en-US" sz="800" b="1" dirty="0"/>
          </a:p>
          <a:p>
            <a:pPr algn="l" eaLnBrk="1" hangingPunct="1"/>
            <a:endParaRPr lang="en-US" altLang="en-US" sz="800" dirty="0"/>
          </a:p>
          <a:p>
            <a:pPr algn="l" eaLnBrk="1" hangingPunct="1"/>
            <a:r>
              <a:rPr lang="en-US" altLang="en-US" b="1" dirty="0"/>
              <a:t>1.</a:t>
            </a:r>
            <a:r>
              <a:rPr lang="en-US" altLang="en-US" dirty="0"/>
              <a:t> </a:t>
            </a:r>
            <a:r>
              <a:rPr lang="en-US" altLang="en-US" dirty="0">
                <a:sym typeface="Symbol" pitchFamily="18" charset="2"/>
              </a:rPr>
              <a:t>Find </a:t>
            </a:r>
            <a:r>
              <a:rPr lang="en-US" altLang="en-US" i="1" dirty="0">
                <a:sym typeface="Symbol" pitchFamily="18" charset="2"/>
              </a:rPr>
              <a:t>AB </a:t>
            </a:r>
            <a:r>
              <a:rPr lang="en-US" altLang="en-US" dirty="0">
                <a:sym typeface="Symbol" pitchFamily="18" charset="2"/>
              </a:rPr>
              <a:t>for </a:t>
            </a:r>
            <a:r>
              <a:rPr lang="en-US" altLang="en-US" i="1" dirty="0">
                <a:sym typeface="Symbol" pitchFamily="18" charset="2"/>
              </a:rPr>
              <a:t>A </a:t>
            </a:r>
            <a:r>
              <a:rPr lang="en-US" altLang="en-US" dirty="0">
                <a:sym typeface="Symbol" pitchFamily="18" charset="2"/>
              </a:rPr>
              <a:t>(–3, 5) and </a:t>
            </a:r>
            <a:r>
              <a:rPr lang="en-US" altLang="en-US" i="1" dirty="0">
                <a:sym typeface="Symbol" pitchFamily="18" charset="2"/>
              </a:rPr>
              <a:t>B </a:t>
            </a:r>
            <a:r>
              <a:rPr lang="en-US" altLang="en-US" dirty="0">
                <a:sym typeface="Symbol" pitchFamily="18" charset="2"/>
              </a:rPr>
              <a:t>(1, 2).</a:t>
            </a:r>
          </a:p>
          <a:p>
            <a:pPr algn="l" eaLnBrk="1" hangingPunct="1"/>
            <a:endParaRPr lang="en-US" altLang="en-US" dirty="0">
              <a:sym typeface="Symbol" pitchFamily="18" charset="2"/>
            </a:endParaRPr>
          </a:p>
          <a:p>
            <a:pPr algn="l" eaLnBrk="1" hangingPunct="1">
              <a:lnSpc>
                <a:spcPct val="140000"/>
              </a:lnSpc>
            </a:pPr>
            <a:r>
              <a:rPr lang="en-US" altLang="en-US" b="1" dirty="0">
                <a:sym typeface="Symbol" pitchFamily="18" charset="2"/>
              </a:rPr>
              <a:t>2.</a:t>
            </a:r>
            <a:r>
              <a:rPr lang="en-US" altLang="en-US" dirty="0">
                <a:sym typeface="Symbol" pitchFamily="18" charset="2"/>
              </a:rPr>
              <a:t> Find the slope of </a:t>
            </a:r>
            <a:r>
              <a:rPr lang="en-US" altLang="en-US" i="1" dirty="0">
                <a:sym typeface="Symbol" pitchFamily="18" charset="2"/>
              </a:rPr>
              <a:t>JK</a:t>
            </a:r>
            <a:r>
              <a:rPr lang="en-US" altLang="en-US" dirty="0">
                <a:sym typeface="Symbol" pitchFamily="18" charset="2"/>
              </a:rPr>
              <a:t> for </a:t>
            </a:r>
            <a:r>
              <a:rPr lang="en-US" altLang="en-US" i="1" dirty="0">
                <a:sym typeface="Symbol" pitchFamily="18" charset="2"/>
              </a:rPr>
              <a:t>J</a:t>
            </a:r>
            <a:r>
              <a:rPr lang="en-US" altLang="en-US" dirty="0">
                <a:sym typeface="Symbol" pitchFamily="18" charset="2"/>
              </a:rPr>
              <a:t>(–4, 4) and </a:t>
            </a:r>
            <a:r>
              <a:rPr lang="en-US" altLang="en-US" i="1" dirty="0">
                <a:sym typeface="Symbol" pitchFamily="18" charset="2"/>
              </a:rPr>
              <a:t>K</a:t>
            </a:r>
            <a:r>
              <a:rPr lang="en-US" altLang="en-US" dirty="0">
                <a:sym typeface="Symbol" pitchFamily="18" charset="2"/>
              </a:rPr>
              <a:t>(3, –3).</a:t>
            </a:r>
          </a:p>
          <a:p>
            <a:pPr algn="l" eaLnBrk="1" hangingPunct="1"/>
            <a:endParaRPr lang="en-US" altLang="en-US" dirty="0">
              <a:solidFill>
                <a:srgbClr val="FF0000"/>
              </a:solidFill>
            </a:endParaRPr>
          </a:p>
          <a:p>
            <a:pPr algn="l" eaLnBrk="1" hangingPunct="1"/>
            <a:r>
              <a:rPr lang="en-US" altLang="en-US" b="1" i="1" dirty="0"/>
              <a:t>ABCD </a:t>
            </a:r>
            <a:r>
              <a:rPr lang="en-US" altLang="en-US" b="1" dirty="0"/>
              <a:t>is a parallelogram. Justify each statement.</a:t>
            </a:r>
          </a:p>
          <a:p>
            <a:pPr algn="l" eaLnBrk="1" hangingPunct="1"/>
            <a:endParaRPr lang="en-US" altLang="en-US" b="1" dirty="0"/>
          </a:p>
          <a:p>
            <a:pPr algn="l" eaLnBrk="1" hangingPunct="1"/>
            <a:r>
              <a:rPr lang="en-US" altLang="en-US" b="1" dirty="0"/>
              <a:t>3.</a:t>
            </a:r>
            <a:r>
              <a:rPr lang="en-US" altLang="en-US" dirty="0"/>
              <a:t> </a:t>
            </a:r>
            <a:r>
              <a:rPr lang="en-US" altLang="en-US" dirty="0">
                <a:sym typeface="Symbol" pitchFamily="18" charset="2"/>
              </a:rPr>
              <a:t></a:t>
            </a:r>
            <a:r>
              <a:rPr lang="en-US" altLang="en-US" i="1" dirty="0">
                <a:sym typeface="Symbol" pitchFamily="18" charset="2"/>
              </a:rPr>
              <a:t>ABC</a:t>
            </a:r>
            <a:r>
              <a:rPr lang="en-US" altLang="en-US" dirty="0">
                <a:sym typeface="Symbol" pitchFamily="18" charset="2"/>
              </a:rPr>
              <a:t>  </a:t>
            </a:r>
            <a:r>
              <a:rPr lang="en-US" altLang="en-US" i="1" dirty="0">
                <a:sym typeface="Symbol" pitchFamily="18" charset="2"/>
              </a:rPr>
              <a:t>CDA</a:t>
            </a:r>
            <a:r>
              <a:rPr lang="en-US" altLang="en-US" dirty="0">
                <a:sym typeface="Symbol" pitchFamily="18" charset="2"/>
              </a:rPr>
              <a:t> 			</a:t>
            </a:r>
          </a:p>
          <a:p>
            <a:pPr algn="l" eaLnBrk="1" hangingPunct="1"/>
            <a:endParaRPr lang="en-US" altLang="en-US" dirty="0">
              <a:sym typeface="Symbol" pitchFamily="18" charset="2"/>
            </a:endParaRPr>
          </a:p>
          <a:p>
            <a:pPr algn="l" eaLnBrk="1" hangingPunct="1"/>
            <a:endParaRPr lang="en-US" altLang="en-US" dirty="0">
              <a:sym typeface="Symbol" pitchFamily="18" charset="2"/>
            </a:endParaRPr>
          </a:p>
          <a:p>
            <a:pPr algn="l" eaLnBrk="1" hangingPunct="1"/>
            <a:r>
              <a:rPr lang="en-US" altLang="en-US" b="1" dirty="0">
                <a:sym typeface="Symbol" pitchFamily="18" charset="2"/>
              </a:rPr>
              <a:t>4. </a:t>
            </a:r>
            <a:r>
              <a:rPr lang="en-US" altLang="en-US" dirty="0">
                <a:sym typeface="Symbol" pitchFamily="18" charset="2"/>
              </a:rPr>
              <a:t></a:t>
            </a:r>
            <a:r>
              <a:rPr lang="en-US" altLang="en-US" i="1" dirty="0">
                <a:sym typeface="Symbol" pitchFamily="18" charset="2"/>
              </a:rPr>
              <a:t>AEB </a:t>
            </a:r>
            <a:r>
              <a:rPr lang="en-US" altLang="en-US" dirty="0">
                <a:sym typeface="Symbol" pitchFamily="18" charset="2"/>
              </a:rPr>
              <a:t> </a:t>
            </a:r>
            <a:r>
              <a:rPr lang="en-US" altLang="en-US" i="1" dirty="0">
                <a:sym typeface="Symbol" pitchFamily="18" charset="2"/>
              </a:rPr>
              <a:t>CED</a:t>
            </a:r>
            <a:r>
              <a:rPr lang="en-US" altLang="en-US" dirty="0">
                <a:sym typeface="Symbol" pitchFamily="18" charset="2"/>
              </a:rPr>
              <a:t> </a:t>
            </a:r>
            <a:endParaRPr lang="en-US" altLang="en-US" b="1" dirty="0"/>
          </a:p>
          <a:p>
            <a:pPr algn="l" eaLnBrk="1" hangingPunct="1"/>
            <a:r>
              <a:rPr lang="en-US" altLang="en-US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248400" y="1676400"/>
            <a:ext cx="30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5</a:t>
            </a:r>
            <a:endParaRPr lang="en-US" altLang="en-US" sz="2800">
              <a:sym typeface="Symbol" pitchFamily="18" charset="2"/>
            </a:endParaRP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8153400" y="2590800"/>
            <a:ext cx="63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–1</a:t>
            </a:r>
            <a:endParaRPr lang="en-US" altLang="en-US" sz="2800">
              <a:sym typeface="Symbol" pitchFamily="18" charset="2"/>
            </a:endParaRPr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3228975" y="5562600"/>
            <a:ext cx="2333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3300"/>
                </a:solidFill>
              </a:rPr>
              <a:t>Vert. </a:t>
            </a:r>
            <a:r>
              <a:rPr lang="en-US" altLang="en-US" b="1">
                <a:solidFill>
                  <a:srgbClr val="FF3300"/>
                </a:solidFill>
                <a:sym typeface="Symbol" pitchFamily="18" charset="2"/>
              </a:rPr>
              <a:t>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s </a:t>
            </a:r>
            <a:r>
              <a:rPr lang="en-US" altLang="en-US">
                <a:solidFill>
                  <a:srgbClr val="FF3300"/>
                </a:solidFill>
              </a:rPr>
              <a:t>Thm.</a:t>
            </a:r>
          </a:p>
        </p:txBody>
      </p:sp>
      <p:pic>
        <p:nvPicPr>
          <p:cNvPr id="3078" name="Picture 3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191000"/>
            <a:ext cx="2322513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208" name="Group 40"/>
          <p:cNvGrpSpPr>
            <a:grpSpLocks/>
          </p:cNvGrpSpPr>
          <p:nvPr/>
        </p:nvGrpSpPr>
        <p:grpSpPr bwMode="auto">
          <a:xfrm>
            <a:off x="993775" y="4938713"/>
            <a:ext cx="2482850" cy="457200"/>
            <a:chOff x="626" y="3111"/>
            <a:chExt cx="1564" cy="288"/>
          </a:xfrm>
        </p:grpSpPr>
        <p:sp>
          <p:nvSpPr>
            <p:cNvPr id="3080" name="Rectangle 31"/>
            <p:cNvSpPr>
              <a:spLocks noChangeArrowheads="1"/>
            </p:cNvSpPr>
            <p:nvPr/>
          </p:nvSpPr>
          <p:spPr bwMode="auto">
            <a:xfrm>
              <a:off x="912" y="3111"/>
              <a:ext cx="12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 b="1">
                  <a:solidFill>
                    <a:srgbClr val="FF3300"/>
                  </a:solidFill>
                  <a:sym typeface="Wingdings" pitchFamily="2" charset="2"/>
                </a:rPr>
                <a:t></a:t>
              </a:r>
              <a:r>
                <a:rPr lang="en-US" altLang="en-US" b="1">
                  <a:solidFill>
                    <a:srgbClr val="FF3300"/>
                  </a:solidFill>
                </a:rPr>
                <a:t> </a:t>
              </a:r>
              <a:r>
                <a:rPr lang="en-US" altLang="en-US">
                  <a:solidFill>
                    <a:srgbClr val="FF3300"/>
                  </a:solidFill>
                </a:rPr>
                <a:t>opp. </a:t>
              </a:r>
              <a:r>
                <a:rPr lang="en-US" altLang="en-US" b="1">
                  <a:solidFill>
                    <a:srgbClr val="FF3300"/>
                  </a:solidFill>
                  <a:latin typeface="Arial" charset="0"/>
                  <a:sym typeface="Symbol" pitchFamily="18" charset="2"/>
                </a:rPr>
                <a:t>s </a:t>
              </a:r>
              <a:endParaRPr lang="en-US" altLang="en-US">
                <a:solidFill>
                  <a:srgbClr val="FF3300"/>
                </a:solidFill>
                <a:sym typeface="Symbol" pitchFamily="18" charset="2"/>
              </a:endParaRPr>
            </a:p>
          </p:txBody>
        </p:sp>
        <p:pic>
          <p:nvPicPr>
            <p:cNvPr id="3081" name="Picture 39" descr="Untitled-2 copy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6" y="3196"/>
              <a:ext cx="305" cy="1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94" grpId="0" autoUpdateAnimBg="0"/>
      <p:bldP spid="720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228600" y="1463675"/>
            <a:ext cx="8610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2</a:t>
            </a:r>
            <a:r>
              <a:rPr lang="en-US" altLang="en-US"/>
              <a:t> Find </a:t>
            </a:r>
            <a:r>
              <a:rPr lang="en-US" altLang="en-US" i="1"/>
              <a:t>WY </a:t>
            </a:r>
            <a:r>
              <a:rPr lang="en-US" altLang="en-US"/>
              <a:t>and </a:t>
            </a:r>
            <a:r>
              <a:rPr lang="en-US" altLang="en-US" i="1"/>
              <a:t>XZ</a:t>
            </a:r>
            <a:r>
              <a:rPr lang="en-US" altLang="en-US"/>
              <a:t> to determine if </a:t>
            </a:r>
            <a:r>
              <a:rPr lang="en-US" altLang="en-US" i="1"/>
              <a:t>WXYZ </a:t>
            </a:r>
            <a:r>
              <a:rPr lang="en-US" altLang="en-US"/>
              <a:t>is a rectangle.</a:t>
            </a:r>
          </a:p>
        </p:txBody>
      </p:sp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990600" y="5562600"/>
            <a:ext cx="454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/>
              <a:t>Thus </a:t>
            </a:r>
            <a:r>
              <a:rPr lang="en-US" altLang="en-US" i="1"/>
              <a:t>WXYZ</a:t>
            </a:r>
            <a:r>
              <a:rPr lang="en-US" altLang="en-US"/>
              <a:t> is not a square. </a:t>
            </a:r>
          </a:p>
        </p:txBody>
      </p:sp>
      <p:sp>
        <p:nvSpPr>
          <p:cNvPr id="21508" name="Text Box 11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3B Continued</a:t>
            </a:r>
          </a:p>
        </p:txBody>
      </p:sp>
      <p:pic>
        <p:nvPicPr>
          <p:cNvPr id="55310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429000"/>
            <a:ext cx="35909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12" name="Picture 1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209800"/>
            <a:ext cx="34480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5314" name="Group 18"/>
          <p:cNvGrpSpPr>
            <a:grpSpLocks/>
          </p:cNvGrpSpPr>
          <p:nvPr/>
        </p:nvGrpSpPr>
        <p:grpSpPr bwMode="auto">
          <a:xfrm>
            <a:off x="914400" y="4724400"/>
            <a:ext cx="6754813" cy="457200"/>
            <a:chOff x="576" y="2976"/>
            <a:chExt cx="4255" cy="288"/>
          </a:xfrm>
        </p:grpSpPr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576" y="2976"/>
              <a:ext cx="4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/>
                <a:t>Since               , </a:t>
              </a:r>
              <a:r>
                <a:rPr lang="en-US" altLang="en-US" i="1"/>
                <a:t>WXYZ</a:t>
              </a:r>
              <a:r>
                <a:rPr lang="en-US" altLang="en-US"/>
                <a:t> is not a rectangle. </a:t>
              </a:r>
            </a:p>
          </p:txBody>
        </p:sp>
        <p:pic>
          <p:nvPicPr>
            <p:cNvPr id="21513" name="Picture 17" descr="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2990"/>
              <a:ext cx="93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304800" y="2057400"/>
            <a:ext cx="651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3</a:t>
            </a:r>
            <a:r>
              <a:rPr lang="en-US" altLang="en-US"/>
              <a:t> Determine if </a:t>
            </a:r>
            <a:r>
              <a:rPr lang="en-US" altLang="en-US" i="1"/>
              <a:t>WXYZ</a:t>
            </a:r>
            <a:r>
              <a:rPr lang="en-US" altLang="en-US"/>
              <a:t> is a rhombus.</a:t>
            </a:r>
          </a:p>
        </p:txBody>
      </p:sp>
      <p:sp>
        <p:nvSpPr>
          <p:cNvPr id="22531" name="Text Box 9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3B Continued</a:t>
            </a:r>
          </a:p>
        </p:txBody>
      </p:sp>
      <p:pic>
        <p:nvPicPr>
          <p:cNvPr id="56331" name="Picture 11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667000"/>
            <a:ext cx="41338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2" name="Picture 12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3657600"/>
            <a:ext cx="39433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6334" name="Group 14"/>
          <p:cNvGrpSpPr>
            <a:grpSpLocks/>
          </p:cNvGrpSpPr>
          <p:nvPr/>
        </p:nvGrpSpPr>
        <p:grpSpPr bwMode="auto">
          <a:xfrm>
            <a:off x="768350" y="4953000"/>
            <a:ext cx="7308850" cy="822325"/>
            <a:chOff x="288" y="3120"/>
            <a:chExt cx="4604" cy="518"/>
          </a:xfrm>
        </p:grpSpPr>
        <p:sp>
          <p:nvSpPr>
            <p:cNvPr id="22535" name="Rectangle 6"/>
            <p:cNvSpPr>
              <a:spLocks noChangeArrowheads="1"/>
            </p:cNvSpPr>
            <p:nvPr/>
          </p:nvSpPr>
          <p:spPr bwMode="auto">
            <a:xfrm>
              <a:off x="288" y="3120"/>
              <a:ext cx="460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/>
                <a:t>Since (–1)(1) = –1,             , </a:t>
              </a:r>
              <a:r>
                <a:rPr lang="en-US" altLang="en-US" i="1"/>
                <a:t>WXYZ</a:t>
              </a:r>
              <a:r>
                <a:rPr lang="en-US" altLang="en-US"/>
                <a:t> is a rhombus.</a:t>
              </a:r>
            </a:p>
          </p:txBody>
        </p:sp>
        <p:pic>
          <p:nvPicPr>
            <p:cNvPr id="22536" name="Picture 13" descr="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0" y="3133"/>
              <a:ext cx="846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Use the diagonals to determine whether a parallelogram with the given vertices is a rectangle, rhombus, or square. Give all the names that apply.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57200" y="3352800"/>
            <a:ext cx="6591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K</a:t>
            </a:r>
            <a:r>
              <a:rPr lang="en-US" altLang="en-US" b="1"/>
              <a:t>(–5, –1), </a:t>
            </a:r>
            <a:r>
              <a:rPr lang="en-US" altLang="en-US" b="1" i="1"/>
              <a:t>L</a:t>
            </a:r>
            <a:r>
              <a:rPr lang="en-US" altLang="en-US" b="1"/>
              <a:t>(–2, 4), </a:t>
            </a:r>
            <a:r>
              <a:rPr lang="en-US" altLang="en-US" b="1" i="1"/>
              <a:t>M</a:t>
            </a:r>
            <a:r>
              <a:rPr lang="en-US" altLang="en-US" b="1"/>
              <a:t>(3, 1), </a:t>
            </a:r>
            <a:r>
              <a:rPr lang="en-US" altLang="en-US" b="1" i="1"/>
              <a:t>N</a:t>
            </a:r>
            <a:r>
              <a:rPr lang="en-US" altLang="en-US" b="1"/>
              <a:t>(0, –4)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ChangeArrowheads="1"/>
          </p:cNvSpPr>
          <p:nvPr/>
        </p:nvSpPr>
        <p:spPr bwMode="auto">
          <a:xfrm>
            <a:off x="152400" y="1676400"/>
            <a:ext cx="394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Graph      </a:t>
            </a:r>
            <a:r>
              <a:rPr lang="en-US" altLang="en-US" i="1"/>
              <a:t>KLMN</a:t>
            </a:r>
            <a:r>
              <a:rPr lang="en-US" altLang="en-US"/>
              <a:t>.</a:t>
            </a:r>
          </a:p>
        </p:txBody>
      </p: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57353" name="Picture 9" descr="ae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362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15" descr="Untitled-2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0" y="1778000"/>
            <a:ext cx="4572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1600200"/>
            <a:ext cx="7423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2</a:t>
            </a:r>
            <a:r>
              <a:rPr lang="en-US" altLang="en-US"/>
              <a:t> Find </a:t>
            </a:r>
            <a:r>
              <a:rPr lang="en-US" altLang="en-US" i="1"/>
              <a:t>KM </a:t>
            </a:r>
            <a:r>
              <a:rPr lang="en-US" altLang="en-US"/>
              <a:t>and </a:t>
            </a:r>
            <a:r>
              <a:rPr lang="en-US" altLang="en-US" i="1"/>
              <a:t>LN</a:t>
            </a:r>
            <a:r>
              <a:rPr lang="en-US" altLang="en-US"/>
              <a:t> to determine if </a:t>
            </a:r>
            <a:r>
              <a:rPr lang="en-US" altLang="en-US" i="1"/>
              <a:t>KLMN </a:t>
            </a:r>
            <a:r>
              <a:rPr lang="en-US" altLang="en-US"/>
              <a:t>is a rectangle.</a:t>
            </a:r>
          </a:p>
        </p:txBody>
      </p:sp>
      <p:pic>
        <p:nvPicPr>
          <p:cNvPr id="58382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514600"/>
            <a:ext cx="42386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83" name="Picture 1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38575"/>
            <a:ext cx="39624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8385" name="Group 17"/>
          <p:cNvGrpSpPr>
            <a:grpSpLocks/>
          </p:cNvGrpSpPr>
          <p:nvPr/>
        </p:nvGrpSpPr>
        <p:grpSpPr bwMode="auto">
          <a:xfrm>
            <a:off x="457200" y="5410200"/>
            <a:ext cx="7848600" cy="457200"/>
            <a:chOff x="288" y="3456"/>
            <a:chExt cx="4944" cy="288"/>
          </a:xfrm>
        </p:grpSpPr>
        <p:sp>
          <p:nvSpPr>
            <p:cNvPr id="25607" name="Text Box 7"/>
            <p:cNvSpPr txBox="1">
              <a:spLocks noChangeArrowheads="1"/>
            </p:cNvSpPr>
            <p:nvPr/>
          </p:nvSpPr>
          <p:spPr bwMode="auto">
            <a:xfrm>
              <a:off x="288" y="3456"/>
              <a:ext cx="49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/>
                <a:t>Since                  , </a:t>
              </a:r>
              <a:r>
                <a:rPr lang="en-US" altLang="en-US" i="1"/>
                <a:t>KMLN</a:t>
              </a:r>
              <a:r>
                <a:rPr lang="en-US" altLang="en-US"/>
                <a:t> is a rectangle.</a:t>
              </a:r>
            </a:p>
          </p:txBody>
        </p:sp>
        <p:pic>
          <p:nvPicPr>
            <p:cNvPr id="25608" name="Picture 16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9" y="3474"/>
              <a:ext cx="118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ChangeArrowheads="1"/>
          </p:cNvSpPr>
          <p:nvPr/>
        </p:nvSpPr>
        <p:spPr bwMode="auto">
          <a:xfrm>
            <a:off x="304800" y="1752600"/>
            <a:ext cx="6472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3</a:t>
            </a:r>
            <a:r>
              <a:rPr lang="en-US" altLang="en-US"/>
              <a:t> Determine if </a:t>
            </a:r>
            <a:r>
              <a:rPr lang="en-US" altLang="en-US" i="1"/>
              <a:t>KLMN</a:t>
            </a:r>
            <a:r>
              <a:rPr lang="en-US" altLang="en-US"/>
              <a:t> is a rhombus.</a:t>
            </a: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533400" y="4587875"/>
            <a:ext cx="7467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/>
              <a:t>Since the product of the slopes is –1, the two lines are perpendicular. </a:t>
            </a:r>
            <a:r>
              <a:rPr lang="en-US" altLang="en-US" i="1"/>
              <a:t>KLMN</a:t>
            </a:r>
            <a:r>
              <a:rPr lang="en-US" altLang="en-US"/>
              <a:t> is a rhombus.</a:t>
            </a:r>
          </a:p>
        </p:txBody>
      </p:sp>
      <p:sp>
        <p:nvSpPr>
          <p:cNvPr id="26628" name="Text Box 11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6629" name="Picture 13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362200"/>
            <a:ext cx="41529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15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505200"/>
            <a:ext cx="43815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457200" y="1676400"/>
            <a:ext cx="615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4</a:t>
            </a:r>
            <a:r>
              <a:rPr lang="en-US" altLang="en-US"/>
              <a:t> Determine if </a:t>
            </a:r>
            <a:r>
              <a:rPr lang="en-US" altLang="en-US" i="1"/>
              <a:t>KLMN </a:t>
            </a:r>
            <a:r>
              <a:rPr lang="en-US" altLang="en-US"/>
              <a:t>is a square.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762000" y="2339975"/>
            <a:ext cx="7239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/>
              <a:t>Since </a:t>
            </a:r>
            <a:r>
              <a:rPr lang="en-US" altLang="en-US" i="1"/>
              <a:t>KLMN</a:t>
            </a:r>
            <a:r>
              <a:rPr lang="en-US" altLang="en-US"/>
              <a:t> is a rectangle and a rhombus, it has four right angles and four congruent sides. So </a:t>
            </a:r>
            <a:r>
              <a:rPr lang="en-US" altLang="en-US" i="1"/>
              <a:t>KLMN</a:t>
            </a:r>
            <a:r>
              <a:rPr lang="en-US" altLang="en-US"/>
              <a:t> is a square by definition.</a:t>
            </a:r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Use the diagonals to determine whether a parallelogram with the given vertices is a rectangle, rhombus, or square. Give all the names that apply.</a:t>
            </a:r>
          </a:p>
        </p:txBody>
      </p:sp>
      <p:sp>
        <p:nvSpPr>
          <p:cNvPr id="28676" name="Rectangle 5"/>
          <p:cNvSpPr>
            <a:spLocks noChangeArrowheads="1"/>
          </p:cNvSpPr>
          <p:nvPr/>
        </p:nvSpPr>
        <p:spPr bwMode="auto">
          <a:xfrm>
            <a:off x="381000" y="3352800"/>
            <a:ext cx="6648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P</a:t>
            </a:r>
            <a:r>
              <a:rPr lang="en-US" altLang="en-US" b="1"/>
              <a:t>(–4, 6) , </a:t>
            </a:r>
            <a:r>
              <a:rPr lang="en-US" altLang="en-US" b="1" i="1"/>
              <a:t>Q</a:t>
            </a:r>
            <a:r>
              <a:rPr lang="en-US" altLang="en-US" b="1"/>
              <a:t>(2, 5) , </a:t>
            </a:r>
            <a:r>
              <a:rPr lang="en-US" altLang="en-US" b="1" i="1"/>
              <a:t>R</a:t>
            </a:r>
            <a:r>
              <a:rPr lang="en-US" altLang="en-US" b="1"/>
              <a:t>(3, –1) , </a:t>
            </a:r>
            <a:r>
              <a:rPr lang="en-US" altLang="en-US" b="1" i="1"/>
              <a:t>S</a:t>
            </a:r>
            <a:r>
              <a:rPr lang="en-US" altLang="en-US" b="1"/>
              <a:t>(–3, 0)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19075" y="1676400"/>
            <a:ext cx="3813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Graph     </a:t>
            </a:r>
            <a:r>
              <a:rPr lang="en-US" altLang="en-US" i="1"/>
              <a:t>PQRS</a:t>
            </a:r>
            <a:r>
              <a:rPr lang="en-US" altLang="en-US"/>
              <a:t>.</a:t>
            </a:r>
          </a:p>
        </p:txBody>
      </p:sp>
      <p:pic>
        <p:nvPicPr>
          <p:cNvPr id="66568" name="Picture 8" descr="ae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819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9" descr="Untitled-2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0" y="1778000"/>
            <a:ext cx="4572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457200" y="1600200"/>
            <a:ext cx="7423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2</a:t>
            </a:r>
            <a:r>
              <a:rPr lang="en-US" altLang="en-US"/>
              <a:t> Find </a:t>
            </a:r>
            <a:r>
              <a:rPr lang="en-US" altLang="en-US" i="1"/>
              <a:t>PR </a:t>
            </a:r>
            <a:r>
              <a:rPr lang="en-US" altLang="en-US"/>
              <a:t>and </a:t>
            </a:r>
            <a:r>
              <a:rPr lang="en-US" altLang="en-US" i="1"/>
              <a:t>QS</a:t>
            </a:r>
            <a:r>
              <a:rPr lang="en-US" altLang="en-US"/>
              <a:t> to determine if </a:t>
            </a:r>
            <a:r>
              <a:rPr lang="en-US" altLang="en-US" i="1"/>
              <a:t>PQRS </a:t>
            </a:r>
            <a:r>
              <a:rPr lang="en-US" altLang="en-US"/>
              <a:t>is a rectangle.</a:t>
            </a:r>
          </a:p>
        </p:txBody>
      </p:sp>
      <p:sp>
        <p:nvSpPr>
          <p:cNvPr id="30723" name="Text Box 9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62474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514600"/>
            <a:ext cx="38576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5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962400"/>
            <a:ext cx="34385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2477" name="Group 13"/>
          <p:cNvGrpSpPr>
            <a:grpSpLocks/>
          </p:cNvGrpSpPr>
          <p:nvPr/>
        </p:nvGrpSpPr>
        <p:grpSpPr bwMode="auto">
          <a:xfrm>
            <a:off x="533400" y="5334000"/>
            <a:ext cx="7848600" cy="822325"/>
            <a:chOff x="336" y="3360"/>
            <a:chExt cx="4944" cy="518"/>
          </a:xfrm>
        </p:grpSpPr>
        <p:sp>
          <p:nvSpPr>
            <p:cNvPr id="30727" name="Text Box 5"/>
            <p:cNvSpPr txBox="1">
              <a:spLocks noChangeArrowheads="1"/>
            </p:cNvSpPr>
            <p:nvPr/>
          </p:nvSpPr>
          <p:spPr bwMode="auto">
            <a:xfrm>
              <a:off x="336" y="3360"/>
              <a:ext cx="494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/>
                <a:t>Since               , </a:t>
              </a:r>
              <a:r>
                <a:rPr lang="en-US" altLang="en-US" i="1"/>
                <a:t>PQRS</a:t>
              </a:r>
              <a:r>
                <a:rPr lang="en-US" altLang="en-US"/>
                <a:t> is not a rectangle. Thus </a:t>
              </a:r>
              <a:r>
                <a:rPr lang="en-US" altLang="en-US" i="1"/>
                <a:t>PQRS</a:t>
              </a:r>
              <a:r>
                <a:rPr lang="en-US" altLang="en-US"/>
                <a:t> is not a square.</a:t>
              </a:r>
            </a:p>
          </p:txBody>
        </p:sp>
        <p:pic>
          <p:nvPicPr>
            <p:cNvPr id="30728" name="Picture 12" descr="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7" y="3360"/>
              <a:ext cx="93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1219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altLang="en-US" sz="3200"/>
              <a:t>Prove that a given quadrilateral is a rectangle, rhombus, or square.</a:t>
            </a:r>
            <a:endParaRPr lang="en-US" altLang="en-US" sz="3200">
              <a:latin typeface="Arial" charset="0"/>
            </a:endParaRP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ChangeArrowheads="1"/>
          </p:cNvSpPr>
          <p:nvPr/>
        </p:nvSpPr>
        <p:spPr bwMode="auto">
          <a:xfrm>
            <a:off x="304800" y="1752600"/>
            <a:ext cx="6450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Step 3</a:t>
            </a:r>
            <a:r>
              <a:rPr lang="en-US" altLang="en-US"/>
              <a:t> Determine if </a:t>
            </a:r>
            <a:r>
              <a:rPr lang="en-US" altLang="en-US" i="1"/>
              <a:t>PQRS</a:t>
            </a:r>
            <a:r>
              <a:rPr lang="en-US" altLang="en-US"/>
              <a:t> is a rhombus.</a:t>
            </a:r>
          </a:p>
        </p:txBody>
      </p:sp>
      <p:sp>
        <p:nvSpPr>
          <p:cNvPr id="31747" name="Text Box 9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63498" name="Picture 10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362200"/>
            <a:ext cx="43624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9" name="Picture 11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457575"/>
            <a:ext cx="39338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3501" name="Group 13"/>
          <p:cNvGrpSpPr>
            <a:grpSpLocks/>
          </p:cNvGrpSpPr>
          <p:nvPr/>
        </p:nvGrpSpPr>
        <p:grpSpPr bwMode="auto">
          <a:xfrm>
            <a:off x="609600" y="4648200"/>
            <a:ext cx="7543800" cy="822325"/>
            <a:chOff x="384" y="2928"/>
            <a:chExt cx="4752" cy="518"/>
          </a:xfrm>
        </p:grpSpPr>
        <p:sp>
          <p:nvSpPr>
            <p:cNvPr id="31751" name="Text Box 6"/>
            <p:cNvSpPr txBox="1">
              <a:spLocks noChangeArrowheads="1"/>
            </p:cNvSpPr>
            <p:nvPr/>
          </p:nvSpPr>
          <p:spPr bwMode="auto">
            <a:xfrm>
              <a:off x="384" y="2928"/>
              <a:ext cx="475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/>
                <a:t>Since </a:t>
              </a:r>
              <a:r>
                <a:rPr lang="en-US" altLang="en-US">
                  <a:solidFill>
                    <a:srgbClr val="FF0000"/>
                  </a:solidFill>
                </a:rPr>
                <a:t>(–1)</a:t>
              </a:r>
              <a:r>
                <a:rPr lang="en-US" altLang="en-US">
                  <a:solidFill>
                    <a:srgbClr val="0000FF"/>
                  </a:solidFill>
                </a:rPr>
                <a:t>(1) </a:t>
              </a:r>
              <a:r>
                <a:rPr lang="en-US" altLang="en-US"/>
                <a:t>= –1,             are perpendicular and congruent. </a:t>
              </a:r>
              <a:r>
                <a:rPr lang="en-US" altLang="en-US" i="1"/>
                <a:t>PQRS</a:t>
              </a:r>
              <a:r>
                <a:rPr lang="en-US" altLang="en-US"/>
                <a:t> is a rhombus.</a:t>
              </a:r>
            </a:p>
          </p:txBody>
        </p:sp>
        <p:pic>
          <p:nvPicPr>
            <p:cNvPr id="31752" name="Picture 12" descr="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" y="2949"/>
              <a:ext cx="79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153400" cy="228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03225" indent="-403225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1.</a:t>
            </a:r>
            <a:r>
              <a:rPr lang="en-US" altLang="en-US"/>
              <a:t> Given that </a:t>
            </a:r>
            <a:r>
              <a:rPr lang="en-US" altLang="en-US" i="1"/>
              <a:t>AB</a:t>
            </a:r>
            <a:r>
              <a:rPr lang="en-US" altLang="en-US"/>
              <a:t> = </a:t>
            </a:r>
            <a:r>
              <a:rPr lang="en-US" altLang="en-US" i="1"/>
              <a:t>BC</a:t>
            </a:r>
            <a:r>
              <a:rPr lang="en-US" altLang="en-US"/>
              <a:t> = </a:t>
            </a:r>
            <a:r>
              <a:rPr lang="en-US" altLang="en-US" i="1"/>
              <a:t>CD</a:t>
            </a:r>
            <a:r>
              <a:rPr lang="en-US" altLang="en-US"/>
              <a:t> = </a:t>
            </a:r>
            <a:r>
              <a:rPr lang="en-US" altLang="en-US" i="1"/>
              <a:t>DA</a:t>
            </a:r>
            <a:r>
              <a:rPr lang="en-US" altLang="en-US"/>
              <a:t>, what additional information is needed to conclude that </a:t>
            </a:r>
            <a:r>
              <a:rPr lang="en-US" altLang="en-US" i="1"/>
              <a:t>ABCD</a:t>
            </a:r>
            <a:r>
              <a:rPr lang="en-US" altLang="en-US"/>
              <a:t> is a square?	</a:t>
            </a:r>
          </a:p>
          <a:p>
            <a:pPr algn="l">
              <a:lnSpc>
                <a:spcPct val="125000"/>
              </a:lnSpc>
              <a:spcBef>
                <a:spcPct val="50000"/>
              </a:spcBef>
            </a:pPr>
            <a:endParaRPr lang="en-US" altLang="en-US"/>
          </a:p>
          <a:p>
            <a:pPr algn="l"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</p:txBody>
      </p:sp>
      <p:pic>
        <p:nvPicPr>
          <p:cNvPr id="32772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352800"/>
            <a:ext cx="17526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30" name="Picture 22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105400"/>
            <a:ext cx="12382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04800" y="1600200"/>
            <a:ext cx="815340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2.</a:t>
            </a:r>
            <a:r>
              <a:rPr lang="en-US" altLang="en-US"/>
              <a:t> Determine if the conclusion is valid. If not, tell what additional information is needed to make it valid.</a:t>
            </a:r>
            <a:r>
              <a:rPr lang="en-US" altLang="en-US" sz="800">
                <a:latin typeface="Arial" charset="0"/>
              </a:rPr>
              <a:t> </a:t>
            </a:r>
          </a:p>
          <a:p>
            <a:pPr algn="l"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</p:txBody>
      </p:sp>
      <p:pic>
        <p:nvPicPr>
          <p:cNvPr id="3379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343400"/>
            <a:ext cx="2057400" cy="153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762000" y="3048000"/>
            <a:ext cx="7007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Given:</a:t>
            </a:r>
            <a:r>
              <a:rPr lang="en-US" altLang="en-US"/>
              <a:t> </a:t>
            </a:r>
            <a:r>
              <a:rPr lang="en-US" altLang="en-US" i="1"/>
              <a:t>PQRS </a:t>
            </a:r>
            <a:r>
              <a:rPr lang="en-US" altLang="en-US"/>
              <a:t>and </a:t>
            </a:r>
            <a:r>
              <a:rPr lang="en-US" altLang="en-US" i="1"/>
              <a:t>PQNM </a:t>
            </a:r>
            <a:r>
              <a:rPr lang="en-US" altLang="en-US"/>
              <a:t>are parallelograms.</a:t>
            </a:r>
          </a:p>
        </p:txBody>
      </p:sp>
      <p:sp>
        <p:nvSpPr>
          <p:cNvPr id="33798" name="Rectangle 8"/>
          <p:cNvSpPr>
            <a:spLocks noChangeArrowheads="1"/>
          </p:cNvSpPr>
          <p:nvPr/>
        </p:nvSpPr>
        <p:spPr bwMode="auto">
          <a:xfrm>
            <a:off x="762000" y="35052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Conclusion:</a:t>
            </a:r>
            <a:r>
              <a:rPr lang="en-US" altLang="en-US"/>
              <a:t> </a:t>
            </a:r>
            <a:r>
              <a:rPr lang="en-US" altLang="en-US" i="1"/>
              <a:t>MNRS </a:t>
            </a:r>
            <a:r>
              <a:rPr lang="en-US" altLang="en-US"/>
              <a:t>is a rhombus.</a:t>
            </a:r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3505200" y="4800600"/>
            <a:ext cx="906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3300"/>
                </a:solidFill>
              </a:rPr>
              <a:t>valid</a:t>
            </a:r>
          </a:p>
        </p:txBody>
      </p:sp>
      <p:pic>
        <p:nvPicPr>
          <p:cNvPr id="33800" name="Picture 10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081338"/>
            <a:ext cx="12954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 smtClean="0">
                <a:solidFill>
                  <a:srgbClr val="006699"/>
                </a:solidFill>
                <a:latin typeface="Arial Black" pitchFamily="34" charset="0"/>
              </a:rPr>
              <a:t>Exit Ticket 2</a:t>
            </a:r>
            <a:endParaRPr lang="en-US" altLang="en-US" dirty="0">
              <a:solidFill>
                <a:srgbClr val="006699"/>
              </a:solidFill>
              <a:latin typeface="Arial Black" pitchFamily="34" charset="0"/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457200" y="1667858"/>
            <a:ext cx="7924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03225" indent="-403225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 dirty="0"/>
              <a:t>1</a:t>
            </a:r>
            <a:r>
              <a:rPr lang="en-US" altLang="en-US" b="1" dirty="0" smtClean="0"/>
              <a:t>.</a:t>
            </a:r>
            <a:r>
              <a:rPr lang="en-US" altLang="en-US" dirty="0" smtClean="0"/>
              <a:t> </a:t>
            </a:r>
            <a:r>
              <a:rPr lang="en-US" altLang="en-US" dirty="0"/>
              <a:t>Use the diagonals to determine whether a parallelogram with vertices </a:t>
            </a:r>
            <a:r>
              <a:rPr lang="en-US" altLang="en-US" i="1" dirty="0"/>
              <a:t>A</a:t>
            </a:r>
            <a:r>
              <a:rPr lang="en-US" altLang="en-US" dirty="0"/>
              <a:t>(2, 7), </a:t>
            </a:r>
            <a:r>
              <a:rPr lang="en-US" altLang="en-US" i="1" dirty="0"/>
              <a:t>B</a:t>
            </a:r>
            <a:r>
              <a:rPr lang="en-US" altLang="en-US" dirty="0"/>
              <a:t>(7, 9), </a:t>
            </a:r>
            <a:r>
              <a:rPr lang="en-US" altLang="en-US" i="1" dirty="0"/>
              <a:t>C</a:t>
            </a:r>
            <a:r>
              <a:rPr lang="en-US" altLang="en-US" dirty="0"/>
              <a:t>(5, 4), and </a:t>
            </a:r>
            <a:r>
              <a:rPr lang="en-US" altLang="en-US" i="1" dirty="0"/>
              <a:t>D</a:t>
            </a:r>
            <a:r>
              <a:rPr lang="en-US" altLang="en-US" dirty="0"/>
              <a:t>(0, 2) is a rectangle, rhombus, or square. Give all the names that apply.</a:t>
            </a:r>
            <a:endParaRPr lang="en-US" altLang="en-US" sz="800" dirty="0">
              <a:latin typeface="Arial" charset="0"/>
            </a:endParaRPr>
          </a:p>
        </p:txBody>
      </p:sp>
      <p:grpSp>
        <p:nvGrpSpPr>
          <p:cNvPr id="67592" name="Group 8"/>
          <p:cNvGrpSpPr>
            <a:grpSpLocks/>
          </p:cNvGrpSpPr>
          <p:nvPr/>
        </p:nvGrpSpPr>
        <p:grpSpPr bwMode="auto">
          <a:xfrm>
            <a:off x="838200" y="3352800"/>
            <a:ext cx="7315200" cy="1187450"/>
            <a:chOff x="384" y="2256"/>
            <a:chExt cx="4608" cy="748"/>
          </a:xfrm>
        </p:grpSpPr>
        <p:sp>
          <p:nvSpPr>
            <p:cNvPr id="34821" name="Rectangle 4"/>
            <p:cNvSpPr>
              <a:spLocks noChangeArrowheads="1"/>
            </p:cNvSpPr>
            <p:nvPr/>
          </p:nvSpPr>
          <p:spPr bwMode="auto">
            <a:xfrm>
              <a:off x="384" y="2256"/>
              <a:ext cx="460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 i="1">
                  <a:solidFill>
                    <a:srgbClr val="FF0000"/>
                  </a:solidFill>
                </a:rPr>
                <a:t>AC </a:t>
              </a:r>
              <a:r>
                <a:rPr lang="en-US" altLang="en-US" b="1">
                  <a:solidFill>
                    <a:srgbClr val="FF0000"/>
                  </a:solidFill>
                </a:rPr>
                <a:t>≠ </a:t>
              </a:r>
              <a:r>
                <a:rPr lang="en-US" altLang="en-US" i="1">
                  <a:solidFill>
                    <a:srgbClr val="FF0000"/>
                  </a:solidFill>
                </a:rPr>
                <a:t>BD</a:t>
              </a:r>
              <a:r>
                <a:rPr lang="en-US" altLang="en-US">
                  <a:solidFill>
                    <a:srgbClr val="FF0000"/>
                  </a:solidFill>
                </a:rPr>
                <a:t>, so </a:t>
              </a:r>
              <a:r>
                <a:rPr lang="en-US" altLang="en-US" i="1">
                  <a:solidFill>
                    <a:srgbClr val="FF0000"/>
                  </a:solidFill>
                </a:rPr>
                <a:t>ABCD </a:t>
              </a:r>
              <a:r>
                <a:rPr lang="en-US" altLang="en-US">
                  <a:solidFill>
                    <a:srgbClr val="FF0000"/>
                  </a:solidFill>
                </a:rPr>
                <a:t>is not a rect. or a square. The slope of </a:t>
              </a:r>
              <a:r>
                <a:rPr lang="en-US" altLang="en-US" i="1">
                  <a:solidFill>
                    <a:srgbClr val="FF0000"/>
                  </a:solidFill>
                </a:rPr>
                <a:t>AC </a:t>
              </a:r>
              <a:r>
                <a:rPr lang="en-US" altLang="en-US" b="1">
                  <a:solidFill>
                    <a:srgbClr val="FF0000"/>
                  </a:solidFill>
                </a:rPr>
                <a:t>= –</a:t>
              </a:r>
              <a:r>
                <a:rPr lang="en-US" altLang="en-US">
                  <a:solidFill>
                    <a:srgbClr val="FF0000"/>
                  </a:solidFill>
                </a:rPr>
                <a:t>1, and the slope of </a:t>
              </a:r>
              <a:r>
                <a:rPr lang="en-US" altLang="en-US" i="1">
                  <a:solidFill>
                    <a:srgbClr val="FF0000"/>
                  </a:solidFill>
                </a:rPr>
                <a:t>BD</a:t>
              </a:r>
            </a:p>
            <a:p>
              <a:pPr algn="l" eaLnBrk="1" hangingPunct="1"/>
              <a:r>
                <a:rPr lang="en-US" altLang="en-US" b="1">
                  <a:solidFill>
                    <a:srgbClr val="FF0000"/>
                  </a:solidFill>
                </a:rPr>
                <a:t>= </a:t>
              </a:r>
              <a:r>
                <a:rPr lang="en-US" altLang="en-US">
                  <a:solidFill>
                    <a:srgbClr val="FF0000"/>
                  </a:solidFill>
                </a:rPr>
                <a:t>1, so </a:t>
              </a:r>
              <a:r>
                <a:rPr lang="en-US" altLang="en-US" i="1">
                  <a:solidFill>
                    <a:srgbClr val="FF0000"/>
                  </a:solidFill>
                </a:rPr>
                <a:t>AC </a:t>
              </a:r>
              <a:r>
                <a:rPr lang="en-US" altLang="en-US" b="1">
                  <a:solidFill>
                    <a:srgbClr val="FF0000"/>
                  </a:solidFill>
                  <a:sym typeface="Symbol" pitchFamily="18" charset="2"/>
                </a:rPr>
                <a:t></a:t>
              </a:r>
              <a:r>
                <a:rPr lang="en-US" altLang="en-US" b="1">
                  <a:solidFill>
                    <a:srgbClr val="FF0000"/>
                  </a:solidFill>
                </a:rPr>
                <a:t> </a:t>
              </a:r>
              <a:r>
                <a:rPr lang="en-US" altLang="en-US" i="1">
                  <a:solidFill>
                    <a:srgbClr val="FF0000"/>
                  </a:solidFill>
                </a:rPr>
                <a:t>BD</a:t>
              </a:r>
              <a:r>
                <a:rPr lang="en-US" altLang="en-US">
                  <a:solidFill>
                    <a:srgbClr val="FF0000"/>
                  </a:solidFill>
                </a:rPr>
                <a:t>. </a:t>
              </a:r>
              <a:r>
                <a:rPr lang="en-US" altLang="en-US" i="1">
                  <a:solidFill>
                    <a:srgbClr val="FF0000"/>
                  </a:solidFill>
                </a:rPr>
                <a:t>ABCD </a:t>
              </a:r>
              <a:r>
                <a:rPr lang="en-US" altLang="en-US">
                  <a:solidFill>
                    <a:srgbClr val="FF0000"/>
                  </a:solidFill>
                </a:rPr>
                <a:t>is a rhombus.</a:t>
              </a:r>
            </a:p>
          </p:txBody>
        </p:sp>
        <p:sp>
          <p:nvSpPr>
            <p:cNvPr id="34822" name="Line 5"/>
            <p:cNvSpPr>
              <a:spLocks noChangeShapeType="1"/>
            </p:cNvSpPr>
            <p:nvPr/>
          </p:nvSpPr>
          <p:spPr bwMode="auto">
            <a:xfrm>
              <a:off x="1248" y="2778"/>
              <a:ext cx="288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3" name="Line 6"/>
            <p:cNvSpPr>
              <a:spLocks noChangeShapeType="1"/>
            </p:cNvSpPr>
            <p:nvPr/>
          </p:nvSpPr>
          <p:spPr bwMode="auto">
            <a:xfrm>
              <a:off x="1830" y="2771"/>
              <a:ext cx="282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609600" y="99060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/>
              <a:t>When you are given a parallelogram with certain</a:t>
            </a:r>
          </a:p>
          <a:p>
            <a:pPr algn="l" eaLnBrk="1" hangingPunct="1"/>
            <a:r>
              <a:rPr lang="en-US" altLang="en-US"/>
              <a:t>properties, you can use the theorems below to determine whether the parallelogram is a rectangle.</a:t>
            </a:r>
          </a:p>
        </p:txBody>
      </p:sp>
      <p:pic>
        <p:nvPicPr>
          <p:cNvPr id="5123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438400"/>
            <a:ext cx="7858125" cy="36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Carpentry Application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676400"/>
            <a:ext cx="3344863" cy="238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148" name="Group 17"/>
          <p:cNvGrpSpPr>
            <a:grpSpLocks/>
          </p:cNvGrpSpPr>
          <p:nvPr/>
        </p:nvGrpSpPr>
        <p:grpSpPr bwMode="auto">
          <a:xfrm>
            <a:off x="381000" y="1739900"/>
            <a:ext cx="4953000" cy="1917700"/>
            <a:chOff x="240" y="1152"/>
            <a:chExt cx="3120" cy="1208"/>
          </a:xfrm>
        </p:grpSpPr>
        <p:sp>
          <p:nvSpPr>
            <p:cNvPr id="6153" name="Rectangle 5"/>
            <p:cNvSpPr>
              <a:spLocks noChangeArrowheads="1"/>
            </p:cNvSpPr>
            <p:nvPr/>
          </p:nvSpPr>
          <p:spPr bwMode="auto">
            <a:xfrm>
              <a:off x="240" y="1152"/>
              <a:ext cx="3120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 b="1"/>
                <a:t>A manufacture builds a mold for a desktop so that         	   ,             , and m</a:t>
              </a:r>
              <a:r>
                <a:rPr lang="en-US" altLang="en-US" b="1">
                  <a:sym typeface="Symbol" pitchFamily="18" charset="2"/>
                </a:rPr>
                <a:t></a:t>
              </a:r>
              <a:r>
                <a:rPr lang="en-US" altLang="en-US" b="1" i="1">
                  <a:sym typeface="Symbol" pitchFamily="18" charset="2"/>
                </a:rPr>
                <a:t>ABC</a:t>
              </a:r>
              <a:r>
                <a:rPr lang="en-US" altLang="en-US" b="1">
                  <a:sym typeface="Symbol" pitchFamily="18" charset="2"/>
                </a:rPr>
                <a:t> = 90°</a:t>
              </a:r>
              <a:r>
                <a:rPr lang="en-US" altLang="en-US" b="1"/>
                <a:t>. Why must </a:t>
              </a:r>
              <a:r>
                <a:rPr lang="en-US" altLang="en-US" b="1" i="1"/>
                <a:t>ABCD</a:t>
              </a:r>
              <a:r>
                <a:rPr lang="en-US" altLang="en-US" b="1"/>
                <a:t> be a rectangle?</a:t>
              </a:r>
            </a:p>
          </p:txBody>
        </p:sp>
        <p:pic>
          <p:nvPicPr>
            <p:cNvPr id="6154" name="Picture 1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1632"/>
              <a:ext cx="792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5" name="Picture 16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632"/>
              <a:ext cx="792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9717" name="Group 21"/>
          <p:cNvGrpSpPr>
            <a:grpSpLocks/>
          </p:cNvGrpSpPr>
          <p:nvPr/>
        </p:nvGrpSpPr>
        <p:grpSpPr bwMode="auto">
          <a:xfrm>
            <a:off x="457200" y="4314825"/>
            <a:ext cx="8305800" cy="1552575"/>
            <a:chOff x="288" y="2718"/>
            <a:chExt cx="5232" cy="978"/>
          </a:xfrm>
        </p:grpSpPr>
        <p:pic>
          <p:nvPicPr>
            <p:cNvPr id="6150" name="Picture 20" descr="Untitled-2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" y="3024"/>
              <a:ext cx="28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1" name="Rectangle 9"/>
            <p:cNvSpPr>
              <a:spLocks noChangeArrowheads="1"/>
            </p:cNvSpPr>
            <p:nvPr/>
          </p:nvSpPr>
          <p:spPr bwMode="auto">
            <a:xfrm>
              <a:off x="288" y="2718"/>
              <a:ext cx="5232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/>
                <a:t>Both pairs of opposites sides of ABCD are congruent, so ABCD is a    . Since m</a:t>
              </a:r>
              <a:r>
                <a:rPr lang="en-US" altLang="en-US">
                  <a:sym typeface="Symbol" pitchFamily="18" charset="2"/>
                </a:rPr>
                <a:t>ABC = 90°</a:t>
              </a:r>
              <a:r>
                <a:rPr lang="en-US" altLang="en-US"/>
                <a:t>, one angle      ABCD is a right angle. ABCD is a rectangle by Theorem 6-5-1.</a:t>
              </a:r>
            </a:p>
          </p:txBody>
        </p:sp>
        <p:pic>
          <p:nvPicPr>
            <p:cNvPr id="6152" name="Picture 19" descr="Untitled-2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8" y="3256"/>
              <a:ext cx="28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Rectangle 20"/>
          <p:cNvSpPr>
            <a:spLocks noChangeArrowheads="1"/>
          </p:cNvSpPr>
          <p:nvPr/>
        </p:nvSpPr>
        <p:spPr bwMode="auto">
          <a:xfrm>
            <a:off x="381000" y="1447800"/>
            <a:ext cx="43434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 b="1"/>
              <a:t>A carpenter’s square can be used to test that an angle is a right angle. How could the contractor use a carpenter’s square to check that the frame is a rectangle?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457200" y="4711700"/>
            <a:ext cx="8077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/>
              <a:t>Both pairs of opp. sides of </a:t>
            </a:r>
            <a:r>
              <a:rPr lang="en-US" altLang="en-US" i="1"/>
              <a:t>WXYZ</a:t>
            </a:r>
            <a:r>
              <a:rPr lang="en-US" altLang="en-US"/>
              <a:t> are </a:t>
            </a:r>
            <a:r>
              <a:rPr lang="en-US" altLang="en-US">
                <a:sym typeface="Symbol" pitchFamily="18" charset="2"/>
              </a:rPr>
              <a:t>, so </a:t>
            </a:r>
            <a:r>
              <a:rPr lang="en-US" altLang="en-US" i="1">
                <a:sym typeface="Symbol" pitchFamily="18" charset="2"/>
              </a:rPr>
              <a:t>WXYZ</a:t>
            </a:r>
            <a:r>
              <a:rPr lang="en-US" altLang="en-US">
                <a:sym typeface="Symbol" pitchFamily="18" charset="2"/>
              </a:rPr>
              <a:t> is a parallelogram. The contractor can use the carpenter’s square to see if one  of WXYZ is a right . If one angle is a right , then by Theorem 6-5-1 the frame is a rectangle.</a:t>
            </a:r>
          </a:p>
        </p:txBody>
      </p:sp>
      <p:pic>
        <p:nvPicPr>
          <p:cNvPr id="7173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295400"/>
            <a:ext cx="4067175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1000" y="838200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/>
              <a:t>Below are some conditions you can use to determine whether a parallelogram is a rhombus.</a:t>
            </a:r>
          </a:p>
        </p:txBody>
      </p:sp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752600"/>
            <a:ext cx="7734300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520700" y="1587500"/>
            <a:ext cx="7861300" cy="1308100"/>
            <a:chOff x="234" y="720"/>
            <a:chExt cx="4952" cy="824"/>
          </a:xfrm>
        </p:grpSpPr>
        <p:sp>
          <p:nvSpPr>
            <p:cNvPr id="9220" name="Text Box 3"/>
            <p:cNvSpPr txBox="1">
              <a:spLocks noChangeArrowheads="1"/>
            </p:cNvSpPr>
            <p:nvPr/>
          </p:nvSpPr>
          <p:spPr bwMode="auto">
            <a:xfrm>
              <a:off x="242" y="1014"/>
              <a:ext cx="4944" cy="53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/>
                <a:t>In order to apply Theorems 6-5-1 through 6-5-5, the quadrilateral must be a parallelogram.</a:t>
              </a:r>
            </a:p>
          </p:txBody>
        </p:sp>
        <p:sp>
          <p:nvSpPr>
            <p:cNvPr id="9221" name="Text Box 4"/>
            <p:cNvSpPr txBox="1">
              <a:spLocks noChangeArrowheads="1"/>
            </p:cNvSpPr>
            <p:nvPr/>
          </p:nvSpPr>
          <p:spPr bwMode="auto">
            <a:xfrm>
              <a:off x="234" y="720"/>
              <a:ext cx="942" cy="28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FFFF00"/>
                  </a:solidFill>
                </a:rPr>
                <a:t>Caution</a:t>
              </a:r>
            </a:p>
          </p:txBody>
        </p:sp>
      </p:grp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381000" y="3705225"/>
            <a:ext cx="8229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 eaLnBrk="1" hangingPunct="1"/>
            <a:r>
              <a:rPr lang="en-US" altLang="en-US"/>
              <a:t>To prove that a given quadrilateral is a square, it is sufficient to show that the figure is both a rectangle and a rhombus. You will explain why this is true in Exercise 43.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1"/>
          <p:cNvGrpSpPr>
            <a:grpSpLocks/>
          </p:cNvGrpSpPr>
          <p:nvPr/>
        </p:nvGrpSpPr>
        <p:grpSpPr bwMode="auto">
          <a:xfrm>
            <a:off x="679450" y="2070100"/>
            <a:ext cx="7854950" cy="1663700"/>
            <a:chOff x="284" y="3072"/>
            <a:chExt cx="4948" cy="1048"/>
          </a:xfrm>
        </p:grpSpPr>
        <p:sp>
          <p:nvSpPr>
            <p:cNvPr id="10243" name="Text Box 12"/>
            <p:cNvSpPr txBox="1">
              <a:spLocks noChangeArrowheads="1"/>
            </p:cNvSpPr>
            <p:nvPr/>
          </p:nvSpPr>
          <p:spPr bwMode="auto">
            <a:xfrm>
              <a:off x="288" y="3360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 eaLnBrk="1" hangingPunct="1"/>
              <a:r>
                <a:rPr lang="en-US" altLang="en-US"/>
                <a:t>You can also prove that a given quadrilateral is a</a:t>
              </a:r>
            </a:p>
            <a:p>
              <a:pPr algn="l" eaLnBrk="1" hangingPunct="1"/>
              <a:r>
                <a:rPr lang="en-US" altLang="en-US"/>
                <a:t>rectangle, rhombus, or square by using the definitions of the special quadrilaterals.</a:t>
              </a:r>
            </a:p>
          </p:txBody>
        </p:sp>
        <p:sp>
          <p:nvSpPr>
            <p:cNvPr id="10244" name="Text Box 13"/>
            <p:cNvSpPr txBox="1">
              <a:spLocks noChangeArrowheads="1"/>
            </p:cNvSpPr>
            <p:nvPr/>
          </p:nvSpPr>
          <p:spPr bwMode="auto">
            <a:xfrm>
              <a:off x="284" y="3072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Remember!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1468</Words>
  <Application>Microsoft Office PowerPoint</Application>
  <PresentationFormat>On-screen Show (4:3)</PresentationFormat>
  <Paragraphs>135</Paragraphs>
  <Slides>33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126</cp:revision>
  <dcterms:created xsi:type="dcterms:W3CDTF">2002-10-14T18:20:28Z</dcterms:created>
  <dcterms:modified xsi:type="dcterms:W3CDTF">2014-03-06T16:42:45Z</dcterms:modified>
</cp:coreProperties>
</file>