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1"/>
  </p:notesMasterIdLst>
  <p:handoutMasterIdLst>
    <p:handoutMasterId r:id="rId52"/>
  </p:handoutMasterIdLst>
  <p:sldIdLst>
    <p:sldId id="269" r:id="rId2"/>
    <p:sldId id="264" r:id="rId3"/>
    <p:sldId id="266" r:id="rId4"/>
    <p:sldId id="500" r:id="rId5"/>
    <p:sldId id="501" r:id="rId6"/>
    <p:sldId id="520" r:id="rId7"/>
    <p:sldId id="521" r:id="rId8"/>
    <p:sldId id="522" r:id="rId9"/>
    <p:sldId id="502" r:id="rId10"/>
    <p:sldId id="552" r:id="rId11"/>
    <p:sldId id="504" r:id="rId12"/>
    <p:sldId id="523" r:id="rId13"/>
    <p:sldId id="505" r:id="rId14"/>
    <p:sldId id="524" r:id="rId15"/>
    <p:sldId id="506" r:id="rId16"/>
    <p:sldId id="507" r:id="rId17"/>
    <p:sldId id="525" r:id="rId18"/>
    <p:sldId id="508" r:id="rId19"/>
    <p:sldId id="530" r:id="rId20"/>
    <p:sldId id="527" r:id="rId21"/>
    <p:sldId id="526" r:id="rId22"/>
    <p:sldId id="528" r:id="rId23"/>
    <p:sldId id="542" r:id="rId24"/>
    <p:sldId id="543" r:id="rId25"/>
    <p:sldId id="544" r:id="rId26"/>
    <p:sldId id="545" r:id="rId27"/>
    <p:sldId id="546" r:id="rId28"/>
    <p:sldId id="547" r:id="rId29"/>
    <p:sldId id="548" r:id="rId30"/>
    <p:sldId id="549" r:id="rId31"/>
    <p:sldId id="510" r:id="rId32"/>
    <p:sldId id="531" r:id="rId33"/>
    <p:sldId id="513" r:id="rId34"/>
    <p:sldId id="532" r:id="rId35"/>
    <p:sldId id="515" r:id="rId36"/>
    <p:sldId id="533" r:id="rId37"/>
    <p:sldId id="550" r:id="rId38"/>
    <p:sldId id="534" r:id="rId39"/>
    <p:sldId id="514" r:id="rId40"/>
    <p:sldId id="535" r:id="rId41"/>
    <p:sldId id="536" r:id="rId42"/>
    <p:sldId id="516" r:id="rId43"/>
    <p:sldId id="551" r:id="rId44"/>
    <p:sldId id="538" r:id="rId45"/>
    <p:sldId id="539" r:id="rId46"/>
    <p:sldId id="537" r:id="rId47"/>
    <p:sldId id="541" r:id="rId48"/>
    <p:sldId id="517" r:id="rId49"/>
    <p:sldId id="519" r:id="rId50"/>
  </p:sldIdLst>
  <p:sldSz cx="9144000" cy="6858000" type="screen4x3"/>
  <p:notesSz cx="6858000" cy="9144000"/>
  <p:defaultTextStyle>
    <a:defPPr>
      <a:defRPr lang="en-US"/>
    </a:defPPr>
    <a:lvl1pPr algn="l" rtl="0" eaLnBrk="0" fontAlgn="base" hangingPunct="0">
      <a:spcBef>
        <a:spcPct val="50000"/>
      </a:spcBef>
      <a:spcAft>
        <a:spcPct val="0"/>
      </a:spcAft>
      <a:defRPr sz="2400" kern="1200">
        <a:solidFill>
          <a:schemeClr val="tx1"/>
        </a:solidFill>
        <a:latin typeface="Verdana" pitchFamily="34" charset="0"/>
        <a:ea typeface="+mn-ea"/>
        <a:cs typeface="Arial" charset="0"/>
      </a:defRPr>
    </a:lvl1pPr>
    <a:lvl2pPr marL="457200" algn="l" rtl="0" eaLnBrk="0" fontAlgn="base" hangingPunct="0">
      <a:spcBef>
        <a:spcPct val="50000"/>
      </a:spcBef>
      <a:spcAft>
        <a:spcPct val="0"/>
      </a:spcAft>
      <a:defRPr sz="2400" kern="1200">
        <a:solidFill>
          <a:schemeClr val="tx1"/>
        </a:solidFill>
        <a:latin typeface="Verdana" pitchFamily="34" charset="0"/>
        <a:ea typeface="+mn-ea"/>
        <a:cs typeface="Arial" charset="0"/>
      </a:defRPr>
    </a:lvl2pPr>
    <a:lvl3pPr marL="914400" algn="l" rtl="0" eaLnBrk="0" fontAlgn="base" hangingPunct="0">
      <a:spcBef>
        <a:spcPct val="50000"/>
      </a:spcBef>
      <a:spcAft>
        <a:spcPct val="0"/>
      </a:spcAft>
      <a:defRPr sz="2400" kern="1200">
        <a:solidFill>
          <a:schemeClr val="tx1"/>
        </a:solidFill>
        <a:latin typeface="Verdana" pitchFamily="34" charset="0"/>
        <a:ea typeface="+mn-ea"/>
        <a:cs typeface="Arial" charset="0"/>
      </a:defRPr>
    </a:lvl3pPr>
    <a:lvl4pPr marL="1371600" algn="l" rtl="0" eaLnBrk="0" fontAlgn="base" hangingPunct="0">
      <a:spcBef>
        <a:spcPct val="50000"/>
      </a:spcBef>
      <a:spcAft>
        <a:spcPct val="0"/>
      </a:spcAft>
      <a:defRPr sz="2400" kern="1200">
        <a:solidFill>
          <a:schemeClr val="tx1"/>
        </a:solidFill>
        <a:latin typeface="Verdana" pitchFamily="34" charset="0"/>
        <a:ea typeface="+mn-ea"/>
        <a:cs typeface="Arial" charset="0"/>
      </a:defRPr>
    </a:lvl4pPr>
    <a:lvl5pPr marL="1828800" algn="l" rtl="0" eaLnBrk="0" fontAlgn="base" hangingPunct="0">
      <a:spcBef>
        <a:spcPct val="50000"/>
      </a:spcBef>
      <a:spcAft>
        <a:spcPct val="0"/>
      </a:spcAft>
      <a:defRPr sz="2400" kern="1200">
        <a:solidFill>
          <a:schemeClr val="tx1"/>
        </a:solidFill>
        <a:latin typeface="Verdana" pitchFamily="34" charset="0"/>
        <a:ea typeface="+mn-ea"/>
        <a:cs typeface="Arial" charset="0"/>
      </a:defRPr>
    </a:lvl5pPr>
    <a:lvl6pPr marL="2286000" algn="l" defTabSz="914400" rtl="0" eaLnBrk="1" latinLnBrk="0" hangingPunct="1">
      <a:defRPr sz="2400" kern="1200">
        <a:solidFill>
          <a:schemeClr val="tx1"/>
        </a:solidFill>
        <a:latin typeface="Verdana" pitchFamily="34" charset="0"/>
        <a:ea typeface="+mn-ea"/>
        <a:cs typeface="Arial" charset="0"/>
      </a:defRPr>
    </a:lvl6pPr>
    <a:lvl7pPr marL="2743200" algn="l" defTabSz="914400" rtl="0" eaLnBrk="1" latinLnBrk="0" hangingPunct="1">
      <a:defRPr sz="2400" kern="1200">
        <a:solidFill>
          <a:schemeClr val="tx1"/>
        </a:solidFill>
        <a:latin typeface="Verdana" pitchFamily="34" charset="0"/>
        <a:ea typeface="+mn-ea"/>
        <a:cs typeface="Arial" charset="0"/>
      </a:defRPr>
    </a:lvl7pPr>
    <a:lvl8pPr marL="3200400" algn="l" defTabSz="914400" rtl="0" eaLnBrk="1" latinLnBrk="0" hangingPunct="1">
      <a:defRPr sz="2400" kern="1200">
        <a:solidFill>
          <a:schemeClr val="tx1"/>
        </a:solidFill>
        <a:latin typeface="Verdana" pitchFamily="34" charset="0"/>
        <a:ea typeface="+mn-ea"/>
        <a:cs typeface="Arial" charset="0"/>
      </a:defRPr>
    </a:lvl8pPr>
    <a:lvl9pPr marL="3657600" algn="l" defTabSz="914400" rtl="0" eaLnBrk="1" latinLnBrk="0" hangingPunct="1">
      <a:defRPr sz="2400"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66FF"/>
    <a:srgbClr val="4F95FD"/>
    <a:srgbClr val="FF0000"/>
    <a:srgbClr val="FF3300"/>
    <a:srgbClr val="800080"/>
    <a:srgbClr val="FF66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5" autoAdjust="0"/>
    <p:restoredTop sz="95314" autoAdjust="0"/>
  </p:normalViewPr>
  <p:slideViewPr>
    <p:cSldViewPr>
      <p:cViewPr>
        <p:scale>
          <a:sx n="102" d="100"/>
          <a:sy n="102" d="100"/>
        </p:scale>
        <p:origin x="-84" y="-252"/>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181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a:cs typeface="Arial"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a:cs typeface="Arial" charset="0"/>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a:cs typeface="Arial"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a:cs typeface="Arial" charset="0"/>
              </a:defRPr>
            </a:lvl1pPr>
          </a:lstStyle>
          <a:p>
            <a:pPr>
              <a:defRPr/>
            </a:pPr>
            <a:fld id="{44301AAA-6919-477B-9875-8D8D12F28677}" type="slidenum">
              <a:rPr lang="en-US"/>
              <a:pPr>
                <a:defRPr/>
              </a:pPr>
              <a:t>‹#›</a:t>
            </a:fld>
            <a:endParaRPr lang="en-US"/>
          </a:p>
        </p:txBody>
      </p:sp>
    </p:spTree>
    <p:extLst>
      <p:ext uri="{BB962C8B-B14F-4D97-AF65-F5344CB8AC3E}">
        <p14:creationId xmlns:p14="http://schemas.microsoft.com/office/powerpoint/2010/main" val="24064485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a:latin typeface="Times New Roman" pitchFamily="18" charset="0"/>
                <a:cs typeface="Arial" charset="0"/>
              </a:defRPr>
            </a:lvl1pPr>
          </a:lstStyle>
          <a:p>
            <a:pPr>
              <a:defRPr/>
            </a:pPr>
            <a:endParaRPr lang="en-US"/>
          </a:p>
        </p:txBody>
      </p:sp>
      <p:sp>
        <p:nvSpPr>
          <p:cNvPr id="5222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a:latin typeface="Times New Roman" pitchFamily="18" charset="0"/>
                <a:cs typeface="Arial" charset="0"/>
              </a:defRPr>
            </a:lvl1pPr>
          </a:lstStyle>
          <a:p>
            <a:pPr>
              <a:defRPr/>
            </a:pPr>
            <a:fld id="{E8A925D6-076E-4430-8576-2CD3CA4B292E}" type="slidenum">
              <a:rPr lang="en-US"/>
              <a:pPr>
                <a:defRPr/>
              </a:pPr>
              <a:t>‹#›</a:t>
            </a:fld>
            <a:endParaRPr lang="en-US"/>
          </a:p>
        </p:txBody>
      </p:sp>
    </p:spTree>
    <p:extLst>
      <p:ext uri="{BB962C8B-B14F-4D97-AF65-F5344CB8AC3E}">
        <p14:creationId xmlns:p14="http://schemas.microsoft.com/office/powerpoint/2010/main" val="37877615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fld id="{D8A00B5E-66C1-4C91-B57C-B57BF06C8E73}" type="slidenum">
              <a:rPr lang="en-US" altLang="en-US" sz="1200" smtClean="0">
                <a:latin typeface="Times New Roman" pitchFamily="18" charset="0"/>
              </a:rPr>
              <a:pPr/>
              <a:t>2</a:t>
            </a:fld>
            <a:endParaRPr lang="en-US" altLang="en-US" sz="1200" smtClean="0">
              <a:latin typeface="Times New Roman" pitchFamily="18" charset="0"/>
            </a:endParaRPr>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42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fld id="{5F108E90-FC6F-478E-B370-5FA887961834}" type="slidenum">
              <a:rPr lang="en-US" altLang="en-US" sz="1200" smtClean="0">
                <a:latin typeface="Times New Roman" pitchFamily="18" charset="0"/>
              </a:rPr>
              <a:pPr/>
              <a:t>6</a:t>
            </a:fld>
            <a:endParaRPr lang="en-US" altLang="en-US" sz="120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B9213F-B641-4203-BF3E-A97AF05AE26E}" type="slidenum">
              <a:rPr lang="en-US"/>
              <a:pPr>
                <a:defRPr/>
              </a:pPr>
              <a:t>‹#›</a:t>
            </a:fld>
            <a:endParaRPr lang="en-US"/>
          </a:p>
        </p:txBody>
      </p:sp>
    </p:spTree>
    <p:extLst>
      <p:ext uri="{BB962C8B-B14F-4D97-AF65-F5344CB8AC3E}">
        <p14:creationId xmlns:p14="http://schemas.microsoft.com/office/powerpoint/2010/main" val="63072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3B0E3B7-09E2-438D-8A0C-65117A003DFD}" type="slidenum">
              <a:rPr lang="en-US"/>
              <a:pPr>
                <a:defRPr/>
              </a:pPr>
              <a:t>‹#›</a:t>
            </a:fld>
            <a:endParaRPr lang="en-US"/>
          </a:p>
        </p:txBody>
      </p:sp>
    </p:spTree>
    <p:extLst>
      <p:ext uri="{BB962C8B-B14F-4D97-AF65-F5344CB8AC3E}">
        <p14:creationId xmlns:p14="http://schemas.microsoft.com/office/powerpoint/2010/main" val="2986212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136876-712A-4DF7-8B57-D55D4E91C0D1}" type="slidenum">
              <a:rPr lang="en-US"/>
              <a:pPr>
                <a:defRPr/>
              </a:pPr>
              <a:t>‹#›</a:t>
            </a:fld>
            <a:endParaRPr lang="en-US"/>
          </a:p>
        </p:txBody>
      </p:sp>
    </p:spTree>
    <p:extLst>
      <p:ext uri="{BB962C8B-B14F-4D97-AF65-F5344CB8AC3E}">
        <p14:creationId xmlns:p14="http://schemas.microsoft.com/office/powerpoint/2010/main" val="3317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0A0CC2-5CA2-4B8E-8B9D-2DEE7C765416}" type="slidenum">
              <a:rPr lang="en-US"/>
              <a:pPr>
                <a:defRPr/>
              </a:pPr>
              <a:t>‹#›</a:t>
            </a:fld>
            <a:endParaRPr lang="en-US"/>
          </a:p>
        </p:txBody>
      </p:sp>
    </p:spTree>
    <p:extLst>
      <p:ext uri="{BB962C8B-B14F-4D97-AF65-F5344CB8AC3E}">
        <p14:creationId xmlns:p14="http://schemas.microsoft.com/office/powerpoint/2010/main" val="4212386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B6B198-B760-4C4C-9ADE-5B579B793B26}" type="slidenum">
              <a:rPr lang="en-US"/>
              <a:pPr>
                <a:defRPr/>
              </a:pPr>
              <a:t>‹#›</a:t>
            </a:fld>
            <a:endParaRPr lang="en-US"/>
          </a:p>
        </p:txBody>
      </p:sp>
    </p:spTree>
    <p:extLst>
      <p:ext uri="{BB962C8B-B14F-4D97-AF65-F5344CB8AC3E}">
        <p14:creationId xmlns:p14="http://schemas.microsoft.com/office/powerpoint/2010/main" val="3588906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1322FD-4ED0-4D57-A914-1A0D0E40C9C5}" type="slidenum">
              <a:rPr lang="en-US"/>
              <a:pPr>
                <a:defRPr/>
              </a:pPr>
              <a:t>‹#›</a:t>
            </a:fld>
            <a:endParaRPr lang="en-US"/>
          </a:p>
        </p:txBody>
      </p:sp>
    </p:spTree>
    <p:extLst>
      <p:ext uri="{BB962C8B-B14F-4D97-AF65-F5344CB8AC3E}">
        <p14:creationId xmlns:p14="http://schemas.microsoft.com/office/powerpoint/2010/main" val="203596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C88102F-F205-4BFB-9965-6EB0D0DB0C9B}" type="slidenum">
              <a:rPr lang="en-US"/>
              <a:pPr>
                <a:defRPr/>
              </a:pPr>
              <a:t>‹#›</a:t>
            </a:fld>
            <a:endParaRPr lang="en-US"/>
          </a:p>
        </p:txBody>
      </p:sp>
    </p:spTree>
    <p:extLst>
      <p:ext uri="{BB962C8B-B14F-4D97-AF65-F5344CB8AC3E}">
        <p14:creationId xmlns:p14="http://schemas.microsoft.com/office/powerpoint/2010/main" val="1809885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5CB4B3C-3FCD-4F2F-B51C-F33DF146C3A9}" type="slidenum">
              <a:rPr lang="en-US"/>
              <a:pPr>
                <a:defRPr/>
              </a:pPr>
              <a:t>‹#›</a:t>
            </a:fld>
            <a:endParaRPr lang="en-US"/>
          </a:p>
        </p:txBody>
      </p:sp>
    </p:spTree>
    <p:extLst>
      <p:ext uri="{BB962C8B-B14F-4D97-AF65-F5344CB8AC3E}">
        <p14:creationId xmlns:p14="http://schemas.microsoft.com/office/powerpoint/2010/main" val="12419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A134209-2BE3-4EBE-81A3-3D891D4AA555}" type="slidenum">
              <a:rPr lang="en-US"/>
              <a:pPr>
                <a:defRPr/>
              </a:pPr>
              <a:t>‹#›</a:t>
            </a:fld>
            <a:endParaRPr lang="en-US"/>
          </a:p>
        </p:txBody>
      </p:sp>
    </p:spTree>
    <p:extLst>
      <p:ext uri="{BB962C8B-B14F-4D97-AF65-F5344CB8AC3E}">
        <p14:creationId xmlns:p14="http://schemas.microsoft.com/office/powerpoint/2010/main" val="3812912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01E2DD3-8E03-42C6-832F-79B4B4D95903}" type="slidenum">
              <a:rPr lang="en-US"/>
              <a:pPr>
                <a:defRPr/>
              </a:pPr>
              <a:t>‹#›</a:t>
            </a:fld>
            <a:endParaRPr lang="en-US"/>
          </a:p>
        </p:txBody>
      </p:sp>
    </p:spTree>
    <p:extLst>
      <p:ext uri="{BB962C8B-B14F-4D97-AF65-F5344CB8AC3E}">
        <p14:creationId xmlns:p14="http://schemas.microsoft.com/office/powerpoint/2010/main" val="1089587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7D4EB0-EEBC-4423-90A6-12CADBFD072A}" type="slidenum">
              <a:rPr lang="en-US"/>
              <a:pPr>
                <a:defRPr/>
              </a:pPr>
              <a:t>‹#›</a:t>
            </a:fld>
            <a:endParaRPr lang="en-US"/>
          </a:p>
        </p:txBody>
      </p:sp>
    </p:spTree>
    <p:extLst>
      <p:ext uri="{BB962C8B-B14F-4D97-AF65-F5344CB8AC3E}">
        <p14:creationId xmlns:p14="http://schemas.microsoft.com/office/powerpoint/2010/main" val="548650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40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spcBef>
                <a:spcPct val="0"/>
              </a:spcBef>
              <a:defRPr sz="140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400">
                <a:latin typeface="+mn-lt"/>
                <a:cs typeface="Arial" charset="0"/>
              </a:defRPr>
            </a:lvl1pPr>
          </a:lstStyle>
          <a:p>
            <a:pPr>
              <a:defRPr/>
            </a:pPr>
            <a:fld id="{24546121-093F-48AC-AB94-17ED9A7855D5}" type="slidenum">
              <a:rPr lang="en-US"/>
              <a:pPr>
                <a:defRPr/>
              </a:pPr>
              <a:t>‹#›</a:t>
            </a:fld>
            <a:endParaRPr lang="en-US"/>
          </a:p>
        </p:txBody>
      </p:sp>
      <p:pic>
        <p:nvPicPr>
          <p:cNvPr id="2" name="Picture 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46850"/>
            <a:ext cx="9139238"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10"/>
          <p:cNvSpPr txBox="1">
            <a:spLocks noChangeArrowheads="1"/>
          </p:cNvSpPr>
          <p:nvPr userDrawn="1"/>
        </p:nvSpPr>
        <p:spPr bwMode="auto">
          <a:xfrm>
            <a:off x="0" y="6553200"/>
            <a:ext cx="26495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400" b="1">
                <a:solidFill>
                  <a:schemeClr val="bg1"/>
                </a:solidFill>
              </a:rPr>
              <a:t>Holt McDougal Algebra 1</a:t>
            </a:r>
          </a:p>
        </p:txBody>
      </p:sp>
      <p:grpSp>
        <p:nvGrpSpPr>
          <p:cNvPr id="1031" name="Group 11"/>
          <p:cNvGrpSpPr>
            <a:grpSpLocks/>
          </p:cNvGrpSpPr>
          <p:nvPr userDrawn="1"/>
        </p:nvGrpSpPr>
        <p:grpSpPr bwMode="auto">
          <a:xfrm>
            <a:off x="0" y="0"/>
            <a:ext cx="9144000" cy="6858000"/>
            <a:chOff x="0" y="0"/>
            <a:chExt cx="5760" cy="4320"/>
          </a:xfrm>
        </p:grpSpPr>
        <p:pic>
          <p:nvPicPr>
            <p:cNvPr id="4"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57"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0"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3" name="Text Box 13"/>
          <p:cNvSpPr txBox="1">
            <a:spLocks noChangeArrowheads="1"/>
          </p:cNvSpPr>
          <p:nvPr userDrawn="1"/>
        </p:nvSpPr>
        <p:spPr bwMode="auto">
          <a:xfrm>
            <a:off x="1084263" y="98425"/>
            <a:ext cx="4522787" cy="579438"/>
          </a:xfrm>
          <a:prstGeom prst="rect">
            <a:avLst/>
          </a:prstGeom>
          <a:noFill/>
          <a:ln>
            <a:noFill/>
          </a:ln>
          <a:effectLs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defRPr/>
            </a:pPr>
            <a:r>
              <a:rPr lang="en-US" sz="3200" smtClean="0">
                <a:solidFill>
                  <a:schemeClr val="bg1"/>
                </a:solidFill>
                <a:latin typeface="Arial Black" pitchFamily="34" charset="0"/>
              </a:rPr>
              <a:t>Graphing Functions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4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5.png"/><Relationship Id="rId1" Type="http://schemas.openxmlformats.org/officeDocument/2006/relationships/slideLayout" Target="../slideLayouts/slideLayout7.xml"/><Relationship Id="rId4" Type="http://schemas.openxmlformats.org/officeDocument/2006/relationships/image" Target="../media/image28.png"/></Relationships>
</file>

<file path=ppt/slides/_rels/slide3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9.png"/><Relationship Id="rId4" Type="http://schemas.openxmlformats.org/officeDocument/2006/relationships/oleObject" Target="../embeddings/oleObject3.bin"/></Relationships>
</file>

<file path=ppt/slides/_rels/slide3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4" Type="http://schemas.openxmlformats.org/officeDocument/2006/relationships/image" Target="../media/image32.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notesSlide" Target="../notesSlides/notesSlide2.xml"/><Relationship Id="rId7"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10.wmf"/><Relationship Id="rId11" Type="http://schemas.openxmlformats.org/officeDocument/2006/relationships/image" Target="../media/image15.png"/><Relationship Id="rId5" Type="http://schemas.openxmlformats.org/officeDocument/2006/relationships/oleObject" Target="../embeddings/oleObject1.bin"/><Relationship Id="rId10" Type="http://schemas.openxmlformats.org/officeDocument/2006/relationships/image" Target="../media/image14.png"/><Relationship Id="rId4" Type="http://schemas.openxmlformats.org/officeDocument/2006/relationships/image" Target="../media/image11.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36"/>
          <p:cNvGrpSpPr>
            <a:grpSpLocks/>
          </p:cNvGrpSpPr>
          <p:nvPr/>
        </p:nvGrpSpPr>
        <p:grpSpPr bwMode="auto">
          <a:xfrm>
            <a:off x="0" y="9525"/>
            <a:ext cx="9144000" cy="6859588"/>
            <a:chOff x="0" y="0"/>
            <a:chExt cx="5760" cy="4323"/>
          </a:xfrm>
        </p:grpSpPr>
        <p:pic>
          <p:nvPicPr>
            <p:cNvPr id="20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
            <p:cNvSpPr txBox="1">
              <a:spLocks noChangeArrowheads="1"/>
            </p:cNvSpPr>
            <p:nvPr/>
          </p:nvSpPr>
          <p:spPr bwMode="auto">
            <a:xfrm>
              <a:off x="441" y="203"/>
              <a:ext cx="11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endParaRPr lang="en-US" altLang="en-US" sz="800">
                <a:latin typeface="Arial" charset="0"/>
              </a:endParaRPr>
            </a:p>
          </p:txBody>
        </p:sp>
        <p:sp>
          <p:nvSpPr>
            <p:cNvPr id="2058" name="Text Box 4"/>
            <p:cNvSpPr txBox="1">
              <a:spLocks noChangeArrowheads="1"/>
            </p:cNvSpPr>
            <p:nvPr/>
          </p:nvSpPr>
          <p:spPr bwMode="auto">
            <a:xfrm>
              <a:off x="910" y="104"/>
              <a:ext cx="4706"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3200">
                  <a:solidFill>
                    <a:schemeClr val="bg1"/>
                  </a:solidFill>
                  <a:latin typeface="Arial Black" pitchFamily="34" charset="0"/>
                </a:rPr>
                <a:t>Graphing Functions</a:t>
              </a:r>
            </a:p>
          </p:txBody>
        </p:sp>
        <p:sp>
          <p:nvSpPr>
            <p:cNvPr id="2059" name="Text Box 8"/>
            <p:cNvSpPr txBox="1">
              <a:spLocks noChangeArrowheads="1"/>
            </p:cNvSpPr>
            <p:nvPr/>
          </p:nvSpPr>
          <p:spPr bwMode="auto">
            <a:xfrm>
              <a:off x="0" y="4128"/>
              <a:ext cx="1248" cy="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0"/>
                </a:spcBef>
              </a:pPr>
              <a:r>
                <a:rPr lang="en-US" altLang="en-US" sz="1400" b="1">
                  <a:solidFill>
                    <a:schemeClr val="bg1"/>
                  </a:solidFill>
                </a:rPr>
                <a:t>Holt Algebra 1</a:t>
              </a:r>
            </a:p>
          </p:txBody>
        </p:sp>
      </p:grpSp>
      <p:sp>
        <p:nvSpPr>
          <p:cNvPr id="19489" name="Text Box 33">
            <a:hlinkClick r:id="" action="ppaction://hlinkshowjump?jump=nextslide"/>
          </p:cNvPr>
          <p:cNvSpPr txBox="1">
            <a:spLocks noChangeArrowheads="1"/>
          </p:cNvSpPr>
          <p:nvPr/>
        </p:nvSpPr>
        <p:spPr bwMode="auto">
          <a:xfrm>
            <a:off x="3657600" y="2390775"/>
            <a:ext cx="2971800" cy="523875"/>
          </a:xfrm>
          <a:prstGeom prst="rect">
            <a:avLst/>
          </a:prstGeom>
          <a:noFill/>
          <a:ln>
            <a:noFill/>
          </a:ln>
          <a:effectLst/>
          <a:extLst/>
        </p:spPr>
        <p:txBody>
          <a:bodyPr>
            <a:spAutoFit/>
          </a:bodyPr>
          <a:lstStyle/>
          <a:p>
            <a:pPr>
              <a:defRPr/>
            </a:pPr>
            <a:r>
              <a:rPr lang="en-US" sz="2800" u="sng">
                <a:solidFill>
                  <a:schemeClr val="bg1"/>
                </a:solidFill>
                <a:effectLst>
                  <a:outerShdw blurRad="38100" dist="38100" dir="2700000" algn="tl">
                    <a:srgbClr val="C0C0C0"/>
                  </a:outerShdw>
                </a:effectLst>
              </a:rPr>
              <a:t>Warm Up</a:t>
            </a:r>
          </a:p>
        </p:txBody>
      </p:sp>
      <p:sp>
        <p:nvSpPr>
          <p:cNvPr id="19491" name="Text Box 35">
            <a:hlinkClick r:id="rId3" action="ppaction://hlinksldjump"/>
          </p:cNvPr>
          <p:cNvSpPr txBox="1">
            <a:spLocks noChangeArrowheads="1"/>
          </p:cNvSpPr>
          <p:nvPr/>
        </p:nvSpPr>
        <p:spPr bwMode="auto">
          <a:xfrm>
            <a:off x="3657600" y="3019425"/>
            <a:ext cx="4038600" cy="523875"/>
          </a:xfrm>
          <a:prstGeom prst="rect">
            <a:avLst/>
          </a:prstGeom>
          <a:noFill/>
          <a:ln>
            <a:noFill/>
          </a:ln>
          <a:effectLst/>
          <a:extLst/>
        </p:spPr>
        <p:txBody>
          <a:bodyPr>
            <a:spAutoFit/>
          </a:bodyPr>
          <a:lstStyle/>
          <a:p>
            <a:pPr>
              <a:defRPr/>
            </a:pPr>
            <a:r>
              <a:rPr lang="en-US" sz="2800" u="sng">
                <a:solidFill>
                  <a:schemeClr val="bg1"/>
                </a:solidFill>
                <a:effectLst>
                  <a:outerShdw blurRad="38100" dist="38100" dir="2700000" algn="tl">
                    <a:srgbClr val="C0C0C0"/>
                  </a:outerShdw>
                </a:effectLst>
              </a:rPr>
              <a:t>Lesson Presentation</a:t>
            </a:r>
          </a:p>
        </p:txBody>
      </p:sp>
      <p:sp>
        <p:nvSpPr>
          <p:cNvPr id="19493" name="Text Box 37">
            <a:hlinkClick r:id="rId4" action="ppaction://hlinksldjump"/>
          </p:cNvPr>
          <p:cNvSpPr txBox="1">
            <a:spLocks noChangeArrowheads="1"/>
          </p:cNvSpPr>
          <p:nvPr/>
        </p:nvSpPr>
        <p:spPr bwMode="auto">
          <a:xfrm>
            <a:off x="3671888" y="3667125"/>
            <a:ext cx="4038600" cy="523875"/>
          </a:xfrm>
          <a:prstGeom prst="rect">
            <a:avLst/>
          </a:prstGeom>
          <a:noFill/>
          <a:ln>
            <a:noFill/>
          </a:ln>
          <a:effectLst/>
          <a:extLst/>
        </p:spPr>
        <p:txBody>
          <a:bodyPr>
            <a:spAutoFit/>
          </a:bodyPr>
          <a:lstStyle/>
          <a:p>
            <a:pPr>
              <a:defRPr/>
            </a:pPr>
            <a:r>
              <a:rPr lang="en-US" sz="2800" u="sng">
                <a:solidFill>
                  <a:schemeClr val="bg1"/>
                </a:solidFill>
                <a:effectLst>
                  <a:outerShdw blurRad="38100" dist="38100" dir="2700000" algn="tl">
                    <a:srgbClr val="C0C0C0"/>
                  </a:outerShdw>
                </a:effectLst>
              </a:rPr>
              <a:t>Lesson Quiz</a:t>
            </a:r>
          </a:p>
        </p:txBody>
      </p:sp>
      <p:pic>
        <p:nvPicPr>
          <p:cNvPr id="2054" name="Picture 11"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12"/>
          <p:cNvSpPr txBox="1">
            <a:spLocks noChangeArrowheads="1"/>
          </p:cNvSpPr>
          <p:nvPr/>
        </p:nvSpPr>
        <p:spPr bwMode="auto">
          <a:xfrm>
            <a:off x="76200" y="6553200"/>
            <a:ext cx="2743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400" b="1">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1a</a:t>
            </a:r>
            <a:endParaRPr lang="en-US" altLang="en-US" sz="2600">
              <a:solidFill>
                <a:schemeClr val="accent2"/>
              </a:solidFill>
              <a:latin typeface="Arial MT Bl" charset="0"/>
            </a:endParaRPr>
          </a:p>
        </p:txBody>
      </p:sp>
      <p:sp>
        <p:nvSpPr>
          <p:cNvPr id="11267" name="Text Box 3"/>
          <p:cNvSpPr txBox="1">
            <a:spLocks noChangeArrowheads="1"/>
          </p:cNvSpPr>
          <p:nvPr/>
        </p:nvSpPr>
        <p:spPr bwMode="auto">
          <a:xfrm>
            <a:off x="708025" y="15240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sp>
        <p:nvSpPr>
          <p:cNvPr id="11268" name="Text Box 4"/>
          <p:cNvSpPr txBox="1">
            <a:spLocks noChangeArrowheads="1"/>
          </p:cNvSpPr>
          <p:nvPr/>
        </p:nvSpPr>
        <p:spPr bwMode="auto">
          <a:xfrm>
            <a:off x="784225" y="20574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latin typeface="Arial" charset="0"/>
              </a:rPr>
              <a:t>–</a:t>
            </a:r>
            <a:r>
              <a:rPr lang="en-US" altLang="en-US" b="1"/>
              <a:t>2</a:t>
            </a:r>
            <a:r>
              <a:rPr lang="en-US" altLang="en-US" b="1" i="1"/>
              <a:t>x</a:t>
            </a:r>
            <a:r>
              <a:rPr lang="en-US" altLang="en-US" b="1"/>
              <a:t> + </a:t>
            </a:r>
            <a:r>
              <a:rPr lang="en-US" altLang="en-US" b="1" i="1"/>
              <a:t>y</a:t>
            </a:r>
            <a:r>
              <a:rPr lang="en-US" altLang="en-US" b="1"/>
              <a:t> = 3; D: {</a:t>
            </a:r>
            <a:r>
              <a:rPr lang="en-US" altLang="en-US" b="1">
                <a:latin typeface="Arial" charset="0"/>
              </a:rPr>
              <a:t>–</a:t>
            </a:r>
            <a:r>
              <a:rPr lang="en-US" altLang="en-US" b="1"/>
              <a:t>5, </a:t>
            </a:r>
            <a:r>
              <a:rPr lang="en-US" altLang="en-US" b="1">
                <a:latin typeface="Arial" charset="0"/>
              </a:rPr>
              <a:t>–</a:t>
            </a:r>
            <a:r>
              <a:rPr lang="en-US" altLang="en-US" b="1"/>
              <a:t>3, 1, 4}</a:t>
            </a:r>
          </a:p>
        </p:txBody>
      </p:sp>
      <p:sp>
        <p:nvSpPr>
          <p:cNvPr id="373799" name="Text Box 39"/>
          <p:cNvSpPr txBox="1">
            <a:spLocks noChangeArrowheads="1"/>
          </p:cNvSpPr>
          <p:nvPr/>
        </p:nvSpPr>
        <p:spPr bwMode="auto">
          <a:xfrm>
            <a:off x="685800" y="2682875"/>
            <a:ext cx="7712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16038" indent="-1316038">
              <a:tabLst>
                <a:tab pos="1319213" algn="l"/>
              </a:tabLst>
              <a:defRPr sz="2400">
                <a:solidFill>
                  <a:schemeClr val="tx1"/>
                </a:solidFill>
                <a:latin typeface="Verdana" pitchFamily="34" charset="0"/>
                <a:cs typeface="Arial" charset="0"/>
              </a:defRPr>
            </a:lvl1pPr>
            <a:lvl2pPr marL="742950" indent="-285750">
              <a:tabLst>
                <a:tab pos="1319213" algn="l"/>
              </a:tabLst>
              <a:defRPr sz="2400">
                <a:solidFill>
                  <a:schemeClr val="tx1"/>
                </a:solidFill>
                <a:latin typeface="Verdana" pitchFamily="34" charset="0"/>
                <a:cs typeface="Arial" charset="0"/>
              </a:defRPr>
            </a:lvl2pPr>
            <a:lvl3pPr marL="1143000" indent="-228600">
              <a:tabLst>
                <a:tab pos="1319213" algn="l"/>
              </a:tabLst>
              <a:defRPr sz="2400">
                <a:solidFill>
                  <a:schemeClr val="tx1"/>
                </a:solidFill>
                <a:latin typeface="Verdana" pitchFamily="34" charset="0"/>
                <a:cs typeface="Arial" charset="0"/>
              </a:defRPr>
            </a:lvl3pPr>
            <a:lvl4pPr marL="1600200" indent="-228600">
              <a:tabLst>
                <a:tab pos="1319213" algn="l"/>
              </a:tabLst>
              <a:defRPr sz="2400">
                <a:solidFill>
                  <a:schemeClr val="tx1"/>
                </a:solidFill>
                <a:latin typeface="Verdana" pitchFamily="34" charset="0"/>
                <a:cs typeface="Arial" charset="0"/>
              </a:defRPr>
            </a:lvl4pPr>
            <a:lvl5pPr marL="2057400" indent="-228600">
              <a:tabLst>
                <a:tab pos="13192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9pPr>
          </a:lstStyle>
          <a:p>
            <a:r>
              <a:rPr lang="en-US" altLang="en-US" b="1"/>
              <a:t>Step 1  </a:t>
            </a:r>
            <a:r>
              <a:rPr lang="en-US" altLang="en-US"/>
              <a:t>Solve for </a:t>
            </a:r>
            <a:r>
              <a:rPr lang="en-US" altLang="en-US" i="1"/>
              <a:t>y</a:t>
            </a:r>
            <a:r>
              <a:rPr lang="en-US" altLang="en-US"/>
              <a:t> since you are given values of the domain, or </a:t>
            </a:r>
            <a:r>
              <a:rPr lang="en-US" altLang="en-US" i="1"/>
              <a:t>x</a:t>
            </a:r>
            <a:r>
              <a:rPr lang="en-US" altLang="en-US"/>
              <a:t>.</a:t>
            </a:r>
            <a:endParaRPr lang="en-US" altLang="en-US" b="1"/>
          </a:p>
        </p:txBody>
      </p:sp>
      <p:sp>
        <p:nvSpPr>
          <p:cNvPr id="373800" name="Text Box 40"/>
          <p:cNvSpPr txBox="1">
            <a:spLocks noChangeArrowheads="1"/>
          </p:cNvSpPr>
          <p:nvPr/>
        </p:nvSpPr>
        <p:spPr bwMode="auto">
          <a:xfrm>
            <a:off x="1981200" y="36576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latin typeface="Arial" charset="0"/>
              </a:rPr>
              <a:t>–</a:t>
            </a:r>
            <a:r>
              <a:rPr lang="en-US" altLang="en-US"/>
              <a:t>2</a:t>
            </a:r>
            <a:r>
              <a:rPr lang="en-US" altLang="en-US" i="1"/>
              <a:t>x</a:t>
            </a:r>
            <a:r>
              <a:rPr lang="en-US" altLang="en-US"/>
              <a:t> + </a:t>
            </a:r>
            <a:r>
              <a:rPr lang="en-US" altLang="en-US" i="1"/>
              <a:t>y</a:t>
            </a:r>
            <a:r>
              <a:rPr lang="en-US" altLang="en-US"/>
              <a:t> = 3</a:t>
            </a:r>
          </a:p>
        </p:txBody>
      </p:sp>
      <p:grpSp>
        <p:nvGrpSpPr>
          <p:cNvPr id="2" name="Group 44"/>
          <p:cNvGrpSpPr>
            <a:grpSpLocks/>
          </p:cNvGrpSpPr>
          <p:nvPr/>
        </p:nvGrpSpPr>
        <p:grpSpPr bwMode="auto">
          <a:xfrm>
            <a:off x="1919288" y="4114800"/>
            <a:ext cx="2590800" cy="457200"/>
            <a:chOff x="1209" y="2448"/>
            <a:chExt cx="1632" cy="288"/>
          </a:xfrm>
        </p:grpSpPr>
        <p:sp>
          <p:nvSpPr>
            <p:cNvPr id="11274" name="Text Box 41"/>
            <p:cNvSpPr txBox="1">
              <a:spLocks noChangeArrowheads="1"/>
            </p:cNvSpPr>
            <p:nvPr/>
          </p:nvSpPr>
          <p:spPr bwMode="auto">
            <a:xfrm>
              <a:off x="1209" y="2448"/>
              <a:ext cx="16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+2</a:t>
              </a:r>
              <a:r>
                <a:rPr lang="en-US" altLang="en-US" i="1">
                  <a:solidFill>
                    <a:srgbClr val="FF0000"/>
                  </a:solidFill>
                </a:rPr>
                <a:t>x</a:t>
              </a:r>
              <a:r>
                <a:rPr lang="en-US" altLang="en-US">
                  <a:solidFill>
                    <a:srgbClr val="FF0000"/>
                  </a:solidFill>
                </a:rPr>
                <a:t>         +2</a:t>
              </a:r>
              <a:r>
                <a:rPr lang="en-US" altLang="en-US" i="1">
                  <a:solidFill>
                    <a:srgbClr val="FF0000"/>
                  </a:solidFill>
                </a:rPr>
                <a:t>x</a:t>
              </a:r>
            </a:p>
          </p:txBody>
        </p:sp>
        <p:sp>
          <p:nvSpPr>
            <p:cNvPr id="11275" name="Line 42"/>
            <p:cNvSpPr>
              <a:spLocks noChangeShapeType="1"/>
            </p:cNvSpPr>
            <p:nvPr/>
          </p:nvSpPr>
          <p:spPr bwMode="auto">
            <a:xfrm>
              <a:off x="1239" y="2736"/>
              <a:ext cx="86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6" name="Line 43"/>
            <p:cNvSpPr>
              <a:spLocks noChangeShapeType="1"/>
            </p:cNvSpPr>
            <p:nvPr/>
          </p:nvSpPr>
          <p:spPr bwMode="auto">
            <a:xfrm>
              <a:off x="2256" y="2736"/>
              <a:ext cx="48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73805" name="Text Box 45"/>
          <p:cNvSpPr txBox="1">
            <a:spLocks noChangeArrowheads="1"/>
          </p:cNvSpPr>
          <p:nvPr/>
        </p:nvSpPr>
        <p:spPr bwMode="auto">
          <a:xfrm>
            <a:off x="3048000" y="45720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y</a:t>
            </a:r>
            <a:r>
              <a:rPr lang="en-US" altLang="en-US"/>
              <a:t> = 2</a:t>
            </a:r>
            <a:r>
              <a:rPr lang="en-US" altLang="en-US" i="1"/>
              <a:t>x</a:t>
            </a:r>
            <a:r>
              <a:rPr lang="en-US" altLang="en-US"/>
              <a:t> + 3</a:t>
            </a:r>
          </a:p>
        </p:txBody>
      </p:sp>
      <p:sp>
        <p:nvSpPr>
          <p:cNvPr id="373806" name="Text Box 46"/>
          <p:cNvSpPr txBox="1">
            <a:spLocks noChangeArrowheads="1"/>
          </p:cNvSpPr>
          <p:nvPr/>
        </p:nvSpPr>
        <p:spPr bwMode="auto">
          <a:xfrm>
            <a:off x="5105400" y="411480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Add 2x to both sides.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3799"/>
                                        </p:tgtEl>
                                        <p:attrNameLst>
                                          <p:attrName>style.visibility</p:attrName>
                                        </p:attrNameLst>
                                      </p:cBhvr>
                                      <p:to>
                                        <p:strVal val="visible"/>
                                      </p:to>
                                    </p:set>
                                    <p:animEffect transition="in" filter="box(in)">
                                      <p:cBhvr>
                                        <p:cTn id="7" dur="500"/>
                                        <p:tgtEl>
                                          <p:spTgt spid="3737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3800"/>
                                        </p:tgtEl>
                                        <p:attrNameLst>
                                          <p:attrName>style.visibility</p:attrName>
                                        </p:attrNameLst>
                                      </p:cBhvr>
                                      <p:to>
                                        <p:strVal val="visible"/>
                                      </p:to>
                                    </p:set>
                                    <p:animEffect transition="in" filter="box(in)">
                                      <p:cBhvr>
                                        <p:cTn id="12" dur="500"/>
                                        <p:tgtEl>
                                          <p:spTgt spid="37380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73806"/>
                                        </p:tgtEl>
                                        <p:attrNameLst>
                                          <p:attrName>style.visibility</p:attrName>
                                        </p:attrNameLst>
                                      </p:cBhvr>
                                      <p:to>
                                        <p:strVal val="visible"/>
                                      </p:to>
                                    </p:set>
                                    <p:animEffect transition="in" filter="box(in)">
                                      <p:cBhvr>
                                        <p:cTn id="17" dur="500"/>
                                        <p:tgtEl>
                                          <p:spTgt spid="3738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73805"/>
                                        </p:tgtEl>
                                        <p:attrNameLst>
                                          <p:attrName>style.visibility</p:attrName>
                                        </p:attrNameLst>
                                      </p:cBhvr>
                                      <p:to>
                                        <p:strVal val="visible"/>
                                      </p:to>
                                    </p:set>
                                    <p:animEffect transition="in" filter="box(in)">
                                      <p:cBhvr>
                                        <p:cTn id="27" dur="500"/>
                                        <p:tgtEl>
                                          <p:spTgt spid="3738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3799" grpId="0"/>
      <p:bldP spid="373800" grpId="0"/>
      <p:bldP spid="373805" grpId="0"/>
      <p:bldP spid="37380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1a Continued</a:t>
            </a:r>
            <a:endParaRPr lang="en-US" altLang="en-US" sz="2600">
              <a:solidFill>
                <a:schemeClr val="accent2"/>
              </a:solidFill>
              <a:latin typeface="Arial MT Bl" charset="0"/>
            </a:endParaRPr>
          </a:p>
        </p:txBody>
      </p:sp>
      <p:sp>
        <p:nvSpPr>
          <p:cNvPr id="12291" name="Text Box 5"/>
          <p:cNvSpPr txBox="1">
            <a:spLocks noChangeArrowheads="1"/>
          </p:cNvSpPr>
          <p:nvPr/>
        </p:nvSpPr>
        <p:spPr bwMode="auto">
          <a:xfrm>
            <a:off x="708025" y="12954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sp>
        <p:nvSpPr>
          <p:cNvPr id="12292" name="Text Box 6"/>
          <p:cNvSpPr txBox="1">
            <a:spLocks noChangeArrowheads="1"/>
          </p:cNvSpPr>
          <p:nvPr/>
        </p:nvSpPr>
        <p:spPr bwMode="auto">
          <a:xfrm>
            <a:off x="784225" y="17526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latin typeface="Arial" charset="0"/>
              </a:rPr>
              <a:t>–</a:t>
            </a:r>
            <a:r>
              <a:rPr lang="en-US" altLang="en-US" b="1"/>
              <a:t>2</a:t>
            </a:r>
            <a:r>
              <a:rPr lang="en-US" altLang="en-US" b="1" i="1"/>
              <a:t>x</a:t>
            </a:r>
            <a:r>
              <a:rPr lang="en-US" altLang="en-US" b="1"/>
              <a:t> + </a:t>
            </a:r>
            <a:r>
              <a:rPr lang="en-US" altLang="en-US" i="1"/>
              <a:t>y</a:t>
            </a:r>
            <a:r>
              <a:rPr lang="en-US" altLang="en-US" b="1"/>
              <a:t> = 3; D: {</a:t>
            </a:r>
            <a:r>
              <a:rPr lang="en-US" altLang="en-US" b="1">
                <a:latin typeface="Arial" charset="0"/>
              </a:rPr>
              <a:t>–</a:t>
            </a:r>
            <a:r>
              <a:rPr lang="en-US" altLang="en-US" b="1"/>
              <a:t>5, </a:t>
            </a:r>
            <a:r>
              <a:rPr lang="en-US" altLang="en-US" b="1">
                <a:latin typeface="Arial" charset="0"/>
              </a:rPr>
              <a:t>–</a:t>
            </a:r>
            <a:r>
              <a:rPr lang="en-US" altLang="en-US" b="1"/>
              <a:t>3, 1, 4}</a:t>
            </a:r>
          </a:p>
        </p:txBody>
      </p:sp>
      <p:graphicFrame>
        <p:nvGraphicFramePr>
          <p:cNvPr id="322677" name="Group 117"/>
          <p:cNvGraphicFramePr>
            <a:graphicFrameLocks noGrp="1"/>
          </p:cNvGraphicFramePr>
          <p:nvPr/>
        </p:nvGraphicFramePr>
        <p:xfrm>
          <a:off x="1752600" y="3124200"/>
          <a:ext cx="5638800" cy="3276600"/>
        </p:xfrm>
        <a:graphic>
          <a:graphicData uri="http://schemas.openxmlformats.org/drawingml/2006/table">
            <a:tbl>
              <a:tblPr/>
              <a:tblGrid>
                <a:gridCol w="598488"/>
                <a:gridCol w="3592512"/>
                <a:gridCol w="1447800"/>
              </a:tblGrid>
              <a:tr h="3276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03" name="Line 31"/>
          <p:cNvSpPr>
            <a:spLocks noChangeShapeType="1"/>
          </p:cNvSpPr>
          <p:nvPr/>
        </p:nvSpPr>
        <p:spPr bwMode="auto">
          <a:xfrm>
            <a:off x="1752600" y="3733800"/>
            <a:ext cx="5638800" cy="0"/>
          </a:xfrm>
          <a:prstGeom prst="line">
            <a:avLst/>
          </a:prstGeom>
          <a:noFill/>
          <a:ln w="38100">
            <a:solidFill>
              <a:srgbClr val="00CC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04" name="Text Box 32"/>
          <p:cNvSpPr txBox="1">
            <a:spLocks noChangeArrowheads="1"/>
          </p:cNvSpPr>
          <p:nvPr/>
        </p:nvSpPr>
        <p:spPr bwMode="auto">
          <a:xfrm>
            <a:off x="3124200" y="32004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y</a:t>
            </a:r>
            <a:r>
              <a:rPr lang="en-US" altLang="en-US" b="1"/>
              <a:t> = 2</a:t>
            </a:r>
            <a:r>
              <a:rPr lang="en-US" altLang="en-US" b="1" i="1"/>
              <a:t>x</a:t>
            </a:r>
            <a:r>
              <a:rPr lang="en-US" altLang="en-US" b="1"/>
              <a:t> + 3</a:t>
            </a:r>
            <a:r>
              <a:rPr lang="en-US" altLang="en-US" b="1" baseline="-25000"/>
              <a:t> </a:t>
            </a:r>
            <a:endParaRPr lang="en-US" altLang="en-US" b="1" i="1"/>
          </a:p>
        </p:txBody>
      </p:sp>
      <p:sp>
        <p:nvSpPr>
          <p:cNvPr id="12305" name="Text Box 33"/>
          <p:cNvSpPr txBox="1">
            <a:spLocks noChangeArrowheads="1"/>
          </p:cNvSpPr>
          <p:nvPr/>
        </p:nvSpPr>
        <p:spPr bwMode="auto">
          <a:xfrm>
            <a:off x="1828800" y="3200400"/>
            <a:ext cx="358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x</a:t>
            </a:r>
          </a:p>
        </p:txBody>
      </p:sp>
      <p:sp>
        <p:nvSpPr>
          <p:cNvPr id="12306" name="Text Box 36"/>
          <p:cNvSpPr txBox="1">
            <a:spLocks noChangeArrowheads="1"/>
          </p:cNvSpPr>
          <p:nvPr/>
        </p:nvSpPr>
        <p:spPr bwMode="auto">
          <a:xfrm>
            <a:off x="6096000" y="3186113"/>
            <a:ext cx="1147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i="1"/>
              <a:t>x, y</a:t>
            </a:r>
            <a:r>
              <a:rPr lang="en-US" altLang="en-US"/>
              <a:t>) </a:t>
            </a:r>
          </a:p>
        </p:txBody>
      </p:sp>
      <p:sp>
        <p:nvSpPr>
          <p:cNvPr id="12307" name="Line 78"/>
          <p:cNvSpPr>
            <a:spLocks noChangeShapeType="1"/>
          </p:cNvSpPr>
          <p:nvPr/>
        </p:nvSpPr>
        <p:spPr bwMode="auto">
          <a:xfrm>
            <a:off x="6172200" y="5410200"/>
            <a:ext cx="22098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grpSp>
        <p:nvGrpSpPr>
          <p:cNvPr id="2" name="Group 110"/>
          <p:cNvGrpSpPr>
            <a:grpSpLocks/>
          </p:cNvGrpSpPr>
          <p:nvPr/>
        </p:nvGrpSpPr>
        <p:grpSpPr bwMode="auto">
          <a:xfrm>
            <a:off x="1727200" y="3810000"/>
            <a:ext cx="5699125" cy="481013"/>
            <a:chOff x="1088" y="2424"/>
            <a:chExt cx="3371" cy="303"/>
          </a:xfrm>
        </p:grpSpPr>
        <p:sp>
          <p:nvSpPr>
            <p:cNvPr id="12325" name="Text Box 34"/>
            <p:cNvSpPr txBox="1">
              <a:spLocks noChangeArrowheads="1"/>
            </p:cNvSpPr>
            <p:nvPr/>
          </p:nvSpPr>
          <p:spPr bwMode="auto">
            <a:xfrm>
              <a:off x="1440" y="2424"/>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2(</a:t>
              </a:r>
              <a:r>
                <a:rPr lang="en-US" altLang="en-US">
                  <a:solidFill>
                    <a:srgbClr val="00B050"/>
                  </a:solidFill>
                </a:rPr>
                <a:t>–5</a:t>
              </a:r>
              <a:r>
                <a:rPr lang="en-US" altLang="en-US"/>
                <a:t>) + 3 = </a:t>
              </a:r>
              <a:r>
                <a:rPr lang="en-US" altLang="en-US">
                  <a:solidFill>
                    <a:srgbClr val="3366FF"/>
                  </a:solidFill>
                </a:rPr>
                <a:t>–7</a:t>
              </a:r>
            </a:p>
          </p:txBody>
        </p:sp>
        <p:sp>
          <p:nvSpPr>
            <p:cNvPr id="12326" name="Text Box 81"/>
            <p:cNvSpPr txBox="1">
              <a:spLocks noChangeArrowheads="1"/>
            </p:cNvSpPr>
            <p:nvPr/>
          </p:nvSpPr>
          <p:spPr bwMode="auto">
            <a:xfrm>
              <a:off x="1088" y="2424"/>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–5</a:t>
              </a:r>
            </a:p>
          </p:txBody>
        </p:sp>
        <p:sp>
          <p:nvSpPr>
            <p:cNvPr id="12327" name="Text Box 89"/>
            <p:cNvSpPr txBox="1">
              <a:spLocks noChangeArrowheads="1"/>
            </p:cNvSpPr>
            <p:nvPr/>
          </p:nvSpPr>
          <p:spPr bwMode="auto">
            <a:xfrm>
              <a:off x="3407" y="2439"/>
              <a:ext cx="10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–5</a:t>
              </a:r>
              <a:r>
                <a:rPr lang="en-US" altLang="en-US"/>
                <a:t>, </a:t>
              </a:r>
              <a:r>
                <a:rPr lang="en-US" altLang="en-US">
                  <a:solidFill>
                    <a:srgbClr val="3366FF"/>
                  </a:solidFill>
                </a:rPr>
                <a:t>–7</a:t>
              </a:r>
              <a:r>
                <a:rPr lang="en-US" altLang="en-US"/>
                <a:t>)</a:t>
              </a:r>
            </a:p>
          </p:txBody>
        </p:sp>
      </p:grpSp>
      <p:grpSp>
        <p:nvGrpSpPr>
          <p:cNvPr id="3" name="Group 112"/>
          <p:cNvGrpSpPr>
            <a:grpSpLocks/>
          </p:cNvGrpSpPr>
          <p:nvPr/>
        </p:nvGrpSpPr>
        <p:grpSpPr bwMode="auto">
          <a:xfrm>
            <a:off x="1862138" y="5181600"/>
            <a:ext cx="5278437" cy="482600"/>
            <a:chOff x="1200" y="3264"/>
            <a:chExt cx="3325" cy="304"/>
          </a:xfrm>
        </p:grpSpPr>
        <p:sp>
          <p:nvSpPr>
            <p:cNvPr id="12322" name="Text Box 92"/>
            <p:cNvSpPr txBox="1">
              <a:spLocks noChangeArrowheads="1"/>
            </p:cNvSpPr>
            <p:nvPr/>
          </p:nvSpPr>
          <p:spPr bwMode="auto">
            <a:xfrm>
              <a:off x="1440" y="3280"/>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 </a:t>
              </a:r>
              <a:r>
                <a:rPr lang="en-US" altLang="en-US" i="1">
                  <a:solidFill>
                    <a:srgbClr val="3366FF"/>
                  </a:solidFill>
                </a:rPr>
                <a:t>y</a:t>
              </a:r>
              <a:r>
                <a:rPr lang="en-US" altLang="en-US" i="1"/>
                <a:t> </a:t>
              </a:r>
              <a:r>
                <a:rPr lang="en-US" altLang="en-US"/>
                <a:t>= 2(</a:t>
              </a:r>
              <a:r>
                <a:rPr lang="en-US" altLang="en-US">
                  <a:solidFill>
                    <a:srgbClr val="00B050"/>
                  </a:solidFill>
                </a:rPr>
                <a:t>1</a:t>
              </a:r>
              <a:r>
                <a:rPr lang="en-US" altLang="en-US"/>
                <a:t>) + 3 = </a:t>
              </a:r>
              <a:r>
                <a:rPr lang="en-US" altLang="en-US">
                  <a:solidFill>
                    <a:srgbClr val="3366FF"/>
                  </a:solidFill>
                </a:rPr>
                <a:t>5</a:t>
              </a:r>
            </a:p>
          </p:txBody>
        </p:sp>
        <p:sp>
          <p:nvSpPr>
            <p:cNvPr id="12323" name="Text Box 95"/>
            <p:cNvSpPr txBox="1">
              <a:spLocks noChangeArrowheads="1"/>
            </p:cNvSpPr>
            <p:nvPr/>
          </p:nvSpPr>
          <p:spPr bwMode="auto">
            <a:xfrm>
              <a:off x="1200" y="3280"/>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12324" name="Text Box 99"/>
            <p:cNvSpPr txBox="1">
              <a:spLocks noChangeArrowheads="1"/>
            </p:cNvSpPr>
            <p:nvPr/>
          </p:nvSpPr>
          <p:spPr bwMode="auto">
            <a:xfrm>
              <a:off x="3513" y="3264"/>
              <a:ext cx="10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1</a:t>
              </a:r>
              <a:r>
                <a:rPr lang="en-US" altLang="en-US"/>
                <a:t>, </a:t>
              </a:r>
              <a:r>
                <a:rPr lang="en-US" altLang="en-US">
                  <a:solidFill>
                    <a:srgbClr val="3366FF"/>
                  </a:solidFill>
                </a:rPr>
                <a:t>5</a:t>
              </a:r>
              <a:r>
                <a:rPr lang="en-US" altLang="en-US"/>
                <a:t>)</a:t>
              </a:r>
            </a:p>
          </p:txBody>
        </p:sp>
      </p:grpSp>
      <p:grpSp>
        <p:nvGrpSpPr>
          <p:cNvPr id="4" name="Group 113"/>
          <p:cNvGrpSpPr>
            <a:grpSpLocks/>
          </p:cNvGrpSpPr>
          <p:nvPr/>
        </p:nvGrpSpPr>
        <p:grpSpPr bwMode="auto">
          <a:xfrm>
            <a:off x="1765300" y="5867400"/>
            <a:ext cx="5778500" cy="457200"/>
            <a:chOff x="1112" y="3696"/>
            <a:chExt cx="3500" cy="288"/>
          </a:xfrm>
        </p:grpSpPr>
        <p:sp>
          <p:nvSpPr>
            <p:cNvPr id="12319" name="Text Box 93"/>
            <p:cNvSpPr txBox="1">
              <a:spLocks noChangeArrowheads="1"/>
            </p:cNvSpPr>
            <p:nvPr/>
          </p:nvSpPr>
          <p:spPr bwMode="auto">
            <a:xfrm>
              <a:off x="1440" y="3696"/>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 </a:t>
              </a:r>
              <a:r>
                <a:rPr lang="en-US" altLang="en-US" i="1">
                  <a:solidFill>
                    <a:srgbClr val="3366FF"/>
                  </a:solidFill>
                </a:rPr>
                <a:t>y</a:t>
              </a:r>
              <a:r>
                <a:rPr lang="en-US" altLang="en-US" i="1"/>
                <a:t> </a:t>
              </a:r>
              <a:r>
                <a:rPr lang="en-US" altLang="en-US"/>
                <a:t>= 2(</a:t>
              </a:r>
              <a:r>
                <a:rPr lang="en-US" altLang="en-US">
                  <a:solidFill>
                    <a:srgbClr val="00B050"/>
                  </a:solidFill>
                </a:rPr>
                <a:t>4</a:t>
              </a:r>
              <a:r>
                <a:rPr lang="en-US" altLang="en-US"/>
                <a:t>) + 3 = </a:t>
              </a:r>
              <a:r>
                <a:rPr lang="en-US" altLang="en-US">
                  <a:solidFill>
                    <a:srgbClr val="3366FF"/>
                  </a:solidFill>
                </a:rPr>
                <a:t>11</a:t>
              </a:r>
            </a:p>
          </p:txBody>
        </p:sp>
        <p:sp>
          <p:nvSpPr>
            <p:cNvPr id="12320" name="Text Box 96"/>
            <p:cNvSpPr txBox="1">
              <a:spLocks noChangeArrowheads="1"/>
            </p:cNvSpPr>
            <p:nvPr/>
          </p:nvSpPr>
          <p:spPr bwMode="auto">
            <a:xfrm>
              <a:off x="1112" y="3696"/>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4</a:t>
              </a:r>
            </a:p>
          </p:txBody>
        </p:sp>
        <p:sp>
          <p:nvSpPr>
            <p:cNvPr id="12321" name="Text Box 100"/>
            <p:cNvSpPr txBox="1">
              <a:spLocks noChangeArrowheads="1"/>
            </p:cNvSpPr>
            <p:nvPr/>
          </p:nvSpPr>
          <p:spPr bwMode="auto">
            <a:xfrm>
              <a:off x="3478" y="3696"/>
              <a:ext cx="11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4</a:t>
              </a:r>
              <a:r>
                <a:rPr lang="en-US" altLang="en-US"/>
                <a:t>, </a:t>
              </a:r>
              <a:r>
                <a:rPr lang="en-US" altLang="en-US">
                  <a:solidFill>
                    <a:srgbClr val="3366FF"/>
                  </a:solidFill>
                </a:rPr>
                <a:t>11</a:t>
              </a:r>
              <a:r>
                <a:rPr lang="en-US" altLang="en-US"/>
                <a:t>)</a:t>
              </a:r>
            </a:p>
          </p:txBody>
        </p:sp>
      </p:grpSp>
      <p:grpSp>
        <p:nvGrpSpPr>
          <p:cNvPr id="5" name="Group 114"/>
          <p:cNvGrpSpPr>
            <a:grpSpLocks/>
          </p:cNvGrpSpPr>
          <p:nvPr/>
        </p:nvGrpSpPr>
        <p:grpSpPr bwMode="auto">
          <a:xfrm>
            <a:off x="1727200" y="4494213"/>
            <a:ext cx="5646738" cy="458787"/>
            <a:chOff x="1088" y="2863"/>
            <a:chExt cx="3294" cy="289"/>
          </a:xfrm>
        </p:grpSpPr>
        <p:sp>
          <p:nvSpPr>
            <p:cNvPr id="12316" name="Text Box 91"/>
            <p:cNvSpPr txBox="1">
              <a:spLocks noChangeArrowheads="1"/>
            </p:cNvSpPr>
            <p:nvPr/>
          </p:nvSpPr>
          <p:spPr bwMode="auto">
            <a:xfrm>
              <a:off x="1440" y="2864"/>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2(</a:t>
              </a:r>
              <a:r>
                <a:rPr lang="en-US" altLang="en-US">
                  <a:solidFill>
                    <a:srgbClr val="00B050"/>
                  </a:solidFill>
                </a:rPr>
                <a:t>–3</a:t>
              </a:r>
              <a:r>
                <a:rPr lang="en-US" altLang="en-US"/>
                <a:t>) + 3 = </a:t>
              </a:r>
              <a:r>
                <a:rPr lang="en-US" altLang="en-US">
                  <a:solidFill>
                    <a:srgbClr val="3366FF"/>
                  </a:solidFill>
                </a:rPr>
                <a:t>–3</a:t>
              </a:r>
            </a:p>
          </p:txBody>
        </p:sp>
        <p:sp>
          <p:nvSpPr>
            <p:cNvPr id="12317" name="Text Box 94"/>
            <p:cNvSpPr txBox="1">
              <a:spLocks noChangeArrowheads="1"/>
            </p:cNvSpPr>
            <p:nvPr/>
          </p:nvSpPr>
          <p:spPr bwMode="auto">
            <a:xfrm>
              <a:off x="1088" y="2864"/>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–3</a:t>
              </a:r>
            </a:p>
          </p:txBody>
        </p:sp>
        <p:sp>
          <p:nvSpPr>
            <p:cNvPr id="12318" name="Text Box 98"/>
            <p:cNvSpPr txBox="1">
              <a:spLocks noChangeArrowheads="1"/>
            </p:cNvSpPr>
            <p:nvPr/>
          </p:nvSpPr>
          <p:spPr bwMode="auto">
            <a:xfrm>
              <a:off x="3408" y="2863"/>
              <a:ext cx="9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–3</a:t>
              </a:r>
              <a:r>
                <a:rPr lang="en-US" altLang="en-US"/>
                <a:t>, </a:t>
              </a:r>
              <a:r>
                <a:rPr lang="en-US" altLang="en-US">
                  <a:solidFill>
                    <a:srgbClr val="3366FF"/>
                  </a:solidFill>
                </a:rPr>
                <a:t>–3</a:t>
              </a:r>
              <a:r>
                <a:rPr lang="en-US" altLang="en-US"/>
                <a:t>)</a:t>
              </a:r>
            </a:p>
          </p:txBody>
        </p:sp>
      </p:grpSp>
      <p:sp>
        <p:nvSpPr>
          <p:cNvPr id="12312" name="Line 101"/>
          <p:cNvSpPr>
            <a:spLocks noChangeShapeType="1"/>
          </p:cNvSpPr>
          <p:nvPr/>
        </p:nvSpPr>
        <p:spPr bwMode="auto">
          <a:xfrm>
            <a:off x="1752600" y="4368800"/>
            <a:ext cx="5638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3" name="Line 103"/>
          <p:cNvSpPr>
            <a:spLocks noChangeShapeType="1"/>
          </p:cNvSpPr>
          <p:nvPr/>
        </p:nvSpPr>
        <p:spPr bwMode="auto">
          <a:xfrm>
            <a:off x="1752600" y="5105400"/>
            <a:ext cx="5638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4" name="Line 104"/>
          <p:cNvSpPr>
            <a:spLocks noChangeShapeType="1"/>
          </p:cNvSpPr>
          <p:nvPr/>
        </p:nvSpPr>
        <p:spPr bwMode="auto">
          <a:xfrm>
            <a:off x="1752600" y="5791200"/>
            <a:ext cx="56388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2315" name="Text Box 107"/>
          <p:cNvSpPr txBox="1">
            <a:spLocks noChangeArrowheads="1"/>
          </p:cNvSpPr>
          <p:nvPr/>
        </p:nvSpPr>
        <p:spPr bwMode="auto">
          <a:xfrm>
            <a:off x="728663" y="2225675"/>
            <a:ext cx="7712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319213" algn="l"/>
              </a:tabLst>
              <a:defRPr sz="2400">
                <a:solidFill>
                  <a:schemeClr val="tx1"/>
                </a:solidFill>
                <a:latin typeface="Verdana" pitchFamily="34" charset="0"/>
                <a:cs typeface="Arial" charset="0"/>
              </a:defRPr>
            </a:lvl1pPr>
            <a:lvl2pPr marL="742950" indent="-285750">
              <a:tabLst>
                <a:tab pos="1319213" algn="l"/>
              </a:tabLst>
              <a:defRPr sz="2400">
                <a:solidFill>
                  <a:schemeClr val="tx1"/>
                </a:solidFill>
                <a:latin typeface="Verdana" pitchFamily="34" charset="0"/>
                <a:cs typeface="Arial" charset="0"/>
              </a:defRPr>
            </a:lvl2pPr>
            <a:lvl3pPr marL="1143000" indent="-228600">
              <a:tabLst>
                <a:tab pos="1319213" algn="l"/>
              </a:tabLst>
              <a:defRPr sz="2400">
                <a:solidFill>
                  <a:schemeClr val="tx1"/>
                </a:solidFill>
                <a:latin typeface="Verdana" pitchFamily="34" charset="0"/>
                <a:cs typeface="Arial" charset="0"/>
              </a:defRPr>
            </a:lvl3pPr>
            <a:lvl4pPr marL="1600200" indent="-228600">
              <a:tabLst>
                <a:tab pos="1319213" algn="l"/>
              </a:tabLst>
              <a:defRPr sz="2400">
                <a:solidFill>
                  <a:schemeClr val="tx1"/>
                </a:solidFill>
                <a:latin typeface="Verdana" pitchFamily="34" charset="0"/>
                <a:cs typeface="Arial" charset="0"/>
              </a:defRPr>
            </a:lvl4pPr>
            <a:lvl5pPr marL="2057400" indent="-228600">
              <a:tabLst>
                <a:tab pos="13192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9pPr>
          </a:lstStyle>
          <a:p>
            <a:r>
              <a:rPr lang="en-US" altLang="en-US" b="1"/>
              <a:t>Step 2  </a:t>
            </a:r>
            <a:r>
              <a:rPr lang="en-US" altLang="en-US"/>
              <a:t>Substitute the given values of the domain for </a:t>
            </a:r>
            <a:r>
              <a:rPr lang="en-US" altLang="en-US" i="1">
                <a:solidFill>
                  <a:srgbClr val="00B050"/>
                </a:solidFill>
              </a:rPr>
              <a:t>x</a:t>
            </a:r>
            <a:r>
              <a:rPr lang="en-US" altLang="en-US" i="1"/>
              <a:t> </a:t>
            </a:r>
            <a:r>
              <a:rPr lang="en-US" altLang="en-US"/>
              <a:t>and find values of </a:t>
            </a:r>
            <a:r>
              <a:rPr lang="en-US" altLang="en-US" i="1">
                <a:solidFill>
                  <a:srgbClr val="3366FF"/>
                </a:solidFill>
              </a:rPr>
              <a:t>y</a:t>
            </a:r>
            <a:r>
              <a:rPr lang="en-US" altLang="en-US"/>
              <a:t>.</a:t>
            </a:r>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ppt_x</p:attrName>
                                        </p:attrNameLst>
                                      </p:cBhvr>
                                      <p:tavLst>
                                        <p:tav tm="0">
                                          <p:val>
                                            <p:strVal val="#ppt_x-.2"/>
                                          </p:val>
                                        </p:tav>
                                        <p:tav tm="100000">
                                          <p:val>
                                            <p:strVal val="#ppt_x"/>
                                          </p:val>
                                        </p:tav>
                                      </p:tavLst>
                                    </p:anim>
                                    <p:anim calcmode="lin" valueType="num">
                                      <p:cBhvr>
                                        <p:cTn id="1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1000" fill="hold"/>
                                        <p:tgtEl>
                                          <p:spTgt spid="3"/>
                                        </p:tgtEl>
                                        <p:attrNameLst>
                                          <p:attrName>ppt_x</p:attrName>
                                        </p:attrNameLst>
                                      </p:cBhvr>
                                      <p:tavLst>
                                        <p:tav tm="0">
                                          <p:val>
                                            <p:strVal val="#ppt_x-.2"/>
                                          </p:val>
                                        </p:tav>
                                        <p:tav tm="100000">
                                          <p:val>
                                            <p:strVal val="#ppt_x"/>
                                          </p:val>
                                        </p:tav>
                                      </p:tavLst>
                                    </p:anim>
                                    <p:anim calcmode="lin" valueType="num">
                                      <p:cBhvr>
                                        <p:cTn id="22"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1000" fill="hold"/>
                                        <p:tgtEl>
                                          <p:spTgt spid="4"/>
                                        </p:tgtEl>
                                        <p:attrNameLst>
                                          <p:attrName>ppt_x</p:attrName>
                                        </p:attrNameLst>
                                      </p:cBhvr>
                                      <p:tavLst>
                                        <p:tav tm="0">
                                          <p:val>
                                            <p:strVal val="#ppt_x-.2"/>
                                          </p:val>
                                        </p:tav>
                                        <p:tav tm="100000">
                                          <p:val>
                                            <p:strVal val="#ppt_x"/>
                                          </p:val>
                                        </p:tav>
                                      </p:tavLst>
                                    </p:anim>
                                    <p:anim calcmode="lin" valueType="num">
                                      <p:cBhvr>
                                        <p:cTn id="29"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7" name="Text Box 7"/>
          <p:cNvSpPr txBox="1">
            <a:spLocks noChangeArrowheads="1"/>
          </p:cNvSpPr>
          <p:nvPr/>
        </p:nvSpPr>
        <p:spPr bwMode="auto">
          <a:xfrm>
            <a:off x="762000" y="2857500"/>
            <a:ext cx="5284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3  </a:t>
            </a:r>
            <a:r>
              <a:rPr lang="en-US" altLang="en-US"/>
              <a:t>Graph the ordered pairs.</a:t>
            </a:r>
            <a:endParaRPr lang="en-US" altLang="en-US" b="1"/>
          </a:p>
        </p:txBody>
      </p:sp>
      <p:sp>
        <p:nvSpPr>
          <p:cNvPr id="13315" name="Text Box 1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1a Continued</a:t>
            </a:r>
            <a:endParaRPr lang="en-US" altLang="en-US" sz="2600">
              <a:solidFill>
                <a:schemeClr val="accent2"/>
              </a:solidFill>
              <a:latin typeface="Arial MT Bl" charset="0"/>
            </a:endParaRPr>
          </a:p>
        </p:txBody>
      </p:sp>
      <p:sp>
        <p:nvSpPr>
          <p:cNvPr id="13316" name="Text Box 11"/>
          <p:cNvSpPr txBox="1">
            <a:spLocks noChangeArrowheads="1"/>
          </p:cNvSpPr>
          <p:nvPr/>
        </p:nvSpPr>
        <p:spPr bwMode="auto">
          <a:xfrm>
            <a:off x="708025" y="14859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sp>
        <p:nvSpPr>
          <p:cNvPr id="13317" name="Text Box 12"/>
          <p:cNvSpPr txBox="1">
            <a:spLocks noChangeArrowheads="1"/>
          </p:cNvSpPr>
          <p:nvPr/>
        </p:nvSpPr>
        <p:spPr bwMode="auto">
          <a:xfrm>
            <a:off x="784225" y="1943100"/>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latin typeface="Arial" charset="0"/>
              </a:rPr>
              <a:t>–</a:t>
            </a:r>
            <a:r>
              <a:rPr lang="en-US" altLang="en-US" b="1"/>
              <a:t>2</a:t>
            </a:r>
            <a:r>
              <a:rPr lang="en-US" altLang="en-US" b="1" i="1"/>
              <a:t>x</a:t>
            </a:r>
            <a:r>
              <a:rPr lang="en-US" altLang="en-US" b="1"/>
              <a:t> + </a:t>
            </a:r>
            <a:r>
              <a:rPr lang="en-US" altLang="en-US" b="1" i="1"/>
              <a:t>y</a:t>
            </a:r>
            <a:r>
              <a:rPr lang="en-US" altLang="en-US" b="1"/>
              <a:t> = 3; D: {</a:t>
            </a:r>
            <a:r>
              <a:rPr lang="en-US" altLang="en-US" b="1">
                <a:latin typeface="Arial" charset="0"/>
              </a:rPr>
              <a:t>–</a:t>
            </a:r>
            <a:r>
              <a:rPr lang="en-US" altLang="en-US" b="1"/>
              <a:t>5, </a:t>
            </a:r>
            <a:r>
              <a:rPr lang="en-US" altLang="en-US" b="1">
                <a:latin typeface="Arial" charset="0"/>
              </a:rPr>
              <a:t>–</a:t>
            </a:r>
            <a:r>
              <a:rPr lang="en-US" altLang="en-US" b="1"/>
              <a:t>3, 1, 4}</a:t>
            </a:r>
          </a:p>
        </p:txBody>
      </p:sp>
      <p:pic>
        <p:nvPicPr>
          <p:cNvPr id="343054" name="Picture 14" descr="a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35433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43047"/>
                                        </p:tgtEl>
                                        <p:attrNameLst>
                                          <p:attrName>style.visibility</p:attrName>
                                        </p:attrNameLst>
                                      </p:cBhvr>
                                      <p:to>
                                        <p:strVal val="visible"/>
                                      </p:to>
                                    </p:set>
                                    <p:anim calcmode="lin" valueType="num">
                                      <p:cBhvr>
                                        <p:cTn id="7" dur="1000" fill="hold"/>
                                        <p:tgtEl>
                                          <p:spTgt spid="343047"/>
                                        </p:tgtEl>
                                        <p:attrNameLst>
                                          <p:attrName>ppt_x</p:attrName>
                                        </p:attrNameLst>
                                      </p:cBhvr>
                                      <p:tavLst>
                                        <p:tav tm="0">
                                          <p:val>
                                            <p:strVal val="#ppt_x-.2"/>
                                          </p:val>
                                        </p:tav>
                                        <p:tav tm="100000">
                                          <p:val>
                                            <p:strVal val="#ppt_x"/>
                                          </p:val>
                                        </p:tav>
                                      </p:tavLst>
                                    </p:anim>
                                    <p:anim calcmode="lin" valueType="num">
                                      <p:cBhvr>
                                        <p:cTn id="8" dur="1000" fill="hold"/>
                                        <p:tgtEl>
                                          <p:spTgt spid="343047"/>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304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343054"/>
                                        </p:tgtEl>
                                        <p:attrNameLst>
                                          <p:attrName>style.visibility</p:attrName>
                                        </p:attrNameLst>
                                      </p:cBhvr>
                                      <p:to>
                                        <p:strVal val="visible"/>
                                      </p:to>
                                    </p:set>
                                    <p:animEffect transition="in" filter="box(in)">
                                      <p:cBhvr>
                                        <p:cTn id="14" dur="500"/>
                                        <p:tgtEl>
                                          <p:spTgt spid="343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685800" y="12954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sp>
        <p:nvSpPr>
          <p:cNvPr id="14339" name="Text Box 5"/>
          <p:cNvSpPr txBox="1">
            <a:spLocks noChangeArrowheads="1"/>
          </p:cNvSpPr>
          <p:nvPr/>
        </p:nvSpPr>
        <p:spPr bwMode="auto">
          <a:xfrm>
            <a:off x="609600" y="1752600"/>
            <a:ext cx="624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a:t>
            </a:r>
            <a:r>
              <a:rPr lang="en-US" altLang="en-US" b="1" i="1"/>
              <a:t>f</a:t>
            </a:r>
            <a:r>
              <a:rPr lang="en-US" altLang="en-US" b="1"/>
              <a:t>(</a:t>
            </a:r>
            <a:r>
              <a:rPr lang="en-US" altLang="en-US" b="1" i="1"/>
              <a:t>x</a:t>
            </a:r>
            <a:r>
              <a:rPr lang="en-US" altLang="en-US" b="1"/>
              <a:t>) = </a:t>
            </a:r>
            <a:r>
              <a:rPr lang="en-US" altLang="en-US" b="1" i="1"/>
              <a:t>x</a:t>
            </a:r>
            <a:r>
              <a:rPr lang="en-US" altLang="en-US" b="1" baseline="30000"/>
              <a:t>2</a:t>
            </a:r>
            <a:r>
              <a:rPr lang="en-US" altLang="en-US" b="1"/>
              <a:t> + 2;  D: {–3, –1, 0, 1, 3}</a:t>
            </a:r>
          </a:p>
        </p:txBody>
      </p:sp>
      <p:graphicFrame>
        <p:nvGraphicFramePr>
          <p:cNvPr id="323678" name="Group 94"/>
          <p:cNvGraphicFramePr>
            <a:graphicFrameLocks noGrp="1"/>
          </p:cNvGraphicFramePr>
          <p:nvPr/>
        </p:nvGraphicFramePr>
        <p:xfrm>
          <a:off x="1905000" y="2971800"/>
          <a:ext cx="5562600" cy="3429000"/>
        </p:xfrm>
        <a:graphic>
          <a:graphicData uri="http://schemas.openxmlformats.org/drawingml/2006/table">
            <a:tbl>
              <a:tblPr/>
              <a:tblGrid>
                <a:gridCol w="590550"/>
                <a:gridCol w="3454400"/>
                <a:gridCol w="1517650"/>
              </a:tblGrid>
              <a:tr h="3429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3600" name="Line 16"/>
          <p:cNvSpPr>
            <a:spLocks noChangeShapeType="1"/>
          </p:cNvSpPr>
          <p:nvPr/>
        </p:nvSpPr>
        <p:spPr bwMode="auto">
          <a:xfrm>
            <a:off x="1905000" y="3657600"/>
            <a:ext cx="5562600" cy="0"/>
          </a:xfrm>
          <a:prstGeom prst="line">
            <a:avLst/>
          </a:prstGeom>
          <a:noFill/>
          <a:ln w="38100">
            <a:solidFill>
              <a:srgbClr val="00CC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nvGrpSpPr>
          <p:cNvPr id="2" name="Group 101"/>
          <p:cNvGrpSpPr>
            <a:grpSpLocks/>
          </p:cNvGrpSpPr>
          <p:nvPr/>
        </p:nvGrpSpPr>
        <p:grpSpPr bwMode="auto">
          <a:xfrm>
            <a:off x="1905000" y="3033713"/>
            <a:ext cx="5645150" cy="469900"/>
            <a:chOff x="1248" y="1912"/>
            <a:chExt cx="3430" cy="296"/>
          </a:xfrm>
        </p:grpSpPr>
        <p:sp>
          <p:nvSpPr>
            <p:cNvPr id="14378" name="Text Box 17"/>
            <p:cNvSpPr txBox="1">
              <a:spLocks noChangeArrowheads="1"/>
            </p:cNvSpPr>
            <p:nvPr/>
          </p:nvSpPr>
          <p:spPr bwMode="auto">
            <a:xfrm>
              <a:off x="1584" y="1912"/>
              <a:ext cx="19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      f</a:t>
              </a:r>
              <a:r>
                <a:rPr lang="en-US" altLang="en-US" b="1"/>
                <a:t>(</a:t>
              </a:r>
              <a:r>
                <a:rPr lang="en-US" altLang="en-US" b="1" i="1"/>
                <a:t>x</a:t>
              </a:r>
              <a:r>
                <a:rPr lang="en-US" altLang="en-US" b="1"/>
                <a:t>) = </a:t>
              </a:r>
              <a:r>
                <a:rPr lang="en-US" altLang="en-US" b="1" i="1"/>
                <a:t>x</a:t>
              </a:r>
              <a:r>
                <a:rPr lang="en-US" altLang="en-US" b="1" baseline="30000"/>
                <a:t>2</a:t>
              </a:r>
              <a:r>
                <a:rPr lang="en-US" altLang="en-US" b="1"/>
                <a:t> + 2</a:t>
              </a:r>
              <a:r>
                <a:rPr lang="en-US" altLang="en-US" b="1" baseline="-25000"/>
                <a:t> </a:t>
              </a:r>
              <a:endParaRPr lang="en-US" altLang="en-US" b="1" i="1"/>
            </a:p>
          </p:txBody>
        </p:sp>
        <p:sp>
          <p:nvSpPr>
            <p:cNvPr id="14379" name="Text Box 18"/>
            <p:cNvSpPr txBox="1">
              <a:spLocks noChangeArrowheads="1"/>
            </p:cNvSpPr>
            <p:nvPr/>
          </p:nvSpPr>
          <p:spPr bwMode="auto">
            <a:xfrm>
              <a:off x="1248" y="1920"/>
              <a:ext cx="2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x</a:t>
              </a:r>
            </a:p>
          </p:txBody>
        </p:sp>
        <p:sp>
          <p:nvSpPr>
            <p:cNvPr id="14380" name="Text Box 20"/>
            <p:cNvSpPr txBox="1">
              <a:spLocks noChangeArrowheads="1"/>
            </p:cNvSpPr>
            <p:nvPr/>
          </p:nvSpPr>
          <p:spPr bwMode="auto">
            <a:xfrm>
              <a:off x="3518" y="1920"/>
              <a:ext cx="11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a:t>
              </a:r>
              <a:r>
                <a:rPr lang="en-US" altLang="en-US" b="1" i="1"/>
                <a:t>x, f</a:t>
              </a:r>
              <a:r>
                <a:rPr lang="en-US" altLang="en-US" b="1"/>
                <a:t>(</a:t>
              </a:r>
              <a:r>
                <a:rPr lang="en-US" altLang="en-US" b="1" i="1"/>
                <a:t>x</a:t>
              </a:r>
              <a:r>
                <a:rPr lang="en-US" altLang="en-US" b="1"/>
                <a:t>))</a:t>
              </a:r>
            </a:p>
          </p:txBody>
        </p:sp>
      </p:grpSp>
      <p:grpSp>
        <p:nvGrpSpPr>
          <p:cNvPr id="3" name="Group 88"/>
          <p:cNvGrpSpPr>
            <a:grpSpLocks/>
          </p:cNvGrpSpPr>
          <p:nvPr/>
        </p:nvGrpSpPr>
        <p:grpSpPr bwMode="auto">
          <a:xfrm>
            <a:off x="1879600" y="3732213"/>
            <a:ext cx="5545138" cy="458787"/>
            <a:chOff x="1184" y="2351"/>
            <a:chExt cx="3229" cy="289"/>
          </a:xfrm>
        </p:grpSpPr>
        <p:sp>
          <p:nvSpPr>
            <p:cNvPr id="14375" name="Text Box 19"/>
            <p:cNvSpPr txBox="1">
              <a:spLocks noChangeArrowheads="1"/>
            </p:cNvSpPr>
            <p:nvPr/>
          </p:nvSpPr>
          <p:spPr bwMode="auto">
            <a:xfrm>
              <a:off x="1536" y="2352"/>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 </a:t>
              </a:r>
              <a:r>
                <a:rPr lang="en-US" altLang="en-US" i="1">
                  <a:solidFill>
                    <a:schemeClr val="accent2"/>
                  </a:solidFill>
                </a:rPr>
                <a:t>f</a:t>
              </a:r>
              <a:r>
                <a:rPr lang="en-US" altLang="en-US">
                  <a:solidFill>
                    <a:schemeClr val="accent2"/>
                  </a:solidFill>
                </a:rPr>
                <a:t>(</a:t>
              </a:r>
              <a:r>
                <a:rPr lang="en-US" altLang="en-US" i="1">
                  <a:solidFill>
                    <a:schemeClr val="accent2"/>
                  </a:solidFill>
                </a:rPr>
                <a:t>x</a:t>
              </a:r>
              <a:r>
                <a:rPr lang="en-US" altLang="en-US">
                  <a:solidFill>
                    <a:schemeClr val="accent2"/>
                  </a:solidFill>
                </a:rPr>
                <a:t>)</a:t>
              </a:r>
              <a:r>
                <a:rPr lang="en-US" altLang="en-US"/>
                <a:t> = (</a:t>
              </a:r>
              <a:r>
                <a:rPr lang="en-US" altLang="en-US">
                  <a:solidFill>
                    <a:srgbClr val="00B050"/>
                  </a:solidFill>
                </a:rPr>
                <a:t>–3</a:t>
              </a:r>
              <a:r>
                <a:rPr lang="en-US" altLang="en-US" baseline="30000"/>
                <a:t>2</a:t>
              </a:r>
              <a:r>
                <a:rPr lang="en-US" altLang="en-US"/>
                <a:t>) + 2= </a:t>
              </a:r>
              <a:r>
                <a:rPr lang="en-US" altLang="en-US">
                  <a:solidFill>
                    <a:srgbClr val="3366FF"/>
                  </a:solidFill>
                </a:rPr>
                <a:t>11</a:t>
              </a:r>
            </a:p>
          </p:txBody>
        </p:sp>
        <p:sp>
          <p:nvSpPr>
            <p:cNvPr id="14376" name="Text Box 53"/>
            <p:cNvSpPr txBox="1">
              <a:spLocks noChangeArrowheads="1"/>
            </p:cNvSpPr>
            <p:nvPr/>
          </p:nvSpPr>
          <p:spPr bwMode="auto">
            <a:xfrm>
              <a:off x="1184" y="2352"/>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–3</a:t>
              </a:r>
            </a:p>
          </p:txBody>
        </p:sp>
        <p:sp>
          <p:nvSpPr>
            <p:cNvPr id="14377" name="Text Box 61"/>
            <p:cNvSpPr txBox="1">
              <a:spLocks noChangeArrowheads="1"/>
            </p:cNvSpPr>
            <p:nvPr/>
          </p:nvSpPr>
          <p:spPr bwMode="auto">
            <a:xfrm>
              <a:off x="3504" y="2351"/>
              <a:ext cx="90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–3</a:t>
              </a:r>
              <a:r>
                <a:rPr lang="en-US" altLang="en-US"/>
                <a:t>, </a:t>
              </a:r>
              <a:r>
                <a:rPr lang="en-US" altLang="en-US">
                  <a:solidFill>
                    <a:srgbClr val="3366FF"/>
                  </a:solidFill>
                </a:rPr>
                <a:t>11</a:t>
              </a:r>
              <a:r>
                <a:rPr lang="en-US" altLang="en-US"/>
                <a:t>)</a:t>
              </a:r>
            </a:p>
          </p:txBody>
        </p:sp>
      </p:grpSp>
      <p:grpSp>
        <p:nvGrpSpPr>
          <p:cNvPr id="4" name="Group 99"/>
          <p:cNvGrpSpPr>
            <a:grpSpLocks/>
          </p:cNvGrpSpPr>
          <p:nvPr/>
        </p:nvGrpSpPr>
        <p:grpSpPr bwMode="auto">
          <a:xfrm>
            <a:off x="2057400" y="4724400"/>
            <a:ext cx="5199063" cy="482600"/>
            <a:chOff x="1296" y="3024"/>
            <a:chExt cx="3275" cy="304"/>
          </a:xfrm>
        </p:grpSpPr>
        <p:sp>
          <p:nvSpPr>
            <p:cNvPr id="14372" name="Text Box 63"/>
            <p:cNvSpPr txBox="1">
              <a:spLocks noChangeArrowheads="1"/>
            </p:cNvSpPr>
            <p:nvPr/>
          </p:nvSpPr>
          <p:spPr bwMode="auto">
            <a:xfrm>
              <a:off x="1536" y="3024"/>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chemeClr val="accent2"/>
                  </a:solidFill>
                </a:rPr>
                <a:t>  f</a:t>
              </a:r>
              <a:r>
                <a:rPr lang="en-US" altLang="en-US">
                  <a:solidFill>
                    <a:schemeClr val="accent2"/>
                  </a:solidFill>
                </a:rPr>
                <a:t>(</a:t>
              </a:r>
              <a:r>
                <a:rPr lang="en-US" altLang="en-US" i="1">
                  <a:solidFill>
                    <a:schemeClr val="accent2"/>
                  </a:solidFill>
                </a:rPr>
                <a:t>x</a:t>
              </a:r>
              <a:r>
                <a:rPr lang="en-US" altLang="en-US">
                  <a:solidFill>
                    <a:schemeClr val="accent2"/>
                  </a:solidFill>
                </a:rPr>
                <a:t>)</a:t>
              </a:r>
              <a:r>
                <a:rPr lang="en-US" altLang="en-US"/>
                <a:t> = </a:t>
              </a:r>
              <a:r>
                <a:rPr lang="en-US" altLang="en-US">
                  <a:solidFill>
                    <a:srgbClr val="00B050"/>
                  </a:solidFill>
                </a:rPr>
                <a:t>0</a:t>
              </a:r>
              <a:r>
                <a:rPr lang="en-US" altLang="en-US" baseline="30000"/>
                <a:t>2</a:t>
              </a:r>
              <a:r>
                <a:rPr lang="en-US" altLang="en-US"/>
                <a:t> + 2= </a:t>
              </a:r>
              <a:r>
                <a:rPr lang="en-US" altLang="en-US">
                  <a:solidFill>
                    <a:srgbClr val="3366FF"/>
                  </a:solidFill>
                </a:rPr>
                <a:t>2</a:t>
              </a:r>
            </a:p>
          </p:txBody>
        </p:sp>
        <p:sp>
          <p:nvSpPr>
            <p:cNvPr id="14373" name="Text Box 66"/>
            <p:cNvSpPr txBox="1">
              <a:spLocks noChangeArrowheads="1"/>
            </p:cNvSpPr>
            <p:nvPr/>
          </p:nvSpPr>
          <p:spPr bwMode="auto">
            <a:xfrm>
              <a:off x="1296" y="3032"/>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0</a:t>
              </a:r>
            </a:p>
          </p:txBody>
        </p:sp>
        <p:sp>
          <p:nvSpPr>
            <p:cNvPr id="14374" name="Text Box 69"/>
            <p:cNvSpPr txBox="1">
              <a:spLocks noChangeArrowheads="1"/>
            </p:cNvSpPr>
            <p:nvPr/>
          </p:nvSpPr>
          <p:spPr bwMode="auto">
            <a:xfrm>
              <a:off x="3627" y="3040"/>
              <a:ext cx="9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0</a:t>
              </a:r>
              <a:r>
                <a:rPr lang="en-US" altLang="en-US"/>
                <a:t>, </a:t>
              </a:r>
              <a:r>
                <a:rPr lang="en-US" altLang="en-US">
                  <a:solidFill>
                    <a:srgbClr val="3366FF"/>
                  </a:solidFill>
                </a:rPr>
                <a:t>2</a:t>
              </a:r>
              <a:r>
                <a:rPr lang="en-US" altLang="en-US"/>
                <a:t>)</a:t>
              </a:r>
            </a:p>
          </p:txBody>
        </p:sp>
      </p:grpSp>
      <p:grpSp>
        <p:nvGrpSpPr>
          <p:cNvPr id="5" name="Group 96"/>
          <p:cNvGrpSpPr>
            <a:grpSpLocks/>
          </p:cNvGrpSpPr>
          <p:nvPr/>
        </p:nvGrpSpPr>
        <p:grpSpPr bwMode="auto">
          <a:xfrm>
            <a:off x="1917700" y="5334000"/>
            <a:ext cx="5338763" cy="469900"/>
            <a:chOff x="1208" y="3360"/>
            <a:chExt cx="3363" cy="296"/>
          </a:xfrm>
        </p:grpSpPr>
        <p:sp>
          <p:nvSpPr>
            <p:cNvPr id="14369" name="Text Box 64"/>
            <p:cNvSpPr txBox="1">
              <a:spLocks noChangeArrowheads="1"/>
            </p:cNvSpPr>
            <p:nvPr/>
          </p:nvSpPr>
          <p:spPr bwMode="auto">
            <a:xfrm>
              <a:off x="1536" y="3360"/>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  </a:t>
              </a:r>
              <a:r>
                <a:rPr lang="en-US" altLang="en-US" i="1">
                  <a:solidFill>
                    <a:schemeClr val="accent2"/>
                  </a:solidFill>
                </a:rPr>
                <a:t>f</a:t>
              </a:r>
              <a:r>
                <a:rPr lang="en-US" altLang="en-US">
                  <a:solidFill>
                    <a:schemeClr val="accent2"/>
                  </a:solidFill>
                </a:rPr>
                <a:t>(</a:t>
              </a:r>
              <a:r>
                <a:rPr lang="en-US" altLang="en-US" i="1">
                  <a:solidFill>
                    <a:schemeClr val="accent2"/>
                  </a:solidFill>
                </a:rPr>
                <a:t>x</a:t>
              </a:r>
              <a:r>
                <a:rPr lang="en-US" altLang="en-US">
                  <a:solidFill>
                    <a:schemeClr val="accent2"/>
                  </a:solidFill>
                </a:rPr>
                <a:t>)</a:t>
              </a:r>
              <a:r>
                <a:rPr lang="en-US" altLang="en-US"/>
                <a:t> = </a:t>
              </a:r>
              <a:r>
                <a:rPr lang="en-US" altLang="en-US">
                  <a:solidFill>
                    <a:srgbClr val="00B050"/>
                  </a:solidFill>
                </a:rPr>
                <a:t>1</a:t>
              </a:r>
              <a:r>
                <a:rPr lang="en-US" altLang="en-US" baseline="30000"/>
                <a:t>2</a:t>
              </a:r>
              <a:r>
                <a:rPr lang="en-US" altLang="en-US"/>
                <a:t> + 2=</a:t>
              </a:r>
              <a:r>
                <a:rPr lang="en-US" altLang="en-US">
                  <a:solidFill>
                    <a:srgbClr val="3366FF"/>
                  </a:solidFill>
                </a:rPr>
                <a:t>3</a:t>
              </a:r>
            </a:p>
          </p:txBody>
        </p:sp>
        <p:sp>
          <p:nvSpPr>
            <p:cNvPr id="14370" name="Text Box 67"/>
            <p:cNvSpPr txBox="1">
              <a:spLocks noChangeArrowheads="1"/>
            </p:cNvSpPr>
            <p:nvPr/>
          </p:nvSpPr>
          <p:spPr bwMode="auto">
            <a:xfrm>
              <a:off x="1208" y="3360"/>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1</a:t>
              </a:r>
            </a:p>
          </p:txBody>
        </p:sp>
        <p:sp>
          <p:nvSpPr>
            <p:cNvPr id="14371" name="Text Box 70"/>
            <p:cNvSpPr txBox="1">
              <a:spLocks noChangeArrowheads="1"/>
            </p:cNvSpPr>
            <p:nvPr/>
          </p:nvSpPr>
          <p:spPr bwMode="auto">
            <a:xfrm>
              <a:off x="3627" y="3368"/>
              <a:ext cx="9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1</a:t>
              </a:r>
              <a:r>
                <a:rPr lang="en-US" altLang="en-US"/>
                <a:t>, </a:t>
              </a:r>
              <a:r>
                <a:rPr lang="en-US" altLang="en-US">
                  <a:solidFill>
                    <a:srgbClr val="3366FF"/>
                  </a:solidFill>
                </a:rPr>
                <a:t>3</a:t>
              </a:r>
              <a:r>
                <a:rPr lang="en-US" altLang="en-US"/>
                <a:t>)</a:t>
              </a:r>
            </a:p>
          </p:txBody>
        </p:sp>
      </p:grpSp>
      <p:sp>
        <p:nvSpPr>
          <p:cNvPr id="14355" name="Text Box 71"/>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1b</a:t>
            </a:r>
            <a:endParaRPr lang="en-US" altLang="en-US" sz="2600">
              <a:solidFill>
                <a:schemeClr val="accent2"/>
              </a:solidFill>
              <a:latin typeface="Arial MT Bl" charset="0"/>
            </a:endParaRPr>
          </a:p>
        </p:txBody>
      </p:sp>
      <p:grpSp>
        <p:nvGrpSpPr>
          <p:cNvPr id="6" name="Group 98"/>
          <p:cNvGrpSpPr>
            <a:grpSpLocks/>
          </p:cNvGrpSpPr>
          <p:nvPr/>
        </p:nvGrpSpPr>
        <p:grpSpPr bwMode="auto">
          <a:xfrm>
            <a:off x="1879600" y="4265613"/>
            <a:ext cx="5487988" cy="458787"/>
            <a:chOff x="1184" y="2687"/>
            <a:chExt cx="3457" cy="289"/>
          </a:xfrm>
        </p:grpSpPr>
        <p:sp>
          <p:nvSpPr>
            <p:cNvPr id="14366" name="Text Box 62"/>
            <p:cNvSpPr txBox="1">
              <a:spLocks noChangeArrowheads="1"/>
            </p:cNvSpPr>
            <p:nvPr/>
          </p:nvSpPr>
          <p:spPr bwMode="auto">
            <a:xfrm>
              <a:off x="1536" y="2688"/>
              <a:ext cx="206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200" i="1"/>
                <a:t>  </a:t>
              </a:r>
              <a:r>
                <a:rPr lang="en-US" altLang="en-US" sz="2200" i="1">
                  <a:solidFill>
                    <a:schemeClr val="accent2"/>
                  </a:solidFill>
                </a:rPr>
                <a:t>f</a:t>
              </a:r>
              <a:r>
                <a:rPr lang="en-US" altLang="en-US" sz="2200">
                  <a:solidFill>
                    <a:schemeClr val="accent2"/>
                  </a:solidFill>
                </a:rPr>
                <a:t>(</a:t>
              </a:r>
              <a:r>
                <a:rPr lang="en-US" altLang="en-US" sz="2200" i="1">
                  <a:solidFill>
                    <a:schemeClr val="accent2"/>
                  </a:solidFill>
                </a:rPr>
                <a:t>x</a:t>
              </a:r>
              <a:r>
                <a:rPr lang="en-US" altLang="en-US" sz="2200">
                  <a:solidFill>
                    <a:schemeClr val="accent2"/>
                  </a:solidFill>
                </a:rPr>
                <a:t>)</a:t>
              </a:r>
              <a:r>
                <a:rPr lang="en-US" altLang="en-US" sz="2200"/>
                <a:t> = (</a:t>
              </a:r>
              <a:r>
                <a:rPr lang="en-US" altLang="en-US" sz="2200">
                  <a:solidFill>
                    <a:srgbClr val="00B050"/>
                  </a:solidFill>
                </a:rPr>
                <a:t>–1</a:t>
              </a:r>
              <a:r>
                <a:rPr lang="en-US" altLang="en-US" sz="2200" baseline="30000"/>
                <a:t>2 </a:t>
              </a:r>
              <a:r>
                <a:rPr lang="en-US" altLang="en-US" sz="2200"/>
                <a:t>) + 2= </a:t>
              </a:r>
              <a:r>
                <a:rPr lang="en-US" altLang="en-US" sz="2200">
                  <a:solidFill>
                    <a:srgbClr val="3366FF"/>
                  </a:solidFill>
                </a:rPr>
                <a:t>3</a:t>
              </a:r>
            </a:p>
          </p:txBody>
        </p:sp>
        <p:sp>
          <p:nvSpPr>
            <p:cNvPr id="14367" name="Text Box 65"/>
            <p:cNvSpPr txBox="1">
              <a:spLocks noChangeArrowheads="1"/>
            </p:cNvSpPr>
            <p:nvPr/>
          </p:nvSpPr>
          <p:spPr bwMode="auto">
            <a:xfrm>
              <a:off x="1184" y="2688"/>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14368" name="Text Box 68"/>
            <p:cNvSpPr txBox="1">
              <a:spLocks noChangeArrowheads="1"/>
            </p:cNvSpPr>
            <p:nvPr/>
          </p:nvSpPr>
          <p:spPr bwMode="auto">
            <a:xfrm>
              <a:off x="3575" y="2687"/>
              <a:ext cx="10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–1</a:t>
              </a:r>
              <a:r>
                <a:rPr lang="en-US" altLang="en-US"/>
                <a:t>, </a:t>
              </a:r>
              <a:r>
                <a:rPr lang="en-US" altLang="en-US">
                  <a:solidFill>
                    <a:srgbClr val="3366FF"/>
                  </a:solidFill>
                </a:rPr>
                <a:t>3</a:t>
              </a:r>
              <a:r>
                <a:rPr lang="en-US" altLang="en-US"/>
                <a:t>)</a:t>
              </a:r>
            </a:p>
          </p:txBody>
        </p:sp>
      </p:grpSp>
      <p:sp>
        <p:nvSpPr>
          <p:cNvPr id="323664" name="Line 80"/>
          <p:cNvSpPr>
            <a:spLocks noChangeShapeType="1"/>
          </p:cNvSpPr>
          <p:nvPr/>
        </p:nvSpPr>
        <p:spPr bwMode="auto">
          <a:xfrm>
            <a:off x="1905000" y="4229100"/>
            <a:ext cx="5562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23665" name="Line 81"/>
          <p:cNvSpPr>
            <a:spLocks noChangeShapeType="1"/>
          </p:cNvSpPr>
          <p:nvPr/>
        </p:nvSpPr>
        <p:spPr bwMode="auto">
          <a:xfrm>
            <a:off x="1905000" y="4762500"/>
            <a:ext cx="5562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23666" name="Line 82"/>
          <p:cNvSpPr>
            <a:spLocks noChangeShapeType="1"/>
          </p:cNvSpPr>
          <p:nvPr/>
        </p:nvSpPr>
        <p:spPr bwMode="auto">
          <a:xfrm>
            <a:off x="1905000" y="5334000"/>
            <a:ext cx="5562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nvGrpSpPr>
          <p:cNvPr id="7" name="Group 100"/>
          <p:cNvGrpSpPr>
            <a:grpSpLocks/>
          </p:cNvGrpSpPr>
          <p:nvPr/>
        </p:nvGrpSpPr>
        <p:grpSpPr bwMode="auto">
          <a:xfrm>
            <a:off x="1905000" y="5867400"/>
            <a:ext cx="5446713" cy="457200"/>
            <a:chOff x="1200" y="3696"/>
            <a:chExt cx="3431" cy="288"/>
          </a:xfrm>
        </p:grpSpPr>
        <p:sp>
          <p:nvSpPr>
            <p:cNvPr id="14363" name="Text Box 72"/>
            <p:cNvSpPr txBox="1">
              <a:spLocks noChangeArrowheads="1"/>
            </p:cNvSpPr>
            <p:nvPr/>
          </p:nvSpPr>
          <p:spPr bwMode="auto">
            <a:xfrm>
              <a:off x="1200" y="3696"/>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3</a:t>
              </a:r>
            </a:p>
          </p:txBody>
        </p:sp>
        <p:sp>
          <p:nvSpPr>
            <p:cNvPr id="14364" name="Text Box 74"/>
            <p:cNvSpPr txBox="1">
              <a:spLocks noChangeArrowheads="1"/>
            </p:cNvSpPr>
            <p:nvPr/>
          </p:nvSpPr>
          <p:spPr bwMode="auto">
            <a:xfrm>
              <a:off x="1512" y="3696"/>
              <a:ext cx="20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  </a:t>
              </a:r>
              <a:r>
                <a:rPr lang="en-US" altLang="en-US" i="1">
                  <a:solidFill>
                    <a:schemeClr val="accent2"/>
                  </a:solidFill>
                </a:rPr>
                <a:t>f</a:t>
              </a:r>
              <a:r>
                <a:rPr lang="en-US" altLang="en-US">
                  <a:solidFill>
                    <a:schemeClr val="accent2"/>
                  </a:solidFill>
                </a:rPr>
                <a:t>(</a:t>
              </a:r>
              <a:r>
                <a:rPr lang="en-US" altLang="en-US" i="1">
                  <a:solidFill>
                    <a:schemeClr val="accent2"/>
                  </a:solidFill>
                </a:rPr>
                <a:t>x</a:t>
              </a:r>
              <a:r>
                <a:rPr lang="en-US" altLang="en-US">
                  <a:solidFill>
                    <a:schemeClr val="accent2"/>
                  </a:solidFill>
                </a:rPr>
                <a:t>)</a:t>
              </a:r>
              <a:r>
                <a:rPr lang="en-US" altLang="en-US"/>
                <a:t> = </a:t>
              </a:r>
              <a:r>
                <a:rPr lang="en-US" altLang="en-US">
                  <a:solidFill>
                    <a:srgbClr val="00B050"/>
                  </a:solidFill>
                </a:rPr>
                <a:t>3</a:t>
              </a:r>
              <a:r>
                <a:rPr lang="en-US" altLang="en-US" baseline="30000"/>
                <a:t>2</a:t>
              </a:r>
              <a:r>
                <a:rPr lang="en-US" altLang="en-US"/>
                <a:t> + 2=</a:t>
              </a:r>
              <a:r>
                <a:rPr lang="en-US" altLang="en-US">
                  <a:solidFill>
                    <a:srgbClr val="3366FF"/>
                  </a:solidFill>
                </a:rPr>
                <a:t>11</a:t>
              </a:r>
            </a:p>
          </p:txBody>
        </p:sp>
        <p:sp>
          <p:nvSpPr>
            <p:cNvPr id="14365" name="Text Box 75"/>
            <p:cNvSpPr txBox="1">
              <a:spLocks noChangeArrowheads="1"/>
            </p:cNvSpPr>
            <p:nvPr/>
          </p:nvSpPr>
          <p:spPr bwMode="auto">
            <a:xfrm>
              <a:off x="3565" y="3696"/>
              <a:ext cx="106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    (</a:t>
              </a:r>
              <a:r>
                <a:rPr lang="en-US" altLang="en-US">
                  <a:solidFill>
                    <a:srgbClr val="00B050"/>
                  </a:solidFill>
                </a:rPr>
                <a:t>3</a:t>
              </a:r>
              <a:r>
                <a:rPr lang="en-US" altLang="en-US"/>
                <a:t>, </a:t>
              </a:r>
              <a:r>
                <a:rPr lang="en-US" altLang="en-US">
                  <a:solidFill>
                    <a:srgbClr val="3366FF"/>
                  </a:solidFill>
                </a:rPr>
                <a:t>11</a:t>
              </a:r>
              <a:r>
                <a:rPr lang="en-US" altLang="en-US"/>
                <a:t>)</a:t>
              </a:r>
            </a:p>
          </p:txBody>
        </p:sp>
      </p:grpSp>
      <p:sp>
        <p:nvSpPr>
          <p:cNvPr id="323667" name="Line 83"/>
          <p:cNvSpPr>
            <a:spLocks noChangeShapeType="1"/>
          </p:cNvSpPr>
          <p:nvPr/>
        </p:nvSpPr>
        <p:spPr bwMode="auto">
          <a:xfrm>
            <a:off x="1905000" y="5867400"/>
            <a:ext cx="5562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23668" name="Text Box 84"/>
          <p:cNvSpPr txBox="1">
            <a:spLocks noChangeArrowheads="1"/>
          </p:cNvSpPr>
          <p:nvPr/>
        </p:nvSpPr>
        <p:spPr bwMode="auto">
          <a:xfrm>
            <a:off x="665163" y="2133600"/>
            <a:ext cx="77882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319213" algn="l"/>
              </a:tabLst>
              <a:defRPr sz="2400">
                <a:solidFill>
                  <a:schemeClr val="tx1"/>
                </a:solidFill>
                <a:latin typeface="Verdana" pitchFamily="34" charset="0"/>
                <a:cs typeface="Arial" charset="0"/>
              </a:defRPr>
            </a:lvl1pPr>
            <a:lvl2pPr marL="742950" indent="-285750">
              <a:tabLst>
                <a:tab pos="1319213" algn="l"/>
              </a:tabLst>
              <a:defRPr sz="2400">
                <a:solidFill>
                  <a:schemeClr val="tx1"/>
                </a:solidFill>
                <a:latin typeface="Verdana" pitchFamily="34" charset="0"/>
                <a:cs typeface="Arial" charset="0"/>
              </a:defRPr>
            </a:lvl2pPr>
            <a:lvl3pPr marL="1143000" indent="-228600">
              <a:tabLst>
                <a:tab pos="1319213" algn="l"/>
              </a:tabLst>
              <a:defRPr sz="2400">
                <a:solidFill>
                  <a:schemeClr val="tx1"/>
                </a:solidFill>
                <a:latin typeface="Verdana" pitchFamily="34" charset="0"/>
                <a:cs typeface="Arial" charset="0"/>
              </a:defRPr>
            </a:lvl3pPr>
            <a:lvl4pPr marL="1600200" indent="-228600">
              <a:tabLst>
                <a:tab pos="1319213" algn="l"/>
              </a:tabLst>
              <a:defRPr sz="2400">
                <a:solidFill>
                  <a:schemeClr val="tx1"/>
                </a:solidFill>
                <a:latin typeface="Verdana" pitchFamily="34" charset="0"/>
                <a:cs typeface="Arial" charset="0"/>
              </a:defRPr>
            </a:lvl4pPr>
            <a:lvl5pPr marL="2057400" indent="-228600">
              <a:tabLst>
                <a:tab pos="13192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319213" algn="l"/>
              </a:tabLst>
              <a:defRPr sz="2400">
                <a:solidFill>
                  <a:schemeClr val="tx1"/>
                </a:solidFill>
                <a:latin typeface="Verdana" pitchFamily="34" charset="0"/>
                <a:cs typeface="Arial" charset="0"/>
              </a:defRPr>
            </a:lvl9pPr>
          </a:lstStyle>
          <a:p>
            <a:r>
              <a:rPr lang="en-US" altLang="en-US" b="1"/>
              <a:t>Step 1  </a:t>
            </a:r>
            <a:r>
              <a:rPr lang="en-US" altLang="en-US"/>
              <a:t>Use the given values of the </a:t>
            </a:r>
            <a:r>
              <a:rPr lang="en-US" altLang="en-US">
                <a:solidFill>
                  <a:srgbClr val="00B050"/>
                </a:solidFill>
              </a:rPr>
              <a:t>domain</a:t>
            </a:r>
            <a:r>
              <a:rPr lang="en-US" altLang="en-US"/>
              <a:t> to 	find the values of </a:t>
            </a:r>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a:t>
            </a:r>
            <a:r>
              <a:rPr lang="en-US" altLang="en-US"/>
              <a:t>.</a:t>
            </a:r>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23668"/>
                                        </p:tgtEl>
                                        <p:attrNameLst>
                                          <p:attrName>style.visibility</p:attrName>
                                        </p:attrNameLst>
                                      </p:cBhvr>
                                      <p:to>
                                        <p:strVal val="visible"/>
                                      </p:to>
                                    </p:set>
                                    <p:anim calcmode="lin" valueType="num">
                                      <p:cBhvr>
                                        <p:cTn id="7" dur="1000" fill="hold"/>
                                        <p:tgtEl>
                                          <p:spTgt spid="323668"/>
                                        </p:tgtEl>
                                        <p:attrNameLst>
                                          <p:attrName>ppt_x</p:attrName>
                                        </p:attrNameLst>
                                      </p:cBhvr>
                                      <p:tavLst>
                                        <p:tav tm="0">
                                          <p:val>
                                            <p:strVal val="#ppt_x-.2"/>
                                          </p:val>
                                        </p:tav>
                                        <p:tav tm="100000">
                                          <p:val>
                                            <p:strVal val="#ppt_x"/>
                                          </p:val>
                                        </p:tav>
                                      </p:tavLst>
                                    </p:anim>
                                    <p:anim calcmode="lin" valueType="num">
                                      <p:cBhvr>
                                        <p:cTn id="8" dur="1000" fill="hold"/>
                                        <p:tgtEl>
                                          <p:spTgt spid="323668"/>
                                        </p:tgtEl>
                                        <p:attrNameLst>
                                          <p:attrName>ppt_y</p:attrName>
                                        </p:attrNameLst>
                                      </p:cBhvr>
                                      <p:tavLst>
                                        <p:tav tm="0">
                                          <p:val>
                                            <p:strVal val="#ppt_y"/>
                                          </p:val>
                                        </p:tav>
                                        <p:tav tm="100000">
                                          <p:val>
                                            <p:strVal val="#ppt_y"/>
                                          </p:val>
                                        </p:tav>
                                      </p:tavLst>
                                    </p:anim>
                                    <p:animEffect transition="in" filter="wipe(right)" prLst="gradientSize: 0.1">
                                      <p:cBhvr>
                                        <p:cTn id="9" dur="1000"/>
                                        <p:tgtEl>
                                          <p:spTgt spid="32366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323678"/>
                                        </p:tgtEl>
                                        <p:attrNameLst>
                                          <p:attrName>style.visibility</p:attrName>
                                        </p:attrNameLst>
                                      </p:cBhvr>
                                      <p:to>
                                        <p:strVal val="visible"/>
                                      </p:to>
                                    </p:set>
                                    <p:anim calcmode="lin" valueType="num">
                                      <p:cBhvr>
                                        <p:cTn id="14" dur="1000" fill="hold"/>
                                        <p:tgtEl>
                                          <p:spTgt spid="323678"/>
                                        </p:tgtEl>
                                        <p:attrNameLst>
                                          <p:attrName>ppt_w</p:attrName>
                                        </p:attrNameLst>
                                      </p:cBhvr>
                                      <p:tavLst>
                                        <p:tav tm="0">
                                          <p:val>
                                            <p:strVal val="#ppt_w*0.70"/>
                                          </p:val>
                                        </p:tav>
                                        <p:tav tm="100000">
                                          <p:val>
                                            <p:strVal val="#ppt_w"/>
                                          </p:val>
                                        </p:tav>
                                      </p:tavLst>
                                    </p:anim>
                                    <p:anim calcmode="lin" valueType="num">
                                      <p:cBhvr>
                                        <p:cTn id="15" dur="1000" fill="hold"/>
                                        <p:tgtEl>
                                          <p:spTgt spid="323678"/>
                                        </p:tgtEl>
                                        <p:attrNameLst>
                                          <p:attrName>ppt_h</p:attrName>
                                        </p:attrNameLst>
                                      </p:cBhvr>
                                      <p:tavLst>
                                        <p:tav tm="0">
                                          <p:val>
                                            <p:strVal val="#ppt_h"/>
                                          </p:val>
                                        </p:tav>
                                        <p:tav tm="100000">
                                          <p:val>
                                            <p:strVal val="#ppt_h"/>
                                          </p:val>
                                        </p:tav>
                                      </p:tavLst>
                                    </p:anim>
                                    <p:animEffect transition="in" filter="fade">
                                      <p:cBhvr>
                                        <p:cTn id="16" dur="1000"/>
                                        <p:tgtEl>
                                          <p:spTgt spid="323678"/>
                                        </p:tgtEl>
                                      </p:cBhvr>
                                    </p:animEffect>
                                  </p:childTnLst>
                                </p:cTn>
                              </p:par>
                              <p:par>
                                <p:cTn id="17" presetID="55"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strVal val="#ppt_w*0.70"/>
                                          </p:val>
                                        </p:tav>
                                        <p:tav tm="100000">
                                          <p:val>
                                            <p:strVal val="#ppt_w"/>
                                          </p:val>
                                        </p:tav>
                                      </p:tavLst>
                                    </p:anim>
                                    <p:anim calcmode="lin" valueType="num">
                                      <p:cBhvr>
                                        <p:cTn id="20" dur="1000" fill="hold"/>
                                        <p:tgtEl>
                                          <p:spTgt spid="2"/>
                                        </p:tgtEl>
                                        <p:attrNameLst>
                                          <p:attrName>ppt_h</p:attrName>
                                        </p:attrNameLst>
                                      </p:cBhvr>
                                      <p:tavLst>
                                        <p:tav tm="0">
                                          <p:val>
                                            <p:strVal val="#ppt_h"/>
                                          </p:val>
                                        </p:tav>
                                        <p:tav tm="100000">
                                          <p:val>
                                            <p:strVal val="#ppt_h"/>
                                          </p:val>
                                        </p:tav>
                                      </p:tavLst>
                                    </p:anim>
                                    <p:animEffect transition="in" filter="fade">
                                      <p:cBhvr>
                                        <p:cTn id="21" dur="1000"/>
                                        <p:tgtEl>
                                          <p:spTgt spid="2"/>
                                        </p:tgtEl>
                                      </p:cBhvr>
                                    </p:animEffect>
                                  </p:childTnLst>
                                </p:cTn>
                              </p:par>
                              <p:par>
                                <p:cTn id="22" presetID="55" presetClass="entr" presetSubtype="0" fill="hold" grpId="0" nodeType="withEffect">
                                  <p:stCondLst>
                                    <p:cond delay="0"/>
                                  </p:stCondLst>
                                  <p:childTnLst>
                                    <p:set>
                                      <p:cBhvr>
                                        <p:cTn id="23" dur="1" fill="hold">
                                          <p:stCondLst>
                                            <p:cond delay="0"/>
                                          </p:stCondLst>
                                        </p:cTn>
                                        <p:tgtEl>
                                          <p:spTgt spid="323600"/>
                                        </p:tgtEl>
                                        <p:attrNameLst>
                                          <p:attrName>style.visibility</p:attrName>
                                        </p:attrNameLst>
                                      </p:cBhvr>
                                      <p:to>
                                        <p:strVal val="visible"/>
                                      </p:to>
                                    </p:set>
                                    <p:anim calcmode="lin" valueType="num">
                                      <p:cBhvr>
                                        <p:cTn id="24" dur="1000" fill="hold"/>
                                        <p:tgtEl>
                                          <p:spTgt spid="323600"/>
                                        </p:tgtEl>
                                        <p:attrNameLst>
                                          <p:attrName>ppt_w</p:attrName>
                                        </p:attrNameLst>
                                      </p:cBhvr>
                                      <p:tavLst>
                                        <p:tav tm="0">
                                          <p:val>
                                            <p:strVal val="#ppt_w*0.70"/>
                                          </p:val>
                                        </p:tav>
                                        <p:tav tm="100000">
                                          <p:val>
                                            <p:strVal val="#ppt_w"/>
                                          </p:val>
                                        </p:tav>
                                      </p:tavLst>
                                    </p:anim>
                                    <p:anim calcmode="lin" valueType="num">
                                      <p:cBhvr>
                                        <p:cTn id="25" dur="1000" fill="hold"/>
                                        <p:tgtEl>
                                          <p:spTgt spid="323600"/>
                                        </p:tgtEl>
                                        <p:attrNameLst>
                                          <p:attrName>ppt_h</p:attrName>
                                        </p:attrNameLst>
                                      </p:cBhvr>
                                      <p:tavLst>
                                        <p:tav tm="0">
                                          <p:val>
                                            <p:strVal val="#ppt_h"/>
                                          </p:val>
                                        </p:tav>
                                        <p:tav tm="100000">
                                          <p:val>
                                            <p:strVal val="#ppt_h"/>
                                          </p:val>
                                        </p:tav>
                                      </p:tavLst>
                                    </p:anim>
                                    <p:animEffect transition="in" filter="fade">
                                      <p:cBhvr>
                                        <p:cTn id="26" dur="1000"/>
                                        <p:tgtEl>
                                          <p:spTgt spid="323600"/>
                                        </p:tgtEl>
                                      </p:cBhvr>
                                    </p:animEffect>
                                  </p:childTnLst>
                                </p:cTn>
                              </p:par>
                              <p:par>
                                <p:cTn id="27" presetID="55" presetClass="entr" presetSubtype="0" fill="hold" grpId="0" nodeType="withEffect">
                                  <p:stCondLst>
                                    <p:cond delay="0"/>
                                  </p:stCondLst>
                                  <p:childTnLst>
                                    <p:set>
                                      <p:cBhvr>
                                        <p:cTn id="28" dur="1" fill="hold">
                                          <p:stCondLst>
                                            <p:cond delay="0"/>
                                          </p:stCondLst>
                                        </p:cTn>
                                        <p:tgtEl>
                                          <p:spTgt spid="323664"/>
                                        </p:tgtEl>
                                        <p:attrNameLst>
                                          <p:attrName>style.visibility</p:attrName>
                                        </p:attrNameLst>
                                      </p:cBhvr>
                                      <p:to>
                                        <p:strVal val="visible"/>
                                      </p:to>
                                    </p:set>
                                    <p:anim calcmode="lin" valueType="num">
                                      <p:cBhvr>
                                        <p:cTn id="29" dur="1000" fill="hold"/>
                                        <p:tgtEl>
                                          <p:spTgt spid="323664"/>
                                        </p:tgtEl>
                                        <p:attrNameLst>
                                          <p:attrName>ppt_w</p:attrName>
                                        </p:attrNameLst>
                                      </p:cBhvr>
                                      <p:tavLst>
                                        <p:tav tm="0">
                                          <p:val>
                                            <p:strVal val="#ppt_w*0.70"/>
                                          </p:val>
                                        </p:tav>
                                        <p:tav tm="100000">
                                          <p:val>
                                            <p:strVal val="#ppt_w"/>
                                          </p:val>
                                        </p:tav>
                                      </p:tavLst>
                                    </p:anim>
                                    <p:anim calcmode="lin" valueType="num">
                                      <p:cBhvr>
                                        <p:cTn id="30" dur="1000" fill="hold"/>
                                        <p:tgtEl>
                                          <p:spTgt spid="323664"/>
                                        </p:tgtEl>
                                        <p:attrNameLst>
                                          <p:attrName>ppt_h</p:attrName>
                                        </p:attrNameLst>
                                      </p:cBhvr>
                                      <p:tavLst>
                                        <p:tav tm="0">
                                          <p:val>
                                            <p:strVal val="#ppt_h"/>
                                          </p:val>
                                        </p:tav>
                                        <p:tav tm="100000">
                                          <p:val>
                                            <p:strVal val="#ppt_h"/>
                                          </p:val>
                                        </p:tav>
                                      </p:tavLst>
                                    </p:anim>
                                    <p:animEffect transition="in" filter="fade">
                                      <p:cBhvr>
                                        <p:cTn id="31" dur="1000"/>
                                        <p:tgtEl>
                                          <p:spTgt spid="323664"/>
                                        </p:tgtEl>
                                      </p:cBhvr>
                                    </p:animEffect>
                                  </p:childTnLst>
                                </p:cTn>
                              </p:par>
                              <p:par>
                                <p:cTn id="32" presetID="55" presetClass="entr" presetSubtype="0" fill="hold" grpId="0" nodeType="withEffect">
                                  <p:stCondLst>
                                    <p:cond delay="0"/>
                                  </p:stCondLst>
                                  <p:childTnLst>
                                    <p:set>
                                      <p:cBhvr>
                                        <p:cTn id="33" dur="1" fill="hold">
                                          <p:stCondLst>
                                            <p:cond delay="0"/>
                                          </p:stCondLst>
                                        </p:cTn>
                                        <p:tgtEl>
                                          <p:spTgt spid="323665"/>
                                        </p:tgtEl>
                                        <p:attrNameLst>
                                          <p:attrName>style.visibility</p:attrName>
                                        </p:attrNameLst>
                                      </p:cBhvr>
                                      <p:to>
                                        <p:strVal val="visible"/>
                                      </p:to>
                                    </p:set>
                                    <p:anim calcmode="lin" valueType="num">
                                      <p:cBhvr>
                                        <p:cTn id="34" dur="1000" fill="hold"/>
                                        <p:tgtEl>
                                          <p:spTgt spid="323665"/>
                                        </p:tgtEl>
                                        <p:attrNameLst>
                                          <p:attrName>ppt_w</p:attrName>
                                        </p:attrNameLst>
                                      </p:cBhvr>
                                      <p:tavLst>
                                        <p:tav tm="0">
                                          <p:val>
                                            <p:strVal val="#ppt_w*0.70"/>
                                          </p:val>
                                        </p:tav>
                                        <p:tav tm="100000">
                                          <p:val>
                                            <p:strVal val="#ppt_w"/>
                                          </p:val>
                                        </p:tav>
                                      </p:tavLst>
                                    </p:anim>
                                    <p:anim calcmode="lin" valueType="num">
                                      <p:cBhvr>
                                        <p:cTn id="35" dur="1000" fill="hold"/>
                                        <p:tgtEl>
                                          <p:spTgt spid="323665"/>
                                        </p:tgtEl>
                                        <p:attrNameLst>
                                          <p:attrName>ppt_h</p:attrName>
                                        </p:attrNameLst>
                                      </p:cBhvr>
                                      <p:tavLst>
                                        <p:tav tm="0">
                                          <p:val>
                                            <p:strVal val="#ppt_h"/>
                                          </p:val>
                                        </p:tav>
                                        <p:tav tm="100000">
                                          <p:val>
                                            <p:strVal val="#ppt_h"/>
                                          </p:val>
                                        </p:tav>
                                      </p:tavLst>
                                    </p:anim>
                                    <p:animEffect transition="in" filter="fade">
                                      <p:cBhvr>
                                        <p:cTn id="36" dur="1000"/>
                                        <p:tgtEl>
                                          <p:spTgt spid="323665"/>
                                        </p:tgtEl>
                                      </p:cBhvr>
                                    </p:animEffect>
                                  </p:childTnLst>
                                </p:cTn>
                              </p:par>
                              <p:par>
                                <p:cTn id="37" presetID="55" presetClass="entr" presetSubtype="0" fill="hold" grpId="0" nodeType="withEffect">
                                  <p:stCondLst>
                                    <p:cond delay="0"/>
                                  </p:stCondLst>
                                  <p:childTnLst>
                                    <p:set>
                                      <p:cBhvr>
                                        <p:cTn id="38" dur="1" fill="hold">
                                          <p:stCondLst>
                                            <p:cond delay="0"/>
                                          </p:stCondLst>
                                        </p:cTn>
                                        <p:tgtEl>
                                          <p:spTgt spid="323666"/>
                                        </p:tgtEl>
                                        <p:attrNameLst>
                                          <p:attrName>style.visibility</p:attrName>
                                        </p:attrNameLst>
                                      </p:cBhvr>
                                      <p:to>
                                        <p:strVal val="visible"/>
                                      </p:to>
                                    </p:set>
                                    <p:anim calcmode="lin" valueType="num">
                                      <p:cBhvr>
                                        <p:cTn id="39" dur="1000" fill="hold"/>
                                        <p:tgtEl>
                                          <p:spTgt spid="323666"/>
                                        </p:tgtEl>
                                        <p:attrNameLst>
                                          <p:attrName>ppt_w</p:attrName>
                                        </p:attrNameLst>
                                      </p:cBhvr>
                                      <p:tavLst>
                                        <p:tav tm="0">
                                          <p:val>
                                            <p:strVal val="#ppt_w*0.70"/>
                                          </p:val>
                                        </p:tav>
                                        <p:tav tm="100000">
                                          <p:val>
                                            <p:strVal val="#ppt_w"/>
                                          </p:val>
                                        </p:tav>
                                      </p:tavLst>
                                    </p:anim>
                                    <p:anim calcmode="lin" valueType="num">
                                      <p:cBhvr>
                                        <p:cTn id="40" dur="1000" fill="hold"/>
                                        <p:tgtEl>
                                          <p:spTgt spid="323666"/>
                                        </p:tgtEl>
                                        <p:attrNameLst>
                                          <p:attrName>ppt_h</p:attrName>
                                        </p:attrNameLst>
                                      </p:cBhvr>
                                      <p:tavLst>
                                        <p:tav tm="0">
                                          <p:val>
                                            <p:strVal val="#ppt_h"/>
                                          </p:val>
                                        </p:tav>
                                        <p:tav tm="100000">
                                          <p:val>
                                            <p:strVal val="#ppt_h"/>
                                          </p:val>
                                        </p:tav>
                                      </p:tavLst>
                                    </p:anim>
                                    <p:animEffect transition="in" filter="fade">
                                      <p:cBhvr>
                                        <p:cTn id="41" dur="1000"/>
                                        <p:tgtEl>
                                          <p:spTgt spid="323666"/>
                                        </p:tgtEl>
                                      </p:cBhvr>
                                    </p:animEffect>
                                  </p:childTnLst>
                                </p:cTn>
                              </p:par>
                              <p:par>
                                <p:cTn id="42" presetID="55" presetClass="entr" presetSubtype="0" fill="hold" grpId="0" nodeType="withEffect">
                                  <p:stCondLst>
                                    <p:cond delay="0"/>
                                  </p:stCondLst>
                                  <p:childTnLst>
                                    <p:set>
                                      <p:cBhvr>
                                        <p:cTn id="43" dur="1" fill="hold">
                                          <p:stCondLst>
                                            <p:cond delay="0"/>
                                          </p:stCondLst>
                                        </p:cTn>
                                        <p:tgtEl>
                                          <p:spTgt spid="323667"/>
                                        </p:tgtEl>
                                        <p:attrNameLst>
                                          <p:attrName>style.visibility</p:attrName>
                                        </p:attrNameLst>
                                      </p:cBhvr>
                                      <p:to>
                                        <p:strVal val="visible"/>
                                      </p:to>
                                    </p:set>
                                    <p:anim calcmode="lin" valueType="num">
                                      <p:cBhvr>
                                        <p:cTn id="44" dur="1000" fill="hold"/>
                                        <p:tgtEl>
                                          <p:spTgt spid="323667"/>
                                        </p:tgtEl>
                                        <p:attrNameLst>
                                          <p:attrName>ppt_w</p:attrName>
                                        </p:attrNameLst>
                                      </p:cBhvr>
                                      <p:tavLst>
                                        <p:tav tm="0">
                                          <p:val>
                                            <p:strVal val="#ppt_w*0.70"/>
                                          </p:val>
                                        </p:tav>
                                        <p:tav tm="100000">
                                          <p:val>
                                            <p:strVal val="#ppt_w"/>
                                          </p:val>
                                        </p:tav>
                                      </p:tavLst>
                                    </p:anim>
                                    <p:anim calcmode="lin" valueType="num">
                                      <p:cBhvr>
                                        <p:cTn id="45" dur="1000" fill="hold"/>
                                        <p:tgtEl>
                                          <p:spTgt spid="323667"/>
                                        </p:tgtEl>
                                        <p:attrNameLst>
                                          <p:attrName>ppt_h</p:attrName>
                                        </p:attrNameLst>
                                      </p:cBhvr>
                                      <p:tavLst>
                                        <p:tav tm="0">
                                          <p:val>
                                            <p:strVal val="#ppt_h"/>
                                          </p:val>
                                        </p:tav>
                                        <p:tav tm="100000">
                                          <p:val>
                                            <p:strVal val="#ppt_h"/>
                                          </p:val>
                                        </p:tav>
                                      </p:tavLst>
                                    </p:anim>
                                    <p:animEffect transition="in" filter="fade">
                                      <p:cBhvr>
                                        <p:cTn id="46" dur="1000"/>
                                        <p:tgtEl>
                                          <p:spTgt spid="323667"/>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9" presetClass="entr" presetSubtype="0" fill="hold" nodeType="clickEffect">
                                  <p:stCondLst>
                                    <p:cond delay="0"/>
                                  </p:stCondLst>
                                  <p:childTnLst>
                                    <p:set>
                                      <p:cBhvr>
                                        <p:cTn id="50" dur="1" fill="hold">
                                          <p:stCondLst>
                                            <p:cond delay="0"/>
                                          </p:stCondLst>
                                        </p:cTn>
                                        <p:tgtEl>
                                          <p:spTgt spid="3"/>
                                        </p:tgtEl>
                                        <p:attrNameLst>
                                          <p:attrName>style.visibility</p:attrName>
                                        </p:attrNameLst>
                                      </p:cBhvr>
                                      <p:to>
                                        <p:strVal val="visible"/>
                                      </p:to>
                                    </p:set>
                                    <p:anim calcmode="lin" valueType="num">
                                      <p:cBhvr>
                                        <p:cTn id="51" dur="1000" fill="hold"/>
                                        <p:tgtEl>
                                          <p:spTgt spid="3"/>
                                        </p:tgtEl>
                                        <p:attrNameLst>
                                          <p:attrName>ppt_x</p:attrName>
                                        </p:attrNameLst>
                                      </p:cBhvr>
                                      <p:tavLst>
                                        <p:tav tm="0">
                                          <p:val>
                                            <p:strVal val="#ppt_x-.2"/>
                                          </p:val>
                                        </p:tav>
                                        <p:tav tm="100000">
                                          <p:val>
                                            <p:strVal val="#ppt_x"/>
                                          </p:val>
                                        </p:tav>
                                      </p:tavLst>
                                    </p:anim>
                                    <p:anim calcmode="lin" valueType="num">
                                      <p:cBhvr>
                                        <p:cTn id="52"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53" dur="1000"/>
                                        <p:tgtEl>
                                          <p:spTgt spid="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9" presetClass="entr" presetSubtype="0" fill="hold" nodeType="clickEffect">
                                  <p:stCondLst>
                                    <p:cond delay="0"/>
                                  </p:stCondLst>
                                  <p:childTnLst>
                                    <p:set>
                                      <p:cBhvr>
                                        <p:cTn id="57" dur="1" fill="hold">
                                          <p:stCondLst>
                                            <p:cond delay="0"/>
                                          </p:stCondLst>
                                        </p:cTn>
                                        <p:tgtEl>
                                          <p:spTgt spid="6"/>
                                        </p:tgtEl>
                                        <p:attrNameLst>
                                          <p:attrName>style.visibility</p:attrName>
                                        </p:attrNameLst>
                                      </p:cBhvr>
                                      <p:to>
                                        <p:strVal val="visible"/>
                                      </p:to>
                                    </p:set>
                                    <p:anim calcmode="lin" valueType="num">
                                      <p:cBhvr>
                                        <p:cTn id="58" dur="1000" fill="hold"/>
                                        <p:tgtEl>
                                          <p:spTgt spid="6"/>
                                        </p:tgtEl>
                                        <p:attrNameLst>
                                          <p:attrName>ppt_x</p:attrName>
                                        </p:attrNameLst>
                                      </p:cBhvr>
                                      <p:tavLst>
                                        <p:tav tm="0">
                                          <p:val>
                                            <p:strVal val="#ppt_x-.2"/>
                                          </p:val>
                                        </p:tav>
                                        <p:tav tm="100000">
                                          <p:val>
                                            <p:strVal val="#ppt_x"/>
                                          </p:val>
                                        </p:tav>
                                      </p:tavLst>
                                    </p:anim>
                                    <p:anim calcmode="lin" valueType="num">
                                      <p:cBhvr>
                                        <p:cTn id="59"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60" dur="1000"/>
                                        <p:tgtEl>
                                          <p:spTgt spid="6"/>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9" presetClass="entr" presetSubtype="0" fill="hold" nodeType="clickEffect">
                                  <p:stCondLst>
                                    <p:cond delay="0"/>
                                  </p:stCondLst>
                                  <p:childTnLst>
                                    <p:set>
                                      <p:cBhvr>
                                        <p:cTn id="64" dur="1" fill="hold">
                                          <p:stCondLst>
                                            <p:cond delay="0"/>
                                          </p:stCondLst>
                                        </p:cTn>
                                        <p:tgtEl>
                                          <p:spTgt spid="4"/>
                                        </p:tgtEl>
                                        <p:attrNameLst>
                                          <p:attrName>style.visibility</p:attrName>
                                        </p:attrNameLst>
                                      </p:cBhvr>
                                      <p:to>
                                        <p:strVal val="visible"/>
                                      </p:to>
                                    </p:set>
                                    <p:anim calcmode="lin" valueType="num">
                                      <p:cBhvr>
                                        <p:cTn id="65" dur="1000" fill="hold"/>
                                        <p:tgtEl>
                                          <p:spTgt spid="4"/>
                                        </p:tgtEl>
                                        <p:attrNameLst>
                                          <p:attrName>ppt_x</p:attrName>
                                        </p:attrNameLst>
                                      </p:cBhvr>
                                      <p:tavLst>
                                        <p:tav tm="0">
                                          <p:val>
                                            <p:strVal val="#ppt_x-.2"/>
                                          </p:val>
                                        </p:tav>
                                        <p:tav tm="100000">
                                          <p:val>
                                            <p:strVal val="#ppt_x"/>
                                          </p:val>
                                        </p:tav>
                                      </p:tavLst>
                                    </p:anim>
                                    <p:anim calcmode="lin" valueType="num">
                                      <p:cBhvr>
                                        <p:cTn id="66"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67" dur="1000"/>
                                        <p:tgtEl>
                                          <p:spTgt spid="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9" presetClass="entr" presetSubtype="0" fill="hold" nodeType="clickEffect">
                                  <p:stCondLst>
                                    <p:cond delay="0"/>
                                  </p:stCondLst>
                                  <p:childTnLst>
                                    <p:set>
                                      <p:cBhvr>
                                        <p:cTn id="71" dur="1" fill="hold">
                                          <p:stCondLst>
                                            <p:cond delay="0"/>
                                          </p:stCondLst>
                                        </p:cTn>
                                        <p:tgtEl>
                                          <p:spTgt spid="5"/>
                                        </p:tgtEl>
                                        <p:attrNameLst>
                                          <p:attrName>style.visibility</p:attrName>
                                        </p:attrNameLst>
                                      </p:cBhvr>
                                      <p:to>
                                        <p:strVal val="visible"/>
                                      </p:to>
                                    </p:set>
                                    <p:anim calcmode="lin" valueType="num">
                                      <p:cBhvr>
                                        <p:cTn id="72" dur="1000" fill="hold"/>
                                        <p:tgtEl>
                                          <p:spTgt spid="5"/>
                                        </p:tgtEl>
                                        <p:attrNameLst>
                                          <p:attrName>ppt_x</p:attrName>
                                        </p:attrNameLst>
                                      </p:cBhvr>
                                      <p:tavLst>
                                        <p:tav tm="0">
                                          <p:val>
                                            <p:strVal val="#ppt_x-.2"/>
                                          </p:val>
                                        </p:tav>
                                        <p:tav tm="100000">
                                          <p:val>
                                            <p:strVal val="#ppt_x"/>
                                          </p:val>
                                        </p:tav>
                                      </p:tavLst>
                                    </p:anim>
                                    <p:anim calcmode="lin" valueType="num">
                                      <p:cBhvr>
                                        <p:cTn id="73"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74" dur="1000"/>
                                        <p:tgtEl>
                                          <p:spTgt spid="5"/>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29" presetClass="entr" presetSubtype="0" fill="hold" nodeType="clickEffect">
                                  <p:stCondLst>
                                    <p:cond delay="0"/>
                                  </p:stCondLst>
                                  <p:childTnLst>
                                    <p:set>
                                      <p:cBhvr>
                                        <p:cTn id="78" dur="1" fill="hold">
                                          <p:stCondLst>
                                            <p:cond delay="0"/>
                                          </p:stCondLst>
                                        </p:cTn>
                                        <p:tgtEl>
                                          <p:spTgt spid="7"/>
                                        </p:tgtEl>
                                        <p:attrNameLst>
                                          <p:attrName>style.visibility</p:attrName>
                                        </p:attrNameLst>
                                      </p:cBhvr>
                                      <p:to>
                                        <p:strVal val="visible"/>
                                      </p:to>
                                    </p:set>
                                    <p:anim calcmode="lin" valueType="num">
                                      <p:cBhvr>
                                        <p:cTn id="79" dur="1000" fill="hold"/>
                                        <p:tgtEl>
                                          <p:spTgt spid="7"/>
                                        </p:tgtEl>
                                        <p:attrNameLst>
                                          <p:attrName>ppt_x</p:attrName>
                                        </p:attrNameLst>
                                      </p:cBhvr>
                                      <p:tavLst>
                                        <p:tav tm="0">
                                          <p:val>
                                            <p:strVal val="#ppt_x-.2"/>
                                          </p:val>
                                        </p:tav>
                                        <p:tav tm="100000">
                                          <p:val>
                                            <p:strVal val="#ppt_x"/>
                                          </p:val>
                                        </p:tav>
                                      </p:tavLst>
                                    </p:anim>
                                    <p:anim calcmode="lin" valueType="num">
                                      <p:cBhvr>
                                        <p:cTn id="80"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8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600" grpId="0" animBg="1"/>
      <p:bldP spid="323664" grpId="0" animBg="1"/>
      <p:bldP spid="323665" grpId="0" animBg="1"/>
      <p:bldP spid="323666" grpId="0" animBg="1"/>
      <p:bldP spid="323667" grpId="0" animBg="1"/>
      <p:bldP spid="32366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72" name="Text Box 8"/>
          <p:cNvSpPr txBox="1">
            <a:spLocks noChangeArrowheads="1"/>
          </p:cNvSpPr>
          <p:nvPr/>
        </p:nvSpPr>
        <p:spPr bwMode="auto">
          <a:xfrm>
            <a:off x="757238" y="2357438"/>
            <a:ext cx="5291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a:t>
            </a:r>
            <a:r>
              <a:rPr lang="en-US" altLang="en-US"/>
              <a:t>  Graph the ordered pairs.</a:t>
            </a:r>
            <a:endParaRPr lang="en-US" altLang="en-US" b="1"/>
          </a:p>
        </p:txBody>
      </p:sp>
      <p:sp>
        <p:nvSpPr>
          <p:cNvPr id="15363" name="Text Box 10"/>
          <p:cNvSpPr txBox="1">
            <a:spLocks noChangeArrowheads="1"/>
          </p:cNvSpPr>
          <p:nvPr/>
        </p:nvSpPr>
        <p:spPr bwMode="auto">
          <a:xfrm>
            <a:off x="685800" y="1485900"/>
            <a:ext cx="744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sp>
        <p:nvSpPr>
          <p:cNvPr id="15364" name="Text Box 11"/>
          <p:cNvSpPr txBox="1">
            <a:spLocks noChangeArrowheads="1"/>
          </p:cNvSpPr>
          <p:nvPr/>
        </p:nvSpPr>
        <p:spPr bwMode="auto">
          <a:xfrm>
            <a:off x="609600" y="1943100"/>
            <a:ext cx="624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a:t>
            </a:r>
            <a:r>
              <a:rPr lang="en-US" altLang="en-US" b="1" i="1"/>
              <a:t>f</a:t>
            </a:r>
            <a:r>
              <a:rPr lang="en-US" altLang="en-US" b="1"/>
              <a:t>(</a:t>
            </a:r>
            <a:r>
              <a:rPr lang="en-US" altLang="en-US" b="1" i="1"/>
              <a:t>x</a:t>
            </a:r>
            <a:r>
              <a:rPr lang="en-US" altLang="en-US" b="1"/>
              <a:t>) = </a:t>
            </a:r>
            <a:r>
              <a:rPr lang="en-US" altLang="en-US" b="1" i="1"/>
              <a:t>x</a:t>
            </a:r>
            <a:r>
              <a:rPr lang="en-US" altLang="en-US" b="1" baseline="30000"/>
              <a:t>2</a:t>
            </a:r>
            <a:r>
              <a:rPr lang="en-US" altLang="en-US" b="1"/>
              <a:t> + 2;  D: {–3, –1, 0, 1, 3}</a:t>
            </a:r>
          </a:p>
        </p:txBody>
      </p:sp>
      <p:sp>
        <p:nvSpPr>
          <p:cNvPr id="15365" name="Text Box 1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1b</a:t>
            </a:r>
            <a:endParaRPr lang="en-US" altLang="en-US" sz="2600">
              <a:solidFill>
                <a:schemeClr val="accent2"/>
              </a:solidFill>
              <a:latin typeface="Arial MT Bl" charset="0"/>
            </a:endParaRPr>
          </a:p>
        </p:txBody>
      </p:sp>
      <p:pic>
        <p:nvPicPr>
          <p:cNvPr id="344077" name="Picture 13" descr="a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2385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44072"/>
                                        </p:tgtEl>
                                        <p:attrNameLst>
                                          <p:attrName>style.visibility</p:attrName>
                                        </p:attrNameLst>
                                      </p:cBhvr>
                                      <p:to>
                                        <p:strVal val="visible"/>
                                      </p:to>
                                    </p:set>
                                    <p:anim calcmode="lin" valueType="num">
                                      <p:cBhvr>
                                        <p:cTn id="7" dur="1000" fill="hold"/>
                                        <p:tgtEl>
                                          <p:spTgt spid="344072"/>
                                        </p:tgtEl>
                                        <p:attrNameLst>
                                          <p:attrName>ppt_x</p:attrName>
                                        </p:attrNameLst>
                                      </p:cBhvr>
                                      <p:tavLst>
                                        <p:tav tm="0">
                                          <p:val>
                                            <p:strVal val="#ppt_x-.2"/>
                                          </p:val>
                                        </p:tav>
                                        <p:tav tm="100000">
                                          <p:val>
                                            <p:strVal val="#ppt_x"/>
                                          </p:val>
                                        </p:tav>
                                      </p:tavLst>
                                    </p:anim>
                                    <p:anim calcmode="lin" valueType="num">
                                      <p:cBhvr>
                                        <p:cTn id="8" dur="1000" fill="hold"/>
                                        <p:tgtEl>
                                          <p:spTgt spid="34407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40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344077"/>
                                        </p:tgtEl>
                                        <p:attrNameLst>
                                          <p:attrName>style.visibility</p:attrName>
                                        </p:attrNameLst>
                                      </p:cBhvr>
                                      <p:to>
                                        <p:strVal val="visible"/>
                                      </p:to>
                                    </p:set>
                                    <p:animEffect transition="in" filter="box(in)">
                                      <p:cBhvr>
                                        <p:cTn id="14" dur="500"/>
                                        <p:tgtEl>
                                          <p:spTgt spid="344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40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990600" y="1295400"/>
            <a:ext cx="72548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800"/>
              <a:t>If the domain of a function is all real numbers, any number can be used as an input value. This process will produce an infinite number of ordered pairs that satisfy the function. Therefore, arrowheads are drawn at both </a:t>
            </a:r>
            <a:r>
              <a:rPr lang="en-US" altLang="en-US" sz="2800">
                <a:latin typeface="Arial" charset="0"/>
              </a:rPr>
              <a:t>“</a:t>
            </a:r>
            <a:r>
              <a:rPr lang="en-US" altLang="en-US" sz="2800"/>
              <a:t>ends</a:t>
            </a:r>
            <a:r>
              <a:rPr lang="en-US" altLang="en-US" sz="2800">
                <a:latin typeface="Arial" charset="0"/>
              </a:rPr>
              <a:t>”</a:t>
            </a:r>
            <a:r>
              <a:rPr lang="en-US" altLang="en-US" sz="2800"/>
              <a:t> of a smooth line or curve to represent the infinite number of ordered pairs. If a domain is not given, assume that the domain is all real numbers.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5662" name="Group 30"/>
          <p:cNvGraphicFramePr>
            <a:graphicFrameLocks noGrp="1"/>
          </p:cNvGraphicFramePr>
          <p:nvPr/>
        </p:nvGraphicFramePr>
        <p:xfrm>
          <a:off x="304800" y="1447800"/>
          <a:ext cx="8610600" cy="4057650"/>
        </p:xfrm>
        <a:graphic>
          <a:graphicData uri="http://schemas.openxmlformats.org/drawingml/2006/table">
            <a:tbl>
              <a:tblPr/>
              <a:tblGrid>
                <a:gridCol w="8610600"/>
              </a:tblGrid>
              <a:tr h="990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33FF"/>
                    </a:solidFill>
                  </a:tcPr>
                </a:tc>
              </a:tr>
              <a:tr h="10223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3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3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422" name="Text Box 17"/>
          <p:cNvSpPr txBox="1">
            <a:spLocks noChangeArrowheads="1"/>
          </p:cNvSpPr>
          <p:nvPr/>
        </p:nvSpPr>
        <p:spPr bwMode="auto">
          <a:xfrm>
            <a:off x="990600" y="1447800"/>
            <a:ext cx="7086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sz="2800" b="1">
                <a:solidFill>
                  <a:schemeClr val="bg1"/>
                </a:solidFill>
              </a:rPr>
              <a:t>Graphing Functions Using a Domain of All Real Numbers </a:t>
            </a:r>
          </a:p>
        </p:txBody>
      </p:sp>
      <p:sp>
        <p:nvSpPr>
          <p:cNvPr id="17423" name="Line 19"/>
          <p:cNvSpPr>
            <a:spLocks noChangeShapeType="1"/>
          </p:cNvSpPr>
          <p:nvPr/>
        </p:nvSpPr>
        <p:spPr bwMode="auto">
          <a:xfrm>
            <a:off x="2286000" y="2427288"/>
            <a:ext cx="0" cy="30892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7424" name="Text Box 21"/>
          <p:cNvSpPr txBox="1">
            <a:spLocks noChangeArrowheads="1"/>
          </p:cNvSpPr>
          <p:nvPr/>
        </p:nvSpPr>
        <p:spPr bwMode="auto">
          <a:xfrm>
            <a:off x="593725" y="26670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a:t>
            </a:r>
          </a:p>
        </p:txBody>
      </p:sp>
      <p:sp>
        <p:nvSpPr>
          <p:cNvPr id="325654" name="Text Box 22"/>
          <p:cNvSpPr txBox="1">
            <a:spLocks noChangeArrowheads="1"/>
          </p:cNvSpPr>
          <p:nvPr/>
        </p:nvSpPr>
        <p:spPr bwMode="auto">
          <a:xfrm>
            <a:off x="2270125" y="2514600"/>
            <a:ext cx="6645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53975">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Use the function to generate ordered pairs by choosing several values for </a:t>
            </a:r>
            <a:r>
              <a:rPr lang="en-US" altLang="en-US" i="1"/>
              <a:t>x.</a:t>
            </a:r>
            <a:r>
              <a:rPr lang="en-US" altLang="en-US"/>
              <a:t>  </a:t>
            </a:r>
          </a:p>
        </p:txBody>
      </p:sp>
      <p:sp>
        <p:nvSpPr>
          <p:cNvPr id="17426" name="Text Box 23"/>
          <p:cNvSpPr txBox="1">
            <a:spLocks noChangeArrowheads="1"/>
          </p:cNvSpPr>
          <p:nvPr/>
        </p:nvSpPr>
        <p:spPr bwMode="auto">
          <a:xfrm>
            <a:off x="609600" y="36576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a:t>
            </a:r>
          </a:p>
        </p:txBody>
      </p:sp>
      <p:sp>
        <p:nvSpPr>
          <p:cNvPr id="17427" name="Text Box 24"/>
          <p:cNvSpPr txBox="1">
            <a:spLocks noChangeArrowheads="1"/>
          </p:cNvSpPr>
          <p:nvPr/>
        </p:nvSpPr>
        <p:spPr bwMode="auto">
          <a:xfrm>
            <a:off x="609600" y="4699000"/>
            <a:ext cx="1276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3</a:t>
            </a:r>
          </a:p>
        </p:txBody>
      </p:sp>
      <p:sp>
        <p:nvSpPr>
          <p:cNvPr id="325657" name="Text Box 25"/>
          <p:cNvSpPr txBox="1">
            <a:spLocks noChangeArrowheads="1"/>
          </p:cNvSpPr>
          <p:nvPr/>
        </p:nvSpPr>
        <p:spPr bwMode="auto">
          <a:xfrm>
            <a:off x="2346325" y="3505200"/>
            <a:ext cx="6340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Plot enough points to see a pattern for the graph.</a:t>
            </a:r>
          </a:p>
        </p:txBody>
      </p:sp>
      <p:sp>
        <p:nvSpPr>
          <p:cNvPr id="325658" name="Text Box 26"/>
          <p:cNvSpPr txBox="1">
            <a:spLocks noChangeArrowheads="1"/>
          </p:cNvSpPr>
          <p:nvPr/>
        </p:nvSpPr>
        <p:spPr bwMode="auto">
          <a:xfrm>
            <a:off x="2349500" y="4495800"/>
            <a:ext cx="6416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Connect the points with a line or smooth curve.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25654"/>
                                        </p:tgtEl>
                                        <p:attrNameLst>
                                          <p:attrName>style.visibility</p:attrName>
                                        </p:attrNameLst>
                                      </p:cBhvr>
                                      <p:to>
                                        <p:strVal val="visible"/>
                                      </p:to>
                                    </p:set>
                                    <p:anim calcmode="lin" valueType="num">
                                      <p:cBhvr>
                                        <p:cTn id="7" dur="1000" fill="hold"/>
                                        <p:tgtEl>
                                          <p:spTgt spid="325654"/>
                                        </p:tgtEl>
                                        <p:attrNameLst>
                                          <p:attrName>ppt_x</p:attrName>
                                        </p:attrNameLst>
                                      </p:cBhvr>
                                      <p:tavLst>
                                        <p:tav tm="0">
                                          <p:val>
                                            <p:strVal val="#ppt_x-.2"/>
                                          </p:val>
                                        </p:tav>
                                        <p:tav tm="100000">
                                          <p:val>
                                            <p:strVal val="#ppt_x"/>
                                          </p:val>
                                        </p:tav>
                                      </p:tavLst>
                                    </p:anim>
                                    <p:anim calcmode="lin" valueType="num">
                                      <p:cBhvr>
                                        <p:cTn id="8" dur="1000" fill="hold"/>
                                        <p:tgtEl>
                                          <p:spTgt spid="32565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256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25657"/>
                                        </p:tgtEl>
                                        <p:attrNameLst>
                                          <p:attrName>style.visibility</p:attrName>
                                        </p:attrNameLst>
                                      </p:cBhvr>
                                      <p:to>
                                        <p:strVal val="visible"/>
                                      </p:to>
                                    </p:set>
                                    <p:anim calcmode="lin" valueType="num">
                                      <p:cBhvr>
                                        <p:cTn id="14" dur="1000" fill="hold"/>
                                        <p:tgtEl>
                                          <p:spTgt spid="325657"/>
                                        </p:tgtEl>
                                        <p:attrNameLst>
                                          <p:attrName>ppt_x</p:attrName>
                                        </p:attrNameLst>
                                      </p:cBhvr>
                                      <p:tavLst>
                                        <p:tav tm="0">
                                          <p:val>
                                            <p:strVal val="#ppt_x-.2"/>
                                          </p:val>
                                        </p:tav>
                                        <p:tav tm="100000">
                                          <p:val>
                                            <p:strVal val="#ppt_x"/>
                                          </p:val>
                                        </p:tav>
                                      </p:tavLst>
                                    </p:anim>
                                    <p:anim calcmode="lin" valueType="num">
                                      <p:cBhvr>
                                        <p:cTn id="15" dur="1000" fill="hold"/>
                                        <p:tgtEl>
                                          <p:spTgt spid="32565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2565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25658"/>
                                        </p:tgtEl>
                                        <p:attrNameLst>
                                          <p:attrName>style.visibility</p:attrName>
                                        </p:attrNameLst>
                                      </p:cBhvr>
                                      <p:to>
                                        <p:strVal val="visible"/>
                                      </p:to>
                                    </p:set>
                                    <p:anim calcmode="lin" valueType="num">
                                      <p:cBhvr>
                                        <p:cTn id="21" dur="1000" fill="hold"/>
                                        <p:tgtEl>
                                          <p:spTgt spid="325658"/>
                                        </p:tgtEl>
                                        <p:attrNameLst>
                                          <p:attrName>ppt_x</p:attrName>
                                        </p:attrNameLst>
                                      </p:cBhvr>
                                      <p:tavLst>
                                        <p:tav tm="0">
                                          <p:val>
                                            <p:strVal val="#ppt_x-.2"/>
                                          </p:val>
                                        </p:tav>
                                        <p:tav tm="100000">
                                          <p:val>
                                            <p:strVal val="#ppt_x"/>
                                          </p:val>
                                        </p:tav>
                                      </p:tavLst>
                                    </p:anim>
                                    <p:anim calcmode="lin" valueType="num">
                                      <p:cBhvr>
                                        <p:cTn id="22" dur="1000" fill="hold"/>
                                        <p:tgtEl>
                                          <p:spTgt spid="325658"/>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25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654" grpId="0"/>
      <p:bldP spid="325657" grpId="0"/>
      <p:bldP spid="32565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5192" name="Group 104"/>
          <p:cNvGraphicFramePr>
            <a:graphicFrameLocks noGrp="1"/>
          </p:cNvGraphicFramePr>
          <p:nvPr/>
        </p:nvGraphicFramePr>
        <p:xfrm>
          <a:off x="1219200" y="2924175"/>
          <a:ext cx="6324600" cy="3516313"/>
        </p:xfrm>
        <a:graphic>
          <a:graphicData uri="http://schemas.openxmlformats.org/drawingml/2006/table">
            <a:tbl>
              <a:tblPr/>
              <a:tblGrid>
                <a:gridCol w="936625"/>
                <a:gridCol w="3514725"/>
                <a:gridCol w="1873250"/>
              </a:tblGrid>
              <a:tr h="52059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1" u="none" strike="noStrike" cap="none" normalizeH="0" baseline="0" smtClean="0">
                          <a:ln>
                            <a:noFill/>
                          </a:ln>
                          <a:solidFill>
                            <a:schemeClr val="tx1"/>
                          </a:solidFill>
                          <a:effectLst/>
                          <a:latin typeface="Verdana" pitchFamily="34" charset="0"/>
                        </a:rPr>
                        <a:t>x</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Arial" charset="0"/>
                        </a:rPr>
                        <a:t> –3</a:t>
                      </a:r>
                      <a:r>
                        <a:rPr kumimoji="0" lang="en-US" sz="2400" b="1" i="1" u="none" strike="noStrike" cap="none" normalizeH="0" baseline="0" smtClean="0">
                          <a:ln>
                            <a:noFill/>
                          </a:ln>
                          <a:solidFill>
                            <a:schemeClr val="tx1"/>
                          </a:solidFill>
                          <a:effectLst/>
                          <a:latin typeface="Verdana" pitchFamily="34" charset="0"/>
                          <a:cs typeface="Arial" charset="0"/>
                        </a:rPr>
                        <a:t>x</a:t>
                      </a:r>
                      <a:r>
                        <a:rPr kumimoji="0" lang="en-US" sz="2400" b="1" i="0" u="none" strike="noStrike" cap="none" normalizeH="0" baseline="0" smtClean="0">
                          <a:ln>
                            <a:noFill/>
                          </a:ln>
                          <a:solidFill>
                            <a:schemeClr val="tx1"/>
                          </a:solidFill>
                          <a:effectLst/>
                          <a:latin typeface="Verdana" pitchFamily="34" charset="0"/>
                          <a:cs typeface="Arial" charset="0"/>
                        </a:rPr>
                        <a:t> + 2 = </a:t>
                      </a:r>
                      <a:r>
                        <a:rPr kumimoji="0" lang="en-US" sz="2400" b="1" i="1" u="none" strike="noStrike" cap="none" normalizeH="0" baseline="0" smtClean="0">
                          <a:ln>
                            <a:noFill/>
                          </a:ln>
                          <a:solidFill>
                            <a:schemeClr val="tx1"/>
                          </a:solidFill>
                          <a:effectLst/>
                          <a:latin typeface="Verdana" pitchFamily="34" charset="0"/>
                          <a:cs typeface="Arial" charset="0"/>
                        </a:rPr>
                        <a:t>y</a:t>
                      </a:r>
                      <a:r>
                        <a:rPr kumimoji="0" lang="en-US" sz="2400" b="1" i="0" u="none" strike="noStrike" cap="none" normalizeH="0" baseline="-25000" smtClean="0">
                          <a:ln>
                            <a:noFill/>
                          </a:ln>
                          <a:solidFill>
                            <a:schemeClr val="tx1"/>
                          </a:solidFill>
                          <a:effectLst/>
                          <a:latin typeface="Verdana" pitchFamily="34" charset="0"/>
                          <a:cs typeface="Arial" charset="0"/>
                        </a:rPr>
                        <a:t> </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cs typeface="Arial" charset="0"/>
                        </a:rPr>
                        <a:t>(</a:t>
                      </a:r>
                      <a:r>
                        <a:rPr kumimoji="0" lang="en-US" sz="2400" b="1" i="1" u="none" strike="noStrike" cap="none" normalizeH="0" baseline="0" smtClean="0">
                          <a:ln>
                            <a:noFill/>
                          </a:ln>
                          <a:solidFill>
                            <a:schemeClr val="tx1"/>
                          </a:solidFill>
                          <a:effectLst/>
                          <a:latin typeface="Verdana" pitchFamily="34" charset="0"/>
                          <a:cs typeface="Arial" charset="0"/>
                        </a:rPr>
                        <a:t>x, y</a:t>
                      </a:r>
                      <a:r>
                        <a:rPr kumimoji="0" lang="en-US" sz="2400" b="1" i="0" u="none" strike="noStrike" cap="none" normalizeH="0" baseline="0" smtClean="0">
                          <a:ln>
                            <a:noFill/>
                          </a:ln>
                          <a:solidFill>
                            <a:schemeClr val="tx1"/>
                          </a:solidFill>
                          <a:effectLst/>
                          <a:latin typeface="Verdana" pitchFamily="34" charset="0"/>
                          <a:cs typeface="Arial" charset="0"/>
                        </a:rPr>
                        <a:t>)</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r>
              <a:tr h="9713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622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56" name="Text Box 3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2A: Graphing Functions</a:t>
            </a:r>
            <a:endParaRPr lang="en-US" altLang="en-US" sz="2600">
              <a:solidFill>
                <a:schemeClr val="accent2"/>
              </a:solidFill>
              <a:latin typeface="Arial MT Bl" charset="0"/>
            </a:endParaRPr>
          </a:p>
        </p:txBody>
      </p:sp>
      <p:sp>
        <p:nvSpPr>
          <p:cNvPr id="18457" name="Text Box 35"/>
          <p:cNvSpPr txBox="1">
            <a:spLocks noChangeArrowheads="1"/>
          </p:cNvSpPr>
          <p:nvPr/>
        </p:nvSpPr>
        <p:spPr bwMode="auto">
          <a:xfrm>
            <a:off x="990600" y="1476375"/>
            <a:ext cx="567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Graph the function </a:t>
            </a:r>
            <a:r>
              <a:rPr lang="en-US" altLang="en-US" b="1">
                <a:latin typeface="Arial" charset="0"/>
              </a:rPr>
              <a:t>–</a:t>
            </a:r>
            <a:r>
              <a:rPr lang="en-US" altLang="en-US" b="1"/>
              <a:t>3</a:t>
            </a:r>
            <a:r>
              <a:rPr lang="en-US" altLang="en-US" b="1" i="1"/>
              <a:t>x</a:t>
            </a:r>
            <a:r>
              <a:rPr lang="en-US" altLang="en-US" b="1"/>
              <a:t> + 2 = </a:t>
            </a:r>
            <a:r>
              <a:rPr lang="en-US" altLang="en-US" b="1" i="1"/>
              <a:t>y</a:t>
            </a:r>
            <a:r>
              <a:rPr lang="en-US" altLang="en-US" b="1"/>
              <a:t>.</a:t>
            </a:r>
          </a:p>
        </p:txBody>
      </p:sp>
      <p:sp>
        <p:nvSpPr>
          <p:cNvPr id="345132" name="Text Box 44"/>
          <p:cNvSpPr txBox="1">
            <a:spLocks noChangeArrowheads="1"/>
          </p:cNvSpPr>
          <p:nvPr/>
        </p:nvSpPr>
        <p:spPr bwMode="auto">
          <a:xfrm>
            <a:off x="2690813" y="4949825"/>
            <a:ext cx="2654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r>
              <a:rPr lang="en-US" altLang="en-US">
                <a:solidFill>
                  <a:srgbClr val="00B050"/>
                </a:solidFill>
              </a:rPr>
              <a:t>1</a:t>
            </a:r>
            <a:r>
              <a:rPr lang="en-US" altLang="en-US"/>
              <a:t>) + 2 = </a:t>
            </a:r>
            <a:r>
              <a:rPr lang="en-US" altLang="en-US">
                <a:solidFill>
                  <a:srgbClr val="3366FF"/>
                </a:solidFill>
              </a:rPr>
              <a:t>–1</a:t>
            </a:r>
          </a:p>
        </p:txBody>
      </p:sp>
      <p:sp>
        <p:nvSpPr>
          <p:cNvPr id="345133" name="Text Box 45"/>
          <p:cNvSpPr txBox="1">
            <a:spLocks noChangeArrowheads="1"/>
          </p:cNvSpPr>
          <p:nvPr/>
        </p:nvSpPr>
        <p:spPr bwMode="auto">
          <a:xfrm>
            <a:off x="1458913" y="494982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345134" name="Text Box 46"/>
          <p:cNvSpPr txBox="1">
            <a:spLocks noChangeArrowheads="1"/>
          </p:cNvSpPr>
          <p:nvPr/>
        </p:nvSpPr>
        <p:spPr bwMode="auto">
          <a:xfrm>
            <a:off x="5943600" y="4948238"/>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–1</a:t>
            </a:r>
            <a:r>
              <a:rPr lang="en-US" altLang="en-US"/>
              <a:t>)</a:t>
            </a:r>
          </a:p>
        </p:txBody>
      </p:sp>
      <p:sp>
        <p:nvSpPr>
          <p:cNvPr id="345137" name="Text Box 49"/>
          <p:cNvSpPr txBox="1">
            <a:spLocks noChangeArrowheads="1"/>
          </p:cNvSpPr>
          <p:nvPr/>
        </p:nvSpPr>
        <p:spPr bwMode="auto">
          <a:xfrm>
            <a:off x="1477963" y="44592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0</a:t>
            </a:r>
          </a:p>
        </p:txBody>
      </p:sp>
      <p:sp>
        <p:nvSpPr>
          <p:cNvPr id="345138" name="Text Box 50"/>
          <p:cNvSpPr txBox="1">
            <a:spLocks noChangeArrowheads="1"/>
          </p:cNvSpPr>
          <p:nvPr/>
        </p:nvSpPr>
        <p:spPr bwMode="auto">
          <a:xfrm>
            <a:off x="2678113" y="4459288"/>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r>
              <a:rPr lang="en-US" altLang="en-US">
                <a:solidFill>
                  <a:srgbClr val="00B050"/>
                </a:solidFill>
              </a:rPr>
              <a:t>0</a:t>
            </a:r>
            <a:r>
              <a:rPr lang="en-US" altLang="en-US"/>
              <a:t>) + 2 = </a:t>
            </a:r>
            <a:r>
              <a:rPr lang="en-US" altLang="en-US">
                <a:solidFill>
                  <a:srgbClr val="3366FF"/>
                </a:solidFill>
              </a:rPr>
              <a:t>2</a:t>
            </a:r>
          </a:p>
        </p:txBody>
      </p:sp>
      <p:sp>
        <p:nvSpPr>
          <p:cNvPr id="345139" name="Text Box 51"/>
          <p:cNvSpPr txBox="1">
            <a:spLocks noChangeArrowheads="1"/>
          </p:cNvSpPr>
          <p:nvPr/>
        </p:nvSpPr>
        <p:spPr bwMode="auto">
          <a:xfrm>
            <a:off x="6019800" y="44259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0</a:t>
            </a:r>
            <a:r>
              <a:rPr lang="en-US" altLang="en-US"/>
              <a:t>, </a:t>
            </a:r>
            <a:r>
              <a:rPr lang="en-US" altLang="en-US">
                <a:solidFill>
                  <a:srgbClr val="3366FF"/>
                </a:solidFill>
              </a:rPr>
              <a:t>2</a:t>
            </a:r>
            <a:r>
              <a:rPr lang="en-US" altLang="en-US"/>
              <a:t>)</a:t>
            </a:r>
          </a:p>
        </p:txBody>
      </p:sp>
      <p:sp>
        <p:nvSpPr>
          <p:cNvPr id="345146" name="Text Box 58"/>
          <p:cNvSpPr txBox="1">
            <a:spLocks noChangeArrowheads="1"/>
          </p:cNvSpPr>
          <p:nvPr/>
        </p:nvSpPr>
        <p:spPr bwMode="auto">
          <a:xfrm>
            <a:off x="1143000" y="1933575"/>
            <a:ext cx="6950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08100" indent="-13081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  </a:t>
            </a:r>
            <a:r>
              <a:rPr lang="en-US" altLang="en-US">
                <a:solidFill>
                  <a:srgbClr val="00B050"/>
                </a:solidFill>
              </a:rPr>
              <a:t>Choose several values of </a:t>
            </a:r>
            <a:r>
              <a:rPr lang="en-US" altLang="en-US" i="1">
                <a:solidFill>
                  <a:srgbClr val="00B050"/>
                </a:solidFill>
              </a:rPr>
              <a:t>x </a:t>
            </a:r>
            <a:r>
              <a:rPr lang="en-US" altLang="en-US"/>
              <a:t>and generate ordered pairs. </a:t>
            </a:r>
            <a:endParaRPr lang="en-US" altLang="en-US" b="1"/>
          </a:p>
        </p:txBody>
      </p:sp>
      <p:sp>
        <p:nvSpPr>
          <p:cNvPr id="345130" name="Text Box 42"/>
          <p:cNvSpPr txBox="1">
            <a:spLocks noChangeArrowheads="1"/>
          </p:cNvSpPr>
          <p:nvPr/>
        </p:nvSpPr>
        <p:spPr bwMode="auto">
          <a:xfrm>
            <a:off x="1371600" y="3976688"/>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345131" name="Text Box 43"/>
          <p:cNvSpPr txBox="1">
            <a:spLocks noChangeArrowheads="1"/>
          </p:cNvSpPr>
          <p:nvPr/>
        </p:nvSpPr>
        <p:spPr bwMode="auto">
          <a:xfrm>
            <a:off x="5949950" y="3952875"/>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5</a:t>
            </a:r>
            <a:r>
              <a:rPr lang="en-US" altLang="en-US"/>
              <a:t>)</a:t>
            </a:r>
          </a:p>
        </p:txBody>
      </p:sp>
      <p:sp>
        <p:nvSpPr>
          <p:cNvPr id="345158" name="Text Box 70"/>
          <p:cNvSpPr txBox="1">
            <a:spLocks noChangeArrowheads="1"/>
          </p:cNvSpPr>
          <p:nvPr/>
        </p:nvSpPr>
        <p:spPr bwMode="auto">
          <a:xfrm>
            <a:off x="2632075" y="396875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r>
              <a:rPr lang="en-US" altLang="en-US">
                <a:solidFill>
                  <a:srgbClr val="00B050"/>
                </a:solidFill>
              </a:rPr>
              <a:t>–1</a:t>
            </a:r>
            <a:r>
              <a:rPr lang="en-US" altLang="en-US"/>
              <a:t>) + 2 = </a:t>
            </a:r>
            <a:r>
              <a:rPr lang="en-US" altLang="en-US">
                <a:solidFill>
                  <a:srgbClr val="3366FF"/>
                </a:solidFill>
              </a:rPr>
              <a:t>5</a:t>
            </a:r>
          </a:p>
        </p:txBody>
      </p:sp>
      <p:sp>
        <p:nvSpPr>
          <p:cNvPr id="345160" name="Text Box 72"/>
          <p:cNvSpPr txBox="1">
            <a:spLocks noChangeArrowheads="1"/>
          </p:cNvSpPr>
          <p:nvPr/>
        </p:nvSpPr>
        <p:spPr bwMode="auto">
          <a:xfrm>
            <a:off x="2690813" y="5443538"/>
            <a:ext cx="2654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r>
              <a:rPr lang="en-US" altLang="en-US">
                <a:solidFill>
                  <a:srgbClr val="00B050"/>
                </a:solidFill>
              </a:rPr>
              <a:t>2</a:t>
            </a:r>
            <a:r>
              <a:rPr lang="en-US" altLang="en-US"/>
              <a:t>) + 2 = </a:t>
            </a:r>
            <a:r>
              <a:rPr lang="en-US" altLang="en-US">
                <a:solidFill>
                  <a:srgbClr val="3366FF"/>
                </a:solidFill>
              </a:rPr>
              <a:t>–4</a:t>
            </a:r>
          </a:p>
        </p:txBody>
      </p:sp>
      <p:sp>
        <p:nvSpPr>
          <p:cNvPr id="345161" name="Text Box 73"/>
          <p:cNvSpPr txBox="1">
            <a:spLocks noChangeArrowheads="1"/>
          </p:cNvSpPr>
          <p:nvPr/>
        </p:nvSpPr>
        <p:spPr bwMode="auto">
          <a:xfrm>
            <a:off x="1458913" y="5418138"/>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345162" name="Text Box 74"/>
          <p:cNvSpPr txBox="1">
            <a:spLocks noChangeArrowheads="1"/>
          </p:cNvSpPr>
          <p:nvPr/>
        </p:nvSpPr>
        <p:spPr bwMode="auto">
          <a:xfrm>
            <a:off x="5959475" y="5416550"/>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–4</a:t>
            </a:r>
            <a:r>
              <a:rPr lang="en-US" altLang="en-US"/>
              <a:t>)</a:t>
            </a:r>
          </a:p>
        </p:txBody>
      </p:sp>
      <p:sp>
        <p:nvSpPr>
          <p:cNvPr id="18471" name="Line 76"/>
          <p:cNvSpPr>
            <a:spLocks noChangeShapeType="1"/>
          </p:cNvSpPr>
          <p:nvPr/>
        </p:nvSpPr>
        <p:spPr bwMode="auto">
          <a:xfrm>
            <a:off x="1219200" y="5438775"/>
            <a:ext cx="6324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72" name="Line 77"/>
          <p:cNvSpPr>
            <a:spLocks noChangeShapeType="1"/>
          </p:cNvSpPr>
          <p:nvPr/>
        </p:nvSpPr>
        <p:spPr bwMode="auto">
          <a:xfrm>
            <a:off x="1219200" y="3990975"/>
            <a:ext cx="6324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8473" name="Line 83"/>
          <p:cNvSpPr>
            <a:spLocks noChangeShapeType="1"/>
          </p:cNvSpPr>
          <p:nvPr/>
        </p:nvSpPr>
        <p:spPr bwMode="auto">
          <a:xfrm>
            <a:off x="1219200" y="5972175"/>
            <a:ext cx="6324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45172" name="Text Box 84"/>
          <p:cNvSpPr txBox="1">
            <a:spLocks noChangeArrowheads="1"/>
          </p:cNvSpPr>
          <p:nvPr/>
        </p:nvSpPr>
        <p:spPr bwMode="auto">
          <a:xfrm>
            <a:off x="1447800" y="5929313"/>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3</a:t>
            </a:r>
          </a:p>
        </p:txBody>
      </p:sp>
      <p:sp>
        <p:nvSpPr>
          <p:cNvPr id="345173" name="Text Box 85"/>
          <p:cNvSpPr txBox="1">
            <a:spLocks noChangeArrowheads="1"/>
          </p:cNvSpPr>
          <p:nvPr/>
        </p:nvSpPr>
        <p:spPr bwMode="auto">
          <a:xfrm>
            <a:off x="2667000" y="5972175"/>
            <a:ext cx="2654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r>
              <a:rPr lang="en-US" altLang="en-US">
                <a:solidFill>
                  <a:srgbClr val="00B050"/>
                </a:solidFill>
              </a:rPr>
              <a:t>3</a:t>
            </a:r>
            <a:r>
              <a:rPr lang="en-US" altLang="en-US"/>
              <a:t>) + 2 = </a:t>
            </a:r>
            <a:r>
              <a:rPr lang="en-US" altLang="en-US">
                <a:solidFill>
                  <a:srgbClr val="3366FF"/>
                </a:solidFill>
              </a:rPr>
              <a:t>–7</a:t>
            </a:r>
          </a:p>
        </p:txBody>
      </p:sp>
      <p:sp>
        <p:nvSpPr>
          <p:cNvPr id="345174" name="Text Box 86"/>
          <p:cNvSpPr txBox="1">
            <a:spLocks noChangeArrowheads="1"/>
          </p:cNvSpPr>
          <p:nvPr/>
        </p:nvSpPr>
        <p:spPr bwMode="auto">
          <a:xfrm>
            <a:off x="6003925" y="5927725"/>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3</a:t>
            </a:r>
            <a:r>
              <a:rPr lang="en-US" altLang="en-US"/>
              <a:t>, </a:t>
            </a:r>
            <a:r>
              <a:rPr lang="en-US" altLang="en-US">
                <a:solidFill>
                  <a:srgbClr val="3366FF"/>
                </a:solidFill>
              </a:rPr>
              <a:t>–7</a:t>
            </a:r>
            <a:r>
              <a:rPr lang="en-US" altLang="en-US"/>
              <a:t>)</a:t>
            </a:r>
          </a:p>
        </p:txBody>
      </p:sp>
      <p:sp>
        <p:nvSpPr>
          <p:cNvPr id="345129" name="Text Box 41"/>
          <p:cNvSpPr txBox="1">
            <a:spLocks noChangeArrowheads="1"/>
          </p:cNvSpPr>
          <p:nvPr/>
        </p:nvSpPr>
        <p:spPr bwMode="auto">
          <a:xfrm>
            <a:off x="2589213" y="3500438"/>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r>
              <a:rPr lang="en-US" altLang="en-US">
                <a:solidFill>
                  <a:srgbClr val="00B050"/>
                </a:solidFill>
              </a:rPr>
              <a:t>–2</a:t>
            </a:r>
            <a:r>
              <a:rPr lang="en-US" altLang="en-US"/>
              <a:t>) + 2 = </a:t>
            </a:r>
            <a:r>
              <a:rPr lang="en-US" altLang="en-US">
                <a:solidFill>
                  <a:srgbClr val="3366FF"/>
                </a:solidFill>
              </a:rPr>
              <a:t>8</a:t>
            </a:r>
          </a:p>
        </p:txBody>
      </p:sp>
      <p:sp>
        <p:nvSpPr>
          <p:cNvPr id="18478" name="Text Box 67"/>
          <p:cNvSpPr txBox="1">
            <a:spLocks noChangeArrowheads="1"/>
          </p:cNvSpPr>
          <p:nvPr/>
        </p:nvSpPr>
        <p:spPr bwMode="auto">
          <a:xfrm>
            <a:off x="1198563" y="351155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345156" name="Text Box 68"/>
          <p:cNvSpPr txBox="1">
            <a:spLocks noChangeArrowheads="1"/>
          </p:cNvSpPr>
          <p:nvPr/>
        </p:nvSpPr>
        <p:spPr bwMode="auto">
          <a:xfrm>
            <a:off x="1401763" y="3486150"/>
            <a:ext cx="663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345175" name="Text Box 87"/>
          <p:cNvSpPr txBox="1">
            <a:spLocks noChangeArrowheads="1"/>
          </p:cNvSpPr>
          <p:nvPr/>
        </p:nvSpPr>
        <p:spPr bwMode="auto">
          <a:xfrm>
            <a:off x="5972175" y="3444875"/>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8</a:t>
            </a:r>
            <a:r>
              <a:rPr lang="en-US" altLang="en-US"/>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45146"/>
                                        </p:tgtEl>
                                        <p:attrNameLst>
                                          <p:attrName>style.visibility</p:attrName>
                                        </p:attrNameLst>
                                      </p:cBhvr>
                                      <p:to>
                                        <p:strVal val="visible"/>
                                      </p:to>
                                    </p:set>
                                    <p:anim calcmode="lin" valueType="num">
                                      <p:cBhvr>
                                        <p:cTn id="7" dur="1000" fill="hold"/>
                                        <p:tgtEl>
                                          <p:spTgt spid="345146"/>
                                        </p:tgtEl>
                                        <p:attrNameLst>
                                          <p:attrName>ppt_w</p:attrName>
                                        </p:attrNameLst>
                                      </p:cBhvr>
                                      <p:tavLst>
                                        <p:tav tm="0">
                                          <p:val>
                                            <p:strVal val="#ppt_w+.3"/>
                                          </p:val>
                                        </p:tav>
                                        <p:tav tm="100000">
                                          <p:val>
                                            <p:strVal val="#ppt_w"/>
                                          </p:val>
                                        </p:tav>
                                      </p:tavLst>
                                    </p:anim>
                                    <p:anim calcmode="lin" valueType="num">
                                      <p:cBhvr>
                                        <p:cTn id="8" dur="1000" fill="hold"/>
                                        <p:tgtEl>
                                          <p:spTgt spid="345146"/>
                                        </p:tgtEl>
                                        <p:attrNameLst>
                                          <p:attrName>ppt_h</p:attrName>
                                        </p:attrNameLst>
                                      </p:cBhvr>
                                      <p:tavLst>
                                        <p:tav tm="0">
                                          <p:val>
                                            <p:strVal val="#ppt_h"/>
                                          </p:val>
                                        </p:tav>
                                        <p:tav tm="100000">
                                          <p:val>
                                            <p:strVal val="#ppt_h"/>
                                          </p:val>
                                        </p:tav>
                                      </p:tavLst>
                                    </p:anim>
                                    <p:animEffect transition="in" filter="fade">
                                      <p:cBhvr>
                                        <p:cTn id="9" dur="1000"/>
                                        <p:tgtEl>
                                          <p:spTgt spid="3451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45156"/>
                                        </p:tgtEl>
                                        <p:attrNameLst>
                                          <p:attrName>style.visibility</p:attrName>
                                        </p:attrNameLst>
                                      </p:cBhvr>
                                      <p:to>
                                        <p:strVal val="visible"/>
                                      </p:to>
                                    </p:set>
                                    <p:animEffect transition="in" filter="box(in)">
                                      <p:cBhvr>
                                        <p:cTn id="14" dur="500"/>
                                        <p:tgtEl>
                                          <p:spTgt spid="345156"/>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345129"/>
                                        </p:tgtEl>
                                        <p:attrNameLst>
                                          <p:attrName>style.visibility</p:attrName>
                                        </p:attrNameLst>
                                      </p:cBhvr>
                                      <p:to>
                                        <p:strVal val="visible"/>
                                      </p:to>
                                    </p:set>
                                    <p:animEffect transition="in" filter="box(in)">
                                      <p:cBhvr>
                                        <p:cTn id="17" dur="500"/>
                                        <p:tgtEl>
                                          <p:spTgt spid="345129"/>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45175"/>
                                        </p:tgtEl>
                                        <p:attrNameLst>
                                          <p:attrName>style.visibility</p:attrName>
                                        </p:attrNameLst>
                                      </p:cBhvr>
                                      <p:to>
                                        <p:strVal val="visible"/>
                                      </p:to>
                                    </p:set>
                                    <p:animEffect transition="in" filter="box(in)">
                                      <p:cBhvr>
                                        <p:cTn id="20" dur="500"/>
                                        <p:tgtEl>
                                          <p:spTgt spid="34517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45130"/>
                                        </p:tgtEl>
                                        <p:attrNameLst>
                                          <p:attrName>style.visibility</p:attrName>
                                        </p:attrNameLst>
                                      </p:cBhvr>
                                      <p:to>
                                        <p:strVal val="visible"/>
                                      </p:to>
                                    </p:set>
                                    <p:animEffect transition="in" filter="box(in)">
                                      <p:cBhvr>
                                        <p:cTn id="25" dur="500"/>
                                        <p:tgtEl>
                                          <p:spTgt spid="345130"/>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345158"/>
                                        </p:tgtEl>
                                        <p:attrNameLst>
                                          <p:attrName>style.visibility</p:attrName>
                                        </p:attrNameLst>
                                      </p:cBhvr>
                                      <p:to>
                                        <p:strVal val="visible"/>
                                      </p:to>
                                    </p:set>
                                    <p:animEffect transition="in" filter="box(in)">
                                      <p:cBhvr>
                                        <p:cTn id="28" dur="500"/>
                                        <p:tgtEl>
                                          <p:spTgt spid="345158"/>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45131"/>
                                        </p:tgtEl>
                                        <p:attrNameLst>
                                          <p:attrName>style.visibility</p:attrName>
                                        </p:attrNameLst>
                                      </p:cBhvr>
                                      <p:to>
                                        <p:strVal val="visible"/>
                                      </p:to>
                                    </p:set>
                                    <p:animEffect transition="in" filter="box(in)">
                                      <p:cBhvr>
                                        <p:cTn id="31" dur="500"/>
                                        <p:tgtEl>
                                          <p:spTgt spid="34513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345137"/>
                                        </p:tgtEl>
                                        <p:attrNameLst>
                                          <p:attrName>style.visibility</p:attrName>
                                        </p:attrNameLst>
                                      </p:cBhvr>
                                      <p:to>
                                        <p:strVal val="visible"/>
                                      </p:to>
                                    </p:set>
                                    <p:animEffect transition="in" filter="box(in)">
                                      <p:cBhvr>
                                        <p:cTn id="36" dur="500"/>
                                        <p:tgtEl>
                                          <p:spTgt spid="345137"/>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345138"/>
                                        </p:tgtEl>
                                        <p:attrNameLst>
                                          <p:attrName>style.visibility</p:attrName>
                                        </p:attrNameLst>
                                      </p:cBhvr>
                                      <p:to>
                                        <p:strVal val="visible"/>
                                      </p:to>
                                    </p:set>
                                    <p:animEffect transition="in" filter="box(in)">
                                      <p:cBhvr>
                                        <p:cTn id="39" dur="500"/>
                                        <p:tgtEl>
                                          <p:spTgt spid="345138"/>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345139"/>
                                        </p:tgtEl>
                                        <p:attrNameLst>
                                          <p:attrName>style.visibility</p:attrName>
                                        </p:attrNameLst>
                                      </p:cBhvr>
                                      <p:to>
                                        <p:strVal val="visible"/>
                                      </p:to>
                                    </p:set>
                                    <p:animEffect transition="in" filter="box(in)">
                                      <p:cBhvr>
                                        <p:cTn id="42" dur="500"/>
                                        <p:tgtEl>
                                          <p:spTgt spid="34513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45133"/>
                                        </p:tgtEl>
                                        <p:attrNameLst>
                                          <p:attrName>style.visibility</p:attrName>
                                        </p:attrNameLst>
                                      </p:cBhvr>
                                      <p:to>
                                        <p:strVal val="visible"/>
                                      </p:to>
                                    </p:set>
                                    <p:animEffect transition="in" filter="box(in)">
                                      <p:cBhvr>
                                        <p:cTn id="47" dur="500"/>
                                        <p:tgtEl>
                                          <p:spTgt spid="345133"/>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345132"/>
                                        </p:tgtEl>
                                        <p:attrNameLst>
                                          <p:attrName>style.visibility</p:attrName>
                                        </p:attrNameLst>
                                      </p:cBhvr>
                                      <p:to>
                                        <p:strVal val="visible"/>
                                      </p:to>
                                    </p:set>
                                    <p:animEffect transition="in" filter="box(in)">
                                      <p:cBhvr>
                                        <p:cTn id="50" dur="500"/>
                                        <p:tgtEl>
                                          <p:spTgt spid="345132"/>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345134"/>
                                        </p:tgtEl>
                                        <p:attrNameLst>
                                          <p:attrName>style.visibility</p:attrName>
                                        </p:attrNameLst>
                                      </p:cBhvr>
                                      <p:to>
                                        <p:strVal val="visible"/>
                                      </p:to>
                                    </p:set>
                                    <p:animEffect transition="in" filter="box(in)">
                                      <p:cBhvr>
                                        <p:cTn id="53" dur="500"/>
                                        <p:tgtEl>
                                          <p:spTgt spid="34513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345161"/>
                                        </p:tgtEl>
                                        <p:attrNameLst>
                                          <p:attrName>style.visibility</p:attrName>
                                        </p:attrNameLst>
                                      </p:cBhvr>
                                      <p:to>
                                        <p:strVal val="visible"/>
                                      </p:to>
                                    </p:set>
                                    <p:animEffect transition="in" filter="box(in)">
                                      <p:cBhvr>
                                        <p:cTn id="58" dur="500"/>
                                        <p:tgtEl>
                                          <p:spTgt spid="345161"/>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345160"/>
                                        </p:tgtEl>
                                        <p:attrNameLst>
                                          <p:attrName>style.visibility</p:attrName>
                                        </p:attrNameLst>
                                      </p:cBhvr>
                                      <p:to>
                                        <p:strVal val="visible"/>
                                      </p:to>
                                    </p:set>
                                    <p:animEffect transition="in" filter="box(in)">
                                      <p:cBhvr>
                                        <p:cTn id="61" dur="500"/>
                                        <p:tgtEl>
                                          <p:spTgt spid="345160"/>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345162"/>
                                        </p:tgtEl>
                                        <p:attrNameLst>
                                          <p:attrName>style.visibility</p:attrName>
                                        </p:attrNameLst>
                                      </p:cBhvr>
                                      <p:to>
                                        <p:strVal val="visible"/>
                                      </p:to>
                                    </p:set>
                                    <p:animEffect transition="in" filter="box(in)">
                                      <p:cBhvr>
                                        <p:cTn id="64" dur="500"/>
                                        <p:tgtEl>
                                          <p:spTgt spid="345162"/>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345172"/>
                                        </p:tgtEl>
                                        <p:attrNameLst>
                                          <p:attrName>style.visibility</p:attrName>
                                        </p:attrNameLst>
                                      </p:cBhvr>
                                      <p:to>
                                        <p:strVal val="visible"/>
                                      </p:to>
                                    </p:set>
                                    <p:animEffect transition="in" filter="box(in)">
                                      <p:cBhvr>
                                        <p:cTn id="69" dur="500"/>
                                        <p:tgtEl>
                                          <p:spTgt spid="345172"/>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345173"/>
                                        </p:tgtEl>
                                        <p:attrNameLst>
                                          <p:attrName>style.visibility</p:attrName>
                                        </p:attrNameLst>
                                      </p:cBhvr>
                                      <p:to>
                                        <p:strVal val="visible"/>
                                      </p:to>
                                    </p:set>
                                    <p:animEffect transition="in" filter="box(in)">
                                      <p:cBhvr>
                                        <p:cTn id="72" dur="500"/>
                                        <p:tgtEl>
                                          <p:spTgt spid="345173"/>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345174"/>
                                        </p:tgtEl>
                                        <p:attrNameLst>
                                          <p:attrName>style.visibility</p:attrName>
                                        </p:attrNameLst>
                                      </p:cBhvr>
                                      <p:to>
                                        <p:strVal val="visible"/>
                                      </p:to>
                                    </p:set>
                                    <p:animEffect transition="in" filter="box(in)">
                                      <p:cBhvr>
                                        <p:cTn id="75" dur="500"/>
                                        <p:tgtEl>
                                          <p:spTgt spid="345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132" grpId="0"/>
      <p:bldP spid="345133" grpId="0"/>
      <p:bldP spid="345134" grpId="0"/>
      <p:bldP spid="345137" grpId="0"/>
      <p:bldP spid="345138" grpId="0"/>
      <p:bldP spid="345139" grpId="0"/>
      <p:bldP spid="345146" grpId="0"/>
      <p:bldP spid="345130" grpId="0"/>
      <p:bldP spid="345131" grpId="0"/>
      <p:bldP spid="345158" grpId="0"/>
      <p:bldP spid="345160" grpId="0"/>
      <p:bldP spid="345161" grpId="0"/>
      <p:bldP spid="345162" grpId="0"/>
      <p:bldP spid="345172" grpId="0"/>
      <p:bldP spid="345173" grpId="0"/>
      <p:bldP spid="345174" grpId="0"/>
      <p:bldP spid="345129" grpId="0"/>
      <p:bldP spid="345156" grpId="0"/>
      <p:bldP spid="34517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728" name="Text Box 72"/>
          <p:cNvSpPr txBox="1">
            <a:spLocks noChangeArrowheads="1"/>
          </p:cNvSpPr>
          <p:nvPr/>
        </p:nvSpPr>
        <p:spPr bwMode="auto">
          <a:xfrm>
            <a:off x="1143000" y="205740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  </a:t>
            </a:r>
            <a:r>
              <a:rPr lang="en-US" altLang="en-US">
                <a:solidFill>
                  <a:srgbClr val="FF0000"/>
                </a:solidFill>
              </a:rPr>
              <a:t>Plot enough points </a:t>
            </a:r>
            <a:r>
              <a:rPr lang="en-US" altLang="en-US"/>
              <a:t>to see a pattern.</a:t>
            </a:r>
            <a:endParaRPr lang="en-US" altLang="en-US" b="1"/>
          </a:p>
        </p:txBody>
      </p:sp>
      <p:sp>
        <p:nvSpPr>
          <p:cNvPr id="19459" name="Text Box 7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2A Continued</a:t>
            </a:r>
            <a:endParaRPr lang="en-US" altLang="en-US" sz="2600">
              <a:solidFill>
                <a:schemeClr val="accent2"/>
              </a:solidFill>
              <a:latin typeface="Arial MT Bl" charset="0"/>
            </a:endParaRPr>
          </a:p>
        </p:txBody>
      </p:sp>
      <p:sp>
        <p:nvSpPr>
          <p:cNvPr id="19460" name="Text Box 79"/>
          <p:cNvSpPr txBox="1">
            <a:spLocks noChangeArrowheads="1"/>
          </p:cNvSpPr>
          <p:nvPr/>
        </p:nvSpPr>
        <p:spPr bwMode="auto">
          <a:xfrm>
            <a:off x="990600" y="1524000"/>
            <a:ext cx="567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Graph the function </a:t>
            </a:r>
            <a:r>
              <a:rPr lang="en-US" altLang="en-US" b="1">
                <a:latin typeface="Arial" charset="0"/>
              </a:rPr>
              <a:t>–</a:t>
            </a:r>
            <a:r>
              <a:rPr lang="en-US" altLang="en-US" b="1"/>
              <a:t>3</a:t>
            </a:r>
            <a:r>
              <a:rPr lang="en-US" altLang="en-US" b="1" i="1"/>
              <a:t>x</a:t>
            </a:r>
            <a:r>
              <a:rPr lang="en-US" altLang="en-US" b="1"/>
              <a:t> + 2 = </a:t>
            </a:r>
            <a:r>
              <a:rPr lang="en-US" altLang="en-US" b="1" i="1"/>
              <a:t>y</a:t>
            </a:r>
            <a:r>
              <a:rPr lang="en-US" altLang="en-US" b="1"/>
              <a:t>.</a:t>
            </a:r>
          </a:p>
        </p:txBody>
      </p:sp>
      <p:pic>
        <p:nvPicPr>
          <p:cNvPr id="326740" name="Picture 84" descr="a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743200"/>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26728"/>
                                        </p:tgtEl>
                                        <p:attrNameLst>
                                          <p:attrName>style.visibility</p:attrName>
                                        </p:attrNameLst>
                                      </p:cBhvr>
                                      <p:to>
                                        <p:strVal val="visible"/>
                                      </p:to>
                                    </p:set>
                                    <p:anim calcmode="lin" valueType="num">
                                      <p:cBhvr>
                                        <p:cTn id="7" dur="1000" fill="hold"/>
                                        <p:tgtEl>
                                          <p:spTgt spid="326728"/>
                                        </p:tgtEl>
                                        <p:attrNameLst>
                                          <p:attrName>ppt_x</p:attrName>
                                        </p:attrNameLst>
                                      </p:cBhvr>
                                      <p:tavLst>
                                        <p:tav tm="0">
                                          <p:val>
                                            <p:strVal val="#ppt_x-.2"/>
                                          </p:val>
                                        </p:tav>
                                        <p:tav tm="100000">
                                          <p:val>
                                            <p:strVal val="#ppt_x"/>
                                          </p:val>
                                        </p:tav>
                                      </p:tavLst>
                                    </p:anim>
                                    <p:anim calcmode="lin" valueType="num">
                                      <p:cBhvr>
                                        <p:cTn id="8" dur="1000" fill="hold"/>
                                        <p:tgtEl>
                                          <p:spTgt spid="326728"/>
                                        </p:tgtEl>
                                        <p:attrNameLst>
                                          <p:attrName>ppt_y</p:attrName>
                                        </p:attrNameLst>
                                      </p:cBhvr>
                                      <p:tavLst>
                                        <p:tav tm="0">
                                          <p:val>
                                            <p:strVal val="#ppt_y"/>
                                          </p:val>
                                        </p:tav>
                                        <p:tav tm="100000">
                                          <p:val>
                                            <p:strVal val="#ppt_y"/>
                                          </p:val>
                                        </p:tav>
                                      </p:tavLst>
                                    </p:anim>
                                    <p:animEffect transition="in" filter="wipe(right)" prLst="gradientSize: 0.1">
                                      <p:cBhvr>
                                        <p:cTn id="9" dur="1000"/>
                                        <p:tgtEl>
                                          <p:spTgt spid="32672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nodeType="clickEffect">
                                  <p:stCondLst>
                                    <p:cond delay="0"/>
                                  </p:stCondLst>
                                  <p:childTnLst>
                                    <p:set>
                                      <p:cBhvr>
                                        <p:cTn id="13" dur="1" fill="hold">
                                          <p:stCondLst>
                                            <p:cond delay="0"/>
                                          </p:stCondLst>
                                        </p:cTn>
                                        <p:tgtEl>
                                          <p:spTgt spid="326740"/>
                                        </p:tgtEl>
                                        <p:attrNameLst>
                                          <p:attrName>style.visibility</p:attrName>
                                        </p:attrNameLst>
                                      </p:cBhvr>
                                      <p:to>
                                        <p:strVal val="visible"/>
                                      </p:to>
                                    </p:set>
                                    <p:animEffect transition="in" filter="blinds(horizontal)">
                                      <p:cBhvr>
                                        <p:cTn id="14" dur="500"/>
                                        <p:tgtEl>
                                          <p:spTgt spid="3267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72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5" name="Text Box 7"/>
          <p:cNvSpPr txBox="1">
            <a:spLocks noChangeArrowheads="1"/>
          </p:cNvSpPr>
          <p:nvPr/>
        </p:nvSpPr>
        <p:spPr bwMode="auto">
          <a:xfrm>
            <a:off x="152400" y="2286000"/>
            <a:ext cx="45720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404813" algn="l"/>
              </a:tabLst>
              <a:defRPr sz="2400">
                <a:solidFill>
                  <a:schemeClr val="tx1"/>
                </a:solidFill>
                <a:latin typeface="Verdana" pitchFamily="34" charset="0"/>
                <a:cs typeface="Arial" charset="0"/>
              </a:defRPr>
            </a:lvl1pPr>
            <a:lvl2pPr marL="742950" indent="-285750">
              <a:tabLst>
                <a:tab pos="404813" algn="l"/>
              </a:tabLst>
              <a:defRPr sz="2400">
                <a:solidFill>
                  <a:schemeClr val="tx1"/>
                </a:solidFill>
                <a:latin typeface="Verdana" pitchFamily="34" charset="0"/>
                <a:cs typeface="Arial" charset="0"/>
              </a:defRPr>
            </a:lvl2pPr>
            <a:lvl3pPr marL="1143000" indent="-228600">
              <a:tabLst>
                <a:tab pos="404813" algn="l"/>
              </a:tabLst>
              <a:defRPr sz="2400">
                <a:solidFill>
                  <a:schemeClr val="tx1"/>
                </a:solidFill>
                <a:latin typeface="Verdana" pitchFamily="34" charset="0"/>
                <a:cs typeface="Arial" charset="0"/>
              </a:defRPr>
            </a:lvl3pPr>
            <a:lvl4pPr marL="1600200" indent="-228600">
              <a:tabLst>
                <a:tab pos="404813" algn="l"/>
              </a:tabLst>
              <a:defRPr sz="2400">
                <a:solidFill>
                  <a:schemeClr val="tx1"/>
                </a:solidFill>
                <a:latin typeface="Verdana" pitchFamily="34" charset="0"/>
                <a:cs typeface="Arial" charset="0"/>
              </a:defRPr>
            </a:lvl4pPr>
            <a:lvl5pPr marL="2057400" indent="-228600">
              <a:tabLst>
                <a:tab pos="4048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9pPr>
          </a:lstStyle>
          <a:p>
            <a:r>
              <a:rPr lang="en-US" altLang="en-US" b="1"/>
              <a:t>Step 3  </a:t>
            </a:r>
            <a:r>
              <a:rPr lang="en-US" altLang="en-US"/>
              <a:t>The ordered pairs 	appear to form a line. 	</a:t>
            </a:r>
            <a:r>
              <a:rPr lang="en-US" altLang="en-US">
                <a:solidFill>
                  <a:schemeClr val="accent2"/>
                </a:solidFill>
              </a:rPr>
              <a:t>Draw a line</a:t>
            </a:r>
            <a:r>
              <a:rPr lang="en-US" altLang="en-US"/>
              <a:t> through all 	the points to show all 	the ordered pairs that 	satisfy the function. 	Draw arrowheads on 	both </a:t>
            </a:r>
            <a:r>
              <a:rPr lang="en-US" altLang="en-US">
                <a:latin typeface="Arial" charset="0"/>
              </a:rPr>
              <a:t>“</a:t>
            </a:r>
            <a:r>
              <a:rPr lang="en-US" altLang="en-US"/>
              <a:t>ends</a:t>
            </a:r>
            <a:r>
              <a:rPr lang="en-US" altLang="en-US">
                <a:latin typeface="Arial" charset="0"/>
              </a:rPr>
              <a:t>”</a:t>
            </a:r>
            <a:r>
              <a:rPr lang="en-US" altLang="en-US"/>
              <a:t> of the line.</a:t>
            </a:r>
            <a:endParaRPr lang="en-US" altLang="en-US" b="1"/>
          </a:p>
        </p:txBody>
      </p:sp>
      <p:sp>
        <p:nvSpPr>
          <p:cNvPr id="20483" name="Text Box 1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2A Continued</a:t>
            </a:r>
            <a:endParaRPr lang="en-US" altLang="en-US" sz="2600">
              <a:solidFill>
                <a:schemeClr val="accent2"/>
              </a:solidFill>
              <a:latin typeface="Arial MT Bl" charset="0"/>
            </a:endParaRPr>
          </a:p>
        </p:txBody>
      </p:sp>
      <p:sp>
        <p:nvSpPr>
          <p:cNvPr id="20484" name="Text Box 11"/>
          <p:cNvSpPr txBox="1">
            <a:spLocks noChangeArrowheads="1"/>
          </p:cNvSpPr>
          <p:nvPr/>
        </p:nvSpPr>
        <p:spPr bwMode="auto">
          <a:xfrm>
            <a:off x="990600" y="1524000"/>
            <a:ext cx="5672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Graph the function </a:t>
            </a:r>
            <a:r>
              <a:rPr lang="en-US" altLang="en-US" b="1">
                <a:latin typeface="Arial" charset="0"/>
              </a:rPr>
              <a:t>–</a:t>
            </a:r>
            <a:r>
              <a:rPr lang="en-US" altLang="en-US" b="1"/>
              <a:t>3</a:t>
            </a:r>
            <a:r>
              <a:rPr lang="en-US" altLang="en-US" b="1" i="1"/>
              <a:t>x</a:t>
            </a:r>
            <a:r>
              <a:rPr lang="en-US" altLang="en-US" b="1"/>
              <a:t> + 2 = </a:t>
            </a:r>
            <a:r>
              <a:rPr lang="en-US" altLang="en-US" b="1" i="1"/>
              <a:t>y</a:t>
            </a:r>
            <a:r>
              <a:rPr lang="en-US" altLang="en-US" b="1"/>
              <a:t>.</a:t>
            </a:r>
          </a:p>
        </p:txBody>
      </p:sp>
      <p:pic>
        <p:nvPicPr>
          <p:cNvPr id="20485" name="Picture 14" descr="a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2286000"/>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0224" name="Line 16"/>
          <p:cNvSpPr>
            <a:spLocks noChangeShapeType="1"/>
          </p:cNvSpPr>
          <p:nvPr/>
        </p:nvSpPr>
        <p:spPr bwMode="auto">
          <a:xfrm>
            <a:off x="6110288" y="2562225"/>
            <a:ext cx="1100137" cy="3124200"/>
          </a:xfrm>
          <a:prstGeom prst="line">
            <a:avLst/>
          </a:prstGeom>
          <a:noFill/>
          <a:ln w="28575">
            <a:solidFill>
              <a:srgbClr val="0000FF"/>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50215"/>
                                        </p:tgtEl>
                                        <p:attrNameLst>
                                          <p:attrName>style.visibility</p:attrName>
                                        </p:attrNameLst>
                                      </p:cBhvr>
                                      <p:to>
                                        <p:strVal val="visible"/>
                                      </p:to>
                                    </p:set>
                                    <p:animEffect transition="in" filter="blinds(horizontal)">
                                      <p:cBhvr>
                                        <p:cTn id="7" dur="500"/>
                                        <p:tgtEl>
                                          <p:spTgt spid="3502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50224"/>
                                        </p:tgtEl>
                                        <p:attrNameLst>
                                          <p:attrName>style.visibility</p:attrName>
                                        </p:attrNameLst>
                                      </p:cBhvr>
                                      <p:to>
                                        <p:strVal val="visible"/>
                                      </p:to>
                                    </p:set>
                                    <p:animEffect transition="in" filter="wipe(down)">
                                      <p:cBhvr>
                                        <p:cTn id="12" dur="2000"/>
                                        <p:tgtEl>
                                          <p:spTgt spid="350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215" grpId="0"/>
      <p:bldP spid="3502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990600"/>
            <a:ext cx="8382000" cy="52578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r>
              <a:rPr lang="en-US" altLang="en-US" sz="2800" b="1">
                <a:solidFill>
                  <a:schemeClr val="accent2"/>
                </a:solidFill>
              </a:rPr>
              <a:t>Warm Up</a:t>
            </a:r>
            <a:endParaRPr lang="en-US" altLang="en-US" b="1"/>
          </a:p>
          <a:p>
            <a:pPr>
              <a:spcBef>
                <a:spcPct val="20000"/>
              </a:spcBef>
            </a:pPr>
            <a:r>
              <a:rPr lang="en-US" altLang="en-US" b="1"/>
              <a:t>Solve each equation for y.         </a:t>
            </a:r>
            <a:r>
              <a:rPr lang="en-US" altLang="en-US"/>
              <a:t>                      </a:t>
            </a:r>
            <a:endParaRPr lang="en-US" altLang="en-US" sz="3200">
              <a:latin typeface="Times New Roman" pitchFamily="18" charset="0"/>
              <a:sym typeface="Symbol" pitchFamily="18" charset="2"/>
            </a:endParaRPr>
          </a:p>
          <a:p>
            <a:pPr>
              <a:spcBef>
                <a:spcPct val="20000"/>
              </a:spcBef>
            </a:pPr>
            <a:r>
              <a:rPr lang="en-US" altLang="en-US" b="1">
                <a:sym typeface="Symbol" pitchFamily="18" charset="2"/>
              </a:rPr>
              <a:t>1. </a:t>
            </a:r>
            <a:r>
              <a:rPr lang="en-US" altLang="en-US">
                <a:sym typeface="Symbol" pitchFamily="18" charset="2"/>
              </a:rPr>
              <a:t>2</a:t>
            </a:r>
            <a:r>
              <a:rPr lang="en-US" altLang="en-US" i="1">
                <a:sym typeface="Symbol" pitchFamily="18" charset="2"/>
              </a:rPr>
              <a:t>x + y = </a:t>
            </a:r>
            <a:r>
              <a:rPr lang="en-US" altLang="en-US">
                <a:sym typeface="Symbol" pitchFamily="18" charset="2"/>
              </a:rPr>
              <a:t>3</a:t>
            </a:r>
          </a:p>
          <a:p>
            <a:pPr>
              <a:spcBef>
                <a:spcPct val="20000"/>
              </a:spcBef>
            </a:pPr>
            <a:endParaRPr lang="en-US" altLang="en-US">
              <a:sym typeface="Symbol" pitchFamily="18" charset="2"/>
            </a:endParaRPr>
          </a:p>
          <a:p>
            <a:pPr>
              <a:spcBef>
                <a:spcPct val="20000"/>
              </a:spcBef>
            </a:pPr>
            <a:r>
              <a:rPr lang="en-US" altLang="en-US" b="1">
                <a:sym typeface="Symbol" pitchFamily="18" charset="2"/>
              </a:rPr>
              <a:t>2.</a:t>
            </a:r>
            <a:r>
              <a:rPr lang="en-US" altLang="en-US">
                <a:sym typeface="Symbol" pitchFamily="18" charset="2"/>
              </a:rPr>
              <a:t> –</a:t>
            </a:r>
            <a:r>
              <a:rPr lang="en-US" altLang="en-US" i="1">
                <a:sym typeface="Symbol" pitchFamily="18" charset="2"/>
              </a:rPr>
              <a:t>x</a:t>
            </a:r>
            <a:r>
              <a:rPr lang="en-US" altLang="en-US">
                <a:sym typeface="Symbol" pitchFamily="18" charset="2"/>
              </a:rPr>
              <a:t> + 3</a:t>
            </a:r>
            <a:r>
              <a:rPr lang="en-US" altLang="en-US" i="1">
                <a:sym typeface="Symbol" pitchFamily="18" charset="2"/>
              </a:rPr>
              <a:t>y</a:t>
            </a:r>
            <a:r>
              <a:rPr lang="en-US" altLang="en-US">
                <a:sym typeface="Symbol" pitchFamily="18" charset="2"/>
              </a:rPr>
              <a:t> = –6</a:t>
            </a:r>
            <a:endParaRPr lang="en-US" altLang="en-US" i="1">
              <a:sym typeface="Symbol" pitchFamily="18" charset="2"/>
            </a:endParaRPr>
          </a:p>
          <a:p>
            <a:pPr>
              <a:spcBef>
                <a:spcPct val="20000"/>
              </a:spcBef>
            </a:pPr>
            <a:endParaRPr lang="en-US" altLang="en-US" b="1">
              <a:sym typeface="Symbol" pitchFamily="18" charset="2"/>
            </a:endParaRPr>
          </a:p>
          <a:p>
            <a:pPr>
              <a:spcBef>
                <a:spcPct val="20000"/>
              </a:spcBef>
            </a:pPr>
            <a:r>
              <a:rPr lang="en-US" altLang="en-US" b="1">
                <a:sym typeface="Symbol" pitchFamily="18" charset="2"/>
              </a:rPr>
              <a:t>3. </a:t>
            </a:r>
            <a:r>
              <a:rPr lang="en-US" altLang="en-US">
                <a:sym typeface="Symbol" pitchFamily="18" charset="2"/>
              </a:rPr>
              <a:t>4</a:t>
            </a:r>
            <a:r>
              <a:rPr lang="en-US" altLang="en-US" i="1">
                <a:sym typeface="Symbol" pitchFamily="18" charset="2"/>
              </a:rPr>
              <a:t>x</a:t>
            </a:r>
            <a:r>
              <a:rPr lang="en-US" altLang="en-US">
                <a:sym typeface="Symbol" pitchFamily="18" charset="2"/>
              </a:rPr>
              <a:t> – 2</a:t>
            </a:r>
            <a:r>
              <a:rPr lang="en-US" altLang="en-US" i="1">
                <a:sym typeface="Symbol" pitchFamily="18" charset="2"/>
              </a:rPr>
              <a:t>y </a:t>
            </a:r>
            <a:r>
              <a:rPr lang="en-US" altLang="en-US">
                <a:sym typeface="Symbol" pitchFamily="18" charset="2"/>
              </a:rPr>
              <a:t>= 8</a:t>
            </a:r>
          </a:p>
          <a:p>
            <a:pPr>
              <a:spcBef>
                <a:spcPct val="20000"/>
              </a:spcBef>
            </a:pPr>
            <a:endParaRPr lang="en-US" altLang="en-US">
              <a:sym typeface="Symbol" pitchFamily="18" charset="2"/>
            </a:endParaRPr>
          </a:p>
          <a:p>
            <a:pPr>
              <a:spcBef>
                <a:spcPct val="20000"/>
              </a:spcBef>
            </a:pPr>
            <a:r>
              <a:rPr lang="en-US" altLang="en-US" b="1">
                <a:sym typeface="Symbol" pitchFamily="18" charset="2"/>
              </a:rPr>
              <a:t>4.</a:t>
            </a:r>
            <a:r>
              <a:rPr lang="en-US" altLang="en-US">
                <a:sym typeface="Symbol" pitchFamily="18" charset="2"/>
              </a:rPr>
              <a:t> Generate ordered pairs for   </a:t>
            </a:r>
            <a:endParaRPr lang="en-US" altLang="en-US" b="1">
              <a:sym typeface="Symbol" pitchFamily="18" charset="2"/>
            </a:endParaRPr>
          </a:p>
          <a:p>
            <a:pPr>
              <a:spcBef>
                <a:spcPct val="20000"/>
              </a:spcBef>
            </a:pPr>
            <a:r>
              <a:rPr lang="en-US" altLang="en-US" sz="2800">
                <a:solidFill>
                  <a:srgbClr val="FF0000"/>
                </a:solidFill>
              </a:rPr>
              <a:t>		</a:t>
            </a:r>
          </a:p>
        </p:txBody>
      </p:sp>
      <p:sp>
        <p:nvSpPr>
          <p:cNvPr id="3075" name="Line 64"/>
          <p:cNvSpPr>
            <a:spLocks noChangeShapeType="1"/>
          </p:cNvSpPr>
          <p:nvPr/>
        </p:nvSpPr>
        <p:spPr bwMode="auto">
          <a:xfrm>
            <a:off x="9906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6" name="Line 65"/>
          <p:cNvSpPr>
            <a:spLocks noChangeShapeType="1"/>
          </p:cNvSpPr>
          <p:nvPr/>
        </p:nvSpPr>
        <p:spPr bwMode="auto">
          <a:xfrm>
            <a:off x="9144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7" name="Line 70"/>
          <p:cNvSpPr>
            <a:spLocks noChangeShapeType="1"/>
          </p:cNvSpPr>
          <p:nvPr/>
        </p:nvSpPr>
        <p:spPr bwMode="auto">
          <a:xfrm>
            <a:off x="990600" y="2286000"/>
            <a:ext cx="2286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8" name="Line 151"/>
          <p:cNvSpPr>
            <a:spLocks noChangeShapeType="1"/>
          </p:cNvSpPr>
          <p:nvPr/>
        </p:nvSpPr>
        <p:spPr bwMode="auto">
          <a:xfrm>
            <a:off x="2819400" y="5029200"/>
            <a:ext cx="3810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9" name="Line 170"/>
          <p:cNvSpPr>
            <a:spLocks noChangeShapeType="1"/>
          </p:cNvSpPr>
          <p:nvPr/>
        </p:nvSpPr>
        <p:spPr bwMode="auto">
          <a:xfrm>
            <a:off x="6781800" y="4343400"/>
            <a:ext cx="533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0" name="Line 194"/>
          <p:cNvSpPr>
            <a:spLocks noChangeShapeType="1"/>
          </p:cNvSpPr>
          <p:nvPr/>
        </p:nvSpPr>
        <p:spPr bwMode="auto">
          <a:xfrm>
            <a:off x="5486400" y="3581400"/>
            <a:ext cx="3048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1" name="Line 199"/>
          <p:cNvSpPr>
            <a:spLocks noChangeShapeType="1"/>
          </p:cNvSpPr>
          <p:nvPr/>
        </p:nvSpPr>
        <p:spPr bwMode="auto">
          <a:xfrm>
            <a:off x="7086600" y="2743200"/>
            <a:ext cx="457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pic>
        <p:nvPicPr>
          <p:cNvPr id="3082" name="Picture 37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0175" y="4448175"/>
            <a:ext cx="15335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3" name="Text Box 371"/>
          <p:cNvSpPr txBox="1">
            <a:spLocks noChangeArrowheads="1"/>
          </p:cNvSpPr>
          <p:nvPr/>
        </p:nvSpPr>
        <p:spPr bwMode="auto">
          <a:xfrm>
            <a:off x="914400" y="5029200"/>
            <a:ext cx="5680075"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using </a:t>
            </a:r>
            <a:r>
              <a:rPr lang="en-US" altLang="en-US" i="1"/>
              <a:t>x </a:t>
            </a:r>
            <a:r>
              <a:rPr lang="en-US" altLang="en-US"/>
              <a:t>= </a:t>
            </a:r>
            <a:r>
              <a:rPr lang="en-US" altLang="en-US">
                <a:sym typeface="Symbol" pitchFamily="18" charset="2"/>
              </a:rPr>
              <a:t>–</a:t>
            </a:r>
            <a:r>
              <a:rPr lang="en-US" altLang="en-US"/>
              <a:t>4, </a:t>
            </a:r>
            <a:r>
              <a:rPr lang="en-US" altLang="en-US">
                <a:sym typeface="Symbol" pitchFamily="18" charset="2"/>
              </a:rPr>
              <a:t>–</a:t>
            </a:r>
            <a:r>
              <a:rPr lang="en-US" altLang="en-US"/>
              <a:t>2, 0, 2 and 4.</a:t>
            </a:r>
          </a:p>
          <a:p>
            <a:endParaRPr lang="en-US" altLang="en-US"/>
          </a:p>
        </p:txBody>
      </p:sp>
      <p:sp>
        <p:nvSpPr>
          <p:cNvPr id="10612" name="Text Box 372"/>
          <p:cNvSpPr txBox="1">
            <a:spLocks noChangeArrowheads="1"/>
          </p:cNvSpPr>
          <p:nvPr/>
        </p:nvSpPr>
        <p:spPr bwMode="auto">
          <a:xfrm>
            <a:off x="2819400" y="1944688"/>
            <a:ext cx="203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0000"/>
                </a:solidFill>
              </a:rPr>
              <a:t>y</a:t>
            </a:r>
            <a:r>
              <a:rPr lang="en-US" altLang="en-US">
                <a:solidFill>
                  <a:srgbClr val="FF0000"/>
                </a:solidFill>
              </a:rPr>
              <a:t> = </a:t>
            </a:r>
            <a:r>
              <a:rPr lang="en-US" altLang="en-US">
                <a:solidFill>
                  <a:srgbClr val="FF0000"/>
                </a:solidFill>
                <a:latin typeface="Arial" charset="0"/>
              </a:rPr>
              <a:t>–</a:t>
            </a:r>
            <a:r>
              <a:rPr lang="en-US" altLang="en-US">
                <a:solidFill>
                  <a:srgbClr val="FF0000"/>
                </a:solidFill>
              </a:rPr>
              <a:t>2</a:t>
            </a:r>
            <a:r>
              <a:rPr lang="en-US" altLang="en-US" i="1">
                <a:solidFill>
                  <a:srgbClr val="FF0000"/>
                </a:solidFill>
              </a:rPr>
              <a:t>x</a:t>
            </a:r>
            <a:r>
              <a:rPr lang="en-US" altLang="en-US">
                <a:solidFill>
                  <a:srgbClr val="FF0000"/>
                </a:solidFill>
              </a:rPr>
              <a:t> + 3</a:t>
            </a:r>
            <a:endParaRPr lang="en-US" altLang="en-US" i="1">
              <a:solidFill>
                <a:srgbClr val="FF0000"/>
              </a:solidFill>
            </a:endParaRPr>
          </a:p>
        </p:txBody>
      </p:sp>
      <p:pic>
        <p:nvPicPr>
          <p:cNvPr id="10615" name="Picture 37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743200"/>
            <a:ext cx="15430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616" name="Text Box 376"/>
          <p:cNvSpPr txBox="1">
            <a:spLocks noChangeArrowheads="1"/>
          </p:cNvSpPr>
          <p:nvPr/>
        </p:nvSpPr>
        <p:spPr bwMode="auto">
          <a:xfrm>
            <a:off x="2895600" y="3687763"/>
            <a:ext cx="17827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FF0000"/>
                </a:solidFill>
              </a:rPr>
              <a:t>y </a:t>
            </a:r>
            <a:r>
              <a:rPr lang="en-US" altLang="en-US">
                <a:solidFill>
                  <a:srgbClr val="FF0000"/>
                </a:solidFill>
              </a:rPr>
              <a:t>= 2</a:t>
            </a:r>
            <a:r>
              <a:rPr lang="en-US" altLang="en-US" i="1">
                <a:solidFill>
                  <a:srgbClr val="FF0000"/>
                </a:solidFill>
              </a:rPr>
              <a:t>x</a:t>
            </a:r>
            <a:r>
              <a:rPr lang="en-US" altLang="en-US">
                <a:solidFill>
                  <a:srgbClr val="FF0000"/>
                </a:solidFill>
              </a:rPr>
              <a:t> </a:t>
            </a:r>
            <a:r>
              <a:rPr lang="en-US" altLang="en-US">
                <a:solidFill>
                  <a:srgbClr val="FF0000"/>
                </a:solidFill>
                <a:latin typeface="Arial" charset="0"/>
              </a:rPr>
              <a:t>–</a:t>
            </a:r>
            <a:r>
              <a:rPr lang="en-US" altLang="en-US">
                <a:solidFill>
                  <a:srgbClr val="FF0000"/>
                </a:solidFill>
              </a:rPr>
              <a:t> 4</a:t>
            </a:r>
          </a:p>
        </p:txBody>
      </p:sp>
      <p:sp>
        <p:nvSpPr>
          <p:cNvPr id="3087" name="Text Box 377"/>
          <p:cNvSpPr txBox="1">
            <a:spLocks noChangeArrowheads="1"/>
          </p:cNvSpPr>
          <p:nvPr/>
        </p:nvSpPr>
        <p:spPr bwMode="auto">
          <a:xfrm>
            <a:off x="1774825" y="5638800"/>
            <a:ext cx="20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b="1"/>
          </a:p>
        </p:txBody>
      </p:sp>
      <p:sp>
        <p:nvSpPr>
          <p:cNvPr id="10618" name="Text Box 378"/>
          <p:cNvSpPr txBox="1">
            <a:spLocks noChangeArrowheads="1"/>
          </p:cNvSpPr>
          <p:nvPr/>
        </p:nvSpPr>
        <p:spPr bwMode="auto">
          <a:xfrm>
            <a:off x="838200" y="5486400"/>
            <a:ext cx="6416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a:t>
            </a:r>
            <a:r>
              <a:rPr lang="en-US" altLang="en-US">
                <a:solidFill>
                  <a:srgbClr val="FF0000"/>
                </a:solidFill>
                <a:latin typeface="Arial" charset="0"/>
              </a:rPr>
              <a:t>–</a:t>
            </a:r>
            <a:r>
              <a:rPr lang="en-US" altLang="en-US">
                <a:solidFill>
                  <a:srgbClr val="FF0000"/>
                </a:solidFill>
              </a:rPr>
              <a:t>4, </a:t>
            </a:r>
            <a:r>
              <a:rPr lang="en-US" altLang="en-US">
                <a:solidFill>
                  <a:srgbClr val="FF0000"/>
                </a:solidFill>
                <a:latin typeface="Arial" charset="0"/>
              </a:rPr>
              <a:t>–</a:t>
            </a:r>
            <a:r>
              <a:rPr lang="en-US" altLang="en-US">
                <a:solidFill>
                  <a:srgbClr val="FF0000"/>
                </a:solidFill>
              </a:rPr>
              <a:t>1), (</a:t>
            </a:r>
            <a:r>
              <a:rPr lang="en-US" altLang="en-US">
                <a:solidFill>
                  <a:srgbClr val="FF0000"/>
                </a:solidFill>
                <a:latin typeface="Arial" charset="0"/>
              </a:rPr>
              <a:t>–</a:t>
            </a:r>
            <a:r>
              <a:rPr lang="en-US" altLang="en-US">
                <a:solidFill>
                  <a:srgbClr val="FF0000"/>
                </a:solidFill>
              </a:rPr>
              <a:t>2, 0), (0, 1), (2, 2), (4, 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0612"/>
                                        </p:tgtEl>
                                        <p:attrNameLst>
                                          <p:attrName>style.visibility</p:attrName>
                                        </p:attrNameLst>
                                      </p:cBhvr>
                                      <p:to>
                                        <p:strVal val="visible"/>
                                      </p:to>
                                    </p:set>
                                    <p:anim calcmode="lin" valueType="num">
                                      <p:cBhvr>
                                        <p:cTn id="7" dur="1000" fill="hold"/>
                                        <p:tgtEl>
                                          <p:spTgt spid="10612"/>
                                        </p:tgtEl>
                                        <p:attrNameLst>
                                          <p:attrName>ppt_x</p:attrName>
                                        </p:attrNameLst>
                                      </p:cBhvr>
                                      <p:tavLst>
                                        <p:tav tm="0">
                                          <p:val>
                                            <p:strVal val="#ppt_x-.2"/>
                                          </p:val>
                                        </p:tav>
                                        <p:tav tm="100000">
                                          <p:val>
                                            <p:strVal val="#ppt_x"/>
                                          </p:val>
                                        </p:tav>
                                      </p:tavLst>
                                    </p:anim>
                                    <p:anim calcmode="lin" valueType="num">
                                      <p:cBhvr>
                                        <p:cTn id="8" dur="1000" fill="hold"/>
                                        <p:tgtEl>
                                          <p:spTgt spid="1061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61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0615"/>
                                        </p:tgtEl>
                                        <p:attrNameLst>
                                          <p:attrName>style.visibility</p:attrName>
                                        </p:attrNameLst>
                                      </p:cBhvr>
                                      <p:to>
                                        <p:strVal val="visible"/>
                                      </p:to>
                                    </p:set>
                                    <p:anim calcmode="lin" valueType="num">
                                      <p:cBhvr>
                                        <p:cTn id="14" dur="1000" fill="hold"/>
                                        <p:tgtEl>
                                          <p:spTgt spid="10615"/>
                                        </p:tgtEl>
                                        <p:attrNameLst>
                                          <p:attrName>ppt_x</p:attrName>
                                        </p:attrNameLst>
                                      </p:cBhvr>
                                      <p:tavLst>
                                        <p:tav tm="0">
                                          <p:val>
                                            <p:strVal val="#ppt_x-.2"/>
                                          </p:val>
                                        </p:tav>
                                        <p:tav tm="100000">
                                          <p:val>
                                            <p:strVal val="#ppt_x"/>
                                          </p:val>
                                        </p:tav>
                                      </p:tavLst>
                                    </p:anim>
                                    <p:anim calcmode="lin" valueType="num">
                                      <p:cBhvr>
                                        <p:cTn id="15" dur="1000" fill="hold"/>
                                        <p:tgtEl>
                                          <p:spTgt spid="1061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061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0616"/>
                                        </p:tgtEl>
                                        <p:attrNameLst>
                                          <p:attrName>style.visibility</p:attrName>
                                        </p:attrNameLst>
                                      </p:cBhvr>
                                      <p:to>
                                        <p:strVal val="visible"/>
                                      </p:to>
                                    </p:set>
                                    <p:anim calcmode="lin" valueType="num">
                                      <p:cBhvr>
                                        <p:cTn id="21" dur="1000" fill="hold"/>
                                        <p:tgtEl>
                                          <p:spTgt spid="10616"/>
                                        </p:tgtEl>
                                        <p:attrNameLst>
                                          <p:attrName>ppt_x</p:attrName>
                                        </p:attrNameLst>
                                      </p:cBhvr>
                                      <p:tavLst>
                                        <p:tav tm="0">
                                          <p:val>
                                            <p:strVal val="#ppt_x-.2"/>
                                          </p:val>
                                        </p:tav>
                                        <p:tav tm="100000">
                                          <p:val>
                                            <p:strVal val="#ppt_x"/>
                                          </p:val>
                                        </p:tav>
                                      </p:tavLst>
                                    </p:anim>
                                    <p:anim calcmode="lin" valueType="num">
                                      <p:cBhvr>
                                        <p:cTn id="22" dur="1000" fill="hold"/>
                                        <p:tgtEl>
                                          <p:spTgt spid="10616"/>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061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10618"/>
                                        </p:tgtEl>
                                        <p:attrNameLst>
                                          <p:attrName>style.visibility</p:attrName>
                                        </p:attrNameLst>
                                      </p:cBhvr>
                                      <p:to>
                                        <p:strVal val="visible"/>
                                      </p:to>
                                    </p:set>
                                    <p:anim calcmode="lin" valueType="num">
                                      <p:cBhvr>
                                        <p:cTn id="28" dur="1000" fill="hold"/>
                                        <p:tgtEl>
                                          <p:spTgt spid="10618"/>
                                        </p:tgtEl>
                                        <p:attrNameLst>
                                          <p:attrName>ppt_x</p:attrName>
                                        </p:attrNameLst>
                                      </p:cBhvr>
                                      <p:tavLst>
                                        <p:tav tm="0">
                                          <p:val>
                                            <p:strVal val="#ppt_x-.2"/>
                                          </p:val>
                                        </p:tav>
                                        <p:tav tm="100000">
                                          <p:val>
                                            <p:strVal val="#ppt_x"/>
                                          </p:val>
                                        </p:tav>
                                      </p:tavLst>
                                    </p:anim>
                                    <p:anim calcmode="lin" valueType="num">
                                      <p:cBhvr>
                                        <p:cTn id="29" dur="1000" fill="hold"/>
                                        <p:tgtEl>
                                          <p:spTgt spid="10618"/>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06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12" grpId="0"/>
      <p:bldP spid="10616" grpId="0"/>
      <p:bldP spid="106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2B: Graphing Functions</a:t>
            </a:r>
            <a:endParaRPr lang="en-US" altLang="en-US" sz="2600">
              <a:solidFill>
                <a:schemeClr val="accent2"/>
              </a:solidFill>
              <a:latin typeface="Arial MT Bl" charset="0"/>
            </a:endParaRPr>
          </a:p>
        </p:txBody>
      </p:sp>
      <p:sp>
        <p:nvSpPr>
          <p:cNvPr id="347173" name="Text Box 37"/>
          <p:cNvSpPr txBox="1">
            <a:spLocks noChangeArrowheads="1"/>
          </p:cNvSpPr>
          <p:nvPr/>
        </p:nvSpPr>
        <p:spPr bwMode="auto">
          <a:xfrm>
            <a:off x="2982913" y="3375025"/>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g</a:t>
            </a:r>
            <a:r>
              <a:rPr lang="en-US" altLang="en-US"/>
              <a:t>(</a:t>
            </a:r>
            <a:r>
              <a:rPr lang="en-US" altLang="en-US" i="1"/>
              <a:t>x</a:t>
            </a:r>
            <a:r>
              <a:rPr lang="en-US" altLang="en-US"/>
              <a:t>) = |</a:t>
            </a:r>
            <a:r>
              <a:rPr lang="en-US" altLang="en-US">
                <a:solidFill>
                  <a:srgbClr val="00B050"/>
                </a:solidFill>
              </a:rPr>
              <a:t>–2</a:t>
            </a:r>
            <a:r>
              <a:rPr lang="en-US" altLang="en-US"/>
              <a:t>| + 2= </a:t>
            </a:r>
            <a:r>
              <a:rPr lang="en-US" altLang="en-US">
                <a:solidFill>
                  <a:srgbClr val="3366FF"/>
                </a:solidFill>
              </a:rPr>
              <a:t>4</a:t>
            </a:r>
          </a:p>
        </p:txBody>
      </p:sp>
      <p:sp>
        <p:nvSpPr>
          <p:cNvPr id="347174" name="Text Box 38"/>
          <p:cNvSpPr txBox="1">
            <a:spLocks noChangeArrowheads="1"/>
          </p:cNvSpPr>
          <p:nvPr/>
        </p:nvSpPr>
        <p:spPr bwMode="auto">
          <a:xfrm>
            <a:off x="1535113" y="3395663"/>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347175" name="Text Box 39"/>
          <p:cNvSpPr txBox="1">
            <a:spLocks noChangeArrowheads="1"/>
          </p:cNvSpPr>
          <p:nvPr/>
        </p:nvSpPr>
        <p:spPr bwMode="auto">
          <a:xfrm>
            <a:off x="6599238" y="3427413"/>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4</a:t>
            </a:r>
            <a:r>
              <a:rPr lang="en-US" altLang="en-US"/>
              <a:t>)</a:t>
            </a:r>
          </a:p>
        </p:txBody>
      </p:sp>
      <p:sp>
        <p:nvSpPr>
          <p:cNvPr id="347176" name="Text Box 40"/>
          <p:cNvSpPr txBox="1">
            <a:spLocks noChangeArrowheads="1"/>
          </p:cNvSpPr>
          <p:nvPr/>
        </p:nvSpPr>
        <p:spPr bwMode="auto">
          <a:xfrm>
            <a:off x="2960688" y="48768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g</a:t>
            </a:r>
            <a:r>
              <a:rPr lang="en-US" altLang="en-US"/>
              <a:t>(</a:t>
            </a:r>
            <a:r>
              <a:rPr lang="en-US" altLang="en-US" i="1"/>
              <a:t>x</a:t>
            </a:r>
            <a:r>
              <a:rPr lang="en-US" altLang="en-US"/>
              <a:t>) = |</a:t>
            </a:r>
            <a:r>
              <a:rPr lang="en-US" altLang="en-US">
                <a:solidFill>
                  <a:srgbClr val="00B050"/>
                </a:solidFill>
              </a:rPr>
              <a:t>1</a:t>
            </a:r>
            <a:r>
              <a:rPr lang="en-US" altLang="en-US"/>
              <a:t>| + 2=</a:t>
            </a:r>
            <a:r>
              <a:rPr lang="en-US" altLang="en-US">
                <a:solidFill>
                  <a:srgbClr val="3366FF"/>
                </a:solidFill>
              </a:rPr>
              <a:t> 3</a:t>
            </a:r>
            <a:endParaRPr lang="en-US" altLang="en-US" i="1">
              <a:solidFill>
                <a:srgbClr val="3366FF"/>
              </a:solidFill>
            </a:endParaRPr>
          </a:p>
        </p:txBody>
      </p:sp>
      <p:sp>
        <p:nvSpPr>
          <p:cNvPr id="347177" name="Text Box 41"/>
          <p:cNvSpPr txBox="1">
            <a:spLocks noChangeArrowheads="1"/>
          </p:cNvSpPr>
          <p:nvPr/>
        </p:nvSpPr>
        <p:spPr bwMode="auto">
          <a:xfrm>
            <a:off x="1709738" y="4927600"/>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347178" name="Text Box 42"/>
          <p:cNvSpPr txBox="1">
            <a:spLocks noChangeArrowheads="1"/>
          </p:cNvSpPr>
          <p:nvPr/>
        </p:nvSpPr>
        <p:spPr bwMode="auto">
          <a:xfrm>
            <a:off x="6630988" y="4916488"/>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3</a:t>
            </a:r>
            <a:r>
              <a:rPr lang="en-US" altLang="en-US"/>
              <a:t>)</a:t>
            </a:r>
          </a:p>
        </p:txBody>
      </p:sp>
      <p:sp>
        <p:nvSpPr>
          <p:cNvPr id="347179" name="Text Box 43"/>
          <p:cNvSpPr txBox="1">
            <a:spLocks noChangeArrowheads="1"/>
          </p:cNvSpPr>
          <p:nvPr/>
        </p:nvSpPr>
        <p:spPr bwMode="auto">
          <a:xfrm>
            <a:off x="1689100" y="437673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0</a:t>
            </a:r>
          </a:p>
        </p:txBody>
      </p:sp>
      <p:sp>
        <p:nvSpPr>
          <p:cNvPr id="347180" name="Text Box 44"/>
          <p:cNvSpPr txBox="1">
            <a:spLocks noChangeArrowheads="1"/>
          </p:cNvSpPr>
          <p:nvPr/>
        </p:nvSpPr>
        <p:spPr bwMode="auto">
          <a:xfrm>
            <a:off x="2960688" y="43815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g</a:t>
            </a:r>
            <a:r>
              <a:rPr lang="en-US" altLang="en-US"/>
              <a:t>(</a:t>
            </a:r>
            <a:r>
              <a:rPr lang="en-US" altLang="en-US" i="1"/>
              <a:t>x</a:t>
            </a:r>
            <a:r>
              <a:rPr lang="en-US" altLang="en-US"/>
              <a:t>) = |</a:t>
            </a:r>
            <a:r>
              <a:rPr lang="en-US" altLang="en-US">
                <a:solidFill>
                  <a:srgbClr val="00B050"/>
                </a:solidFill>
              </a:rPr>
              <a:t>0</a:t>
            </a:r>
            <a:r>
              <a:rPr lang="en-US" altLang="en-US"/>
              <a:t>| + 2= </a:t>
            </a:r>
            <a:r>
              <a:rPr lang="en-US" altLang="en-US">
                <a:solidFill>
                  <a:srgbClr val="3366FF"/>
                </a:solidFill>
              </a:rPr>
              <a:t>2</a:t>
            </a:r>
            <a:endParaRPr lang="en-US" altLang="en-US" i="1">
              <a:solidFill>
                <a:srgbClr val="3366FF"/>
              </a:solidFill>
            </a:endParaRPr>
          </a:p>
        </p:txBody>
      </p:sp>
      <p:sp>
        <p:nvSpPr>
          <p:cNvPr id="347181" name="Text Box 45"/>
          <p:cNvSpPr txBox="1">
            <a:spLocks noChangeArrowheads="1"/>
          </p:cNvSpPr>
          <p:nvPr/>
        </p:nvSpPr>
        <p:spPr bwMode="auto">
          <a:xfrm>
            <a:off x="6640513" y="4373563"/>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0</a:t>
            </a:r>
            <a:r>
              <a:rPr lang="en-US" altLang="en-US"/>
              <a:t>, </a:t>
            </a:r>
            <a:r>
              <a:rPr lang="en-US" altLang="en-US">
                <a:solidFill>
                  <a:srgbClr val="3366FF"/>
                </a:solidFill>
              </a:rPr>
              <a:t>2</a:t>
            </a:r>
            <a:r>
              <a:rPr lang="en-US" altLang="en-US"/>
              <a:t>)</a:t>
            </a:r>
          </a:p>
        </p:txBody>
      </p:sp>
      <p:sp>
        <p:nvSpPr>
          <p:cNvPr id="347183" name="Text Box 47"/>
          <p:cNvSpPr txBox="1">
            <a:spLocks noChangeArrowheads="1"/>
          </p:cNvSpPr>
          <p:nvPr/>
        </p:nvSpPr>
        <p:spPr bwMode="auto">
          <a:xfrm>
            <a:off x="1143000" y="1828800"/>
            <a:ext cx="6950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08100" indent="-13081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  </a:t>
            </a:r>
            <a:r>
              <a:rPr lang="en-US" altLang="en-US">
                <a:solidFill>
                  <a:srgbClr val="00B050"/>
                </a:solidFill>
              </a:rPr>
              <a:t>Choose several values of </a:t>
            </a:r>
            <a:r>
              <a:rPr lang="en-US" altLang="en-US" i="1">
                <a:solidFill>
                  <a:srgbClr val="00B050"/>
                </a:solidFill>
              </a:rPr>
              <a:t>x </a:t>
            </a:r>
            <a:r>
              <a:rPr lang="en-US" altLang="en-US"/>
              <a:t>and generate ordered pairs. </a:t>
            </a:r>
            <a:endParaRPr lang="en-US" altLang="en-US" b="1"/>
          </a:p>
        </p:txBody>
      </p:sp>
      <p:sp>
        <p:nvSpPr>
          <p:cNvPr id="347211" name="Text Box 75"/>
          <p:cNvSpPr txBox="1">
            <a:spLocks noChangeArrowheads="1"/>
          </p:cNvSpPr>
          <p:nvPr/>
        </p:nvSpPr>
        <p:spPr bwMode="auto">
          <a:xfrm>
            <a:off x="2971800" y="385445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g</a:t>
            </a:r>
            <a:r>
              <a:rPr lang="en-US" altLang="en-US"/>
              <a:t>(</a:t>
            </a:r>
            <a:r>
              <a:rPr lang="en-US" altLang="en-US" i="1"/>
              <a:t>x</a:t>
            </a:r>
            <a:r>
              <a:rPr lang="en-US" altLang="en-US"/>
              <a:t>) = |</a:t>
            </a:r>
            <a:r>
              <a:rPr lang="en-US" altLang="en-US">
                <a:solidFill>
                  <a:srgbClr val="00B050"/>
                </a:solidFill>
              </a:rPr>
              <a:t>–1</a:t>
            </a:r>
            <a:r>
              <a:rPr lang="en-US" altLang="en-US"/>
              <a:t>| + 2= </a:t>
            </a:r>
            <a:r>
              <a:rPr lang="en-US" altLang="en-US">
                <a:solidFill>
                  <a:srgbClr val="3366FF"/>
                </a:solidFill>
              </a:rPr>
              <a:t>3</a:t>
            </a:r>
          </a:p>
        </p:txBody>
      </p:sp>
      <p:sp>
        <p:nvSpPr>
          <p:cNvPr id="347212" name="Text Box 76"/>
          <p:cNvSpPr txBox="1">
            <a:spLocks noChangeArrowheads="1"/>
          </p:cNvSpPr>
          <p:nvPr/>
        </p:nvSpPr>
        <p:spPr bwMode="auto">
          <a:xfrm>
            <a:off x="1546225" y="38862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347213" name="Text Box 77"/>
          <p:cNvSpPr txBox="1">
            <a:spLocks noChangeArrowheads="1"/>
          </p:cNvSpPr>
          <p:nvPr/>
        </p:nvSpPr>
        <p:spPr bwMode="auto">
          <a:xfrm>
            <a:off x="6564313" y="3884613"/>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3</a:t>
            </a:r>
            <a:r>
              <a:rPr lang="en-US" altLang="en-US"/>
              <a:t>)</a:t>
            </a:r>
          </a:p>
        </p:txBody>
      </p:sp>
      <p:sp>
        <p:nvSpPr>
          <p:cNvPr id="347215" name="Text Box 79"/>
          <p:cNvSpPr txBox="1">
            <a:spLocks noChangeArrowheads="1"/>
          </p:cNvSpPr>
          <p:nvPr/>
        </p:nvSpPr>
        <p:spPr bwMode="auto">
          <a:xfrm>
            <a:off x="2906713" y="540861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g</a:t>
            </a:r>
            <a:r>
              <a:rPr lang="en-US" altLang="en-US"/>
              <a:t>(</a:t>
            </a:r>
            <a:r>
              <a:rPr lang="en-US" altLang="en-US" i="1"/>
              <a:t>x</a:t>
            </a:r>
            <a:r>
              <a:rPr lang="en-US" altLang="en-US"/>
              <a:t>) = |</a:t>
            </a:r>
            <a:r>
              <a:rPr lang="en-US" altLang="en-US">
                <a:solidFill>
                  <a:srgbClr val="00B050"/>
                </a:solidFill>
              </a:rPr>
              <a:t>2</a:t>
            </a:r>
            <a:r>
              <a:rPr lang="en-US" altLang="en-US"/>
              <a:t>| + 2= </a:t>
            </a:r>
            <a:r>
              <a:rPr lang="en-US" altLang="en-US">
                <a:solidFill>
                  <a:srgbClr val="3366FF"/>
                </a:solidFill>
              </a:rPr>
              <a:t>4</a:t>
            </a:r>
            <a:endParaRPr lang="en-US" altLang="en-US" i="1">
              <a:solidFill>
                <a:srgbClr val="3366FF"/>
              </a:solidFill>
            </a:endParaRPr>
          </a:p>
        </p:txBody>
      </p:sp>
      <p:sp>
        <p:nvSpPr>
          <p:cNvPr id="347216" name="Text Box 80"/>
          <p:cNvSpPr txBox="1">
            <a:spLocks noChangeArrowheads="1"/>
          </p:cNvSpPr>
          <p:nvPr/>
        </p:nvSpPr>
        <p:spPr bwMode="auto">
          <a:xfrm>
            <a:off x="1689100" y="540067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347217" name="Text Box 81"/>
          <p:cNvSpPr txBox="1">
            <a:spLocks noChangeArrowheads="1"/>
          </p:cNvSpPr>
          <p:nvPr/>
        </p:nvSpPr>
        <p:spPr bwMode="auto">
          <a:xfrm>
            <a:off x="6640513" y="54102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4</a:t>
            </a:r>
            <a:r>
              <a:rPr lang="en-US" altLang="en-US"/>
              <a:t>)</a:t>
            </a:r>
          </a:p>
        </p:txBody>
      </p:sp>
      <p:sp>
        <p:nvSpPr>
          <p:cNvPr id="347219" name="Text Box 83"/>
          <p:cNvSpPr txBox="1">
            <a:spLocks noChangeArrowheads="1"/>
          </p:cNvSpPr>
          <p:nvPr/>
        </p:nvSpPr>
        <p:spPr bwMode="auto">
          <a:xfrm>
            <a:off x="2906713" y="5934075"/>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g</a:t>
            </a:r>
            <a:r>
              <a:rPr lang="en-US" altLang="en-US"/>
              <a:t>(</a:t>
            </a:r>
            <a:r>
              <a:rPr lang="en-US" altLang="en-US" i="1"/>
              <a:t>x</a:t>
            </a:r>
            <a:r>
              <a:rPr lang="en-US" altLang="en-US"/>
              <a:t>) = |</a:t>
            </a:r>
            <a:r>
              <a:rPr lang="en-US" altLang="en-US">
                <a:solidFill>
                  <a:srgbClr val="00B050"/>
                </a:solidFill>
              </a:rPr>
              <a:t>3</a:t>
            </a:r>
            <a:r>
              <a:rPr lang="en-US" altLang="en-US"/>
              <a:t>| + 2= </a:t>
            </a:r>
            <a:r>
              <a:rPr lang="en-US" altLang="en-US">
                <a:solidFill>
                  <a:srgbClr val="3366FF"/>
                </a:solidFill>
              </a:rPr>
              <a:t>5</a:t>
            </a:r>
            <a:endParaRPr lang="en-US" altLang="en-US" i="1">
              <a:solidFill>
                <a:srgbClr val="3366FF"/>
              </a:solidFill>
            </a:endParaRPr>
          </a:p>
        </p:txBody>
      </p:sp>
      <p:sp>
        <p:nvSpPr>
          <p:cNvPr id="347220" name="Text Box 84"/>
          <p:cNvSpPr txBox="1">
            <a:spLocks noChangeArrowheads="1"/>
          </p:cNvSpPr>
          <p:nvPr/>
        </p:nvSpPr>
        <p:spPr bwMode="auto">
          <a:xfrm>
            <a:off x="1712913" y="5932488"/>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3</a:t>
            </a:r>
          </a:p>
        </p:txBody>
      </p:sp>
      <p:sp>
        <p:nvSpPr>
          <p:cNvPr id="347221" name="Text Box 85"/>
          <p:cNvSpPr txBox="1">
            <a:spLocks noChangeArrowheads="1"/>
          </p:cNvSpPr>
          <p:nvPr/>
        </p:nvSpPr>
        <p:spPr bwMode="auto">
          <a:xfrm>
            <a:off x="6640513" y="5910263"/>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3</a:t>
            </a:r>
            <a:r>
              <a:rPr lang="en-US" altLang="en-US"/>
              <a:t>, </a:t>
            </a:r>
            <a:r>
              <a:rPr lang="en-US" altLang="en-US">
                <a:solidFill>
                  <a:srgbClr val="3366FF"/>
                </a:solidFill>
              </a:rPr>
              <a:t>5</a:t>
            </a:r>
            <a:r>
              <a:rPr lang="en-US" altLang="en-US"/>
              <a:t>)</a:t>
            </a:r>
          </a:p>
        </p:txBody>
      </p:sp>
      <p:sp>
        <p:nvSpPr>
          <p:cNvPr id="21526" name="Text Box 88"/>
          <p:cNvSpPr txBox="1">
            <a:spLocks noChangeArrowheads="1"/>
          </p:cNvSpPr>
          <p:nvPr/>
        </p:nvSpPr>
        <p:spPr bwMode="auto">
          <a:xfrm>
            <a:off x="1127125" y="1295400"/>
            <a:ext cx="6057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g</a:t>
            </a:r>
            <a:r>
              <a:rPr lang="en-US" altLang="en-US" b="1"/>
              <a:t>(</a:t>
            </a:r>
            <a:r>
              <a:rPr lang="en-US" altLang="en-US" b="1" i="1"/>
              <a:t>x</a:t>
            </a:r>
            <a:r>
              <a:rPr lang="en-US" altLang="en-US" b="1"/>
              <a:t>) = |</a:t>
            </a:r>
            <a:r>
              <a:rPr lang="en-US" altLang="en-US" b="1" i="1"/>
              <a:t>x</a:t>
            </a:r>
            <a:r>
              <a:rPr lang="en-US" altLang="en-US" b="1"/>
              <a:t>| + 2.</a:t>
            </a:r>
          </a:p>
        </p:txBody>
      </p:sp>
      <p:graphicFrame>
        <p:nvGraphicFramePr>
          <p:cNvPr id="347275" name="Group 139"/>
          <p:cNvGraphicFramePr>
            <a:graphicFrameLocks noGrp="1"/>
          </p:cNvGraphicFramePr>
          <p:nvPr/>
        </p:nvGraphicFramePr>
        <p:xfrm>
          <a:off x="1127125" y="2814638"/>
          <a:ext cx="7292975" cy="3590925"/>
        </p:xfrm>
        <a:graphic>
          <a:graphicData uri="http://schemas.openxmlformats.org/drawingml/2006/table">
            <a:tbl>
              <a:tblPr/>
              <a:tblGrid>
                <a:gridCol w="932703"/>
                <a:gridCol w="4460450"/>
                <a:gridCol w="1899822"/>
              </a:tblGrid>
              <a:tr h="457146">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1" u="none" strike="noStrike" cap="none" normalizeH="0" baseline="0" dirty="0" smtClean="0">
                          <a:ln>
                            <a:noFill/>
                          </a:ln>
                          <a:solidFill>
                            <a:schemeClr val="bg1"/>
                          </a:solidFill>
                          <a:effectLst/>
                          <a:latin typeface="Verdana" pitchFamily="34" charset="0"/>
                        </a:rPr>
                        <a:t>x</a:t>
                      </a:r>
                    </a:p>
                  </a:txBody>
                  <a:tcPr marT="45693" marB="4569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1" u="none" strike="noStrike" cap="none" normalizeH="0" baseline="0" dirty="0" smtClean="0">
                          <a:ln>
                            <a:noFill/>
                          </a:ln>
                          <a:solidFill>
                            <a:schemeClr val="bg1"/>
                          </a:solidFill>
                          <a:effectLst/>
                          <a:latin typeface="Verdana" pitchFamily="34" charset="0"/>
                          <a:cs typeface="Arial" charset="0"/>
                        </a:rPr>
                        <a:t>g</a:t>
                      </a: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 |</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+ 2</a:t>
                      </a:r>
                    </a:p>
                  </a:txBody>
                  <a:tcPr marT="45693" marB="456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a:t>
                      </a:r>
                      <a:r>
                        <a:rPr kumimoji="0" lang="en-US" sz="2400" b="1" i="1" u="none" strike="noStrike" cap="none" normalizeH="0" baseline="0" dirty="0" smtClean="0">
                          <a:ln>
                            <a:noFill/>
                          </a:ln>
                          <a:solidFill>
                            <a:schemeClr val="bg1"/>
                          </a:solidFill>
                          <a:effectLst/>
                          <a:latin typeface="Verdana" pitchFamily="34" charset="0"/>
                          <a:cs typeface="Arial" charset="0"/>
                        </a:rPr>
                        <a:t>g</a:t>
                      </a: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a:t>
                      </a:r>
                    </a:p>
                  </a:txBody>
                  <a:tcPr marT="45693" marB="4569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rgbClr val="00B050"/>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rgbClr val="00B050"/>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13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0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47183"/>
                                        </p:tgtEl>
                                        <p:attrNameLst>
                                          <p:attrName>style.visibility</p:attrName>
                                        </p:attrNameLst>
                                      </p:cBhvr>
                                      <p:to>
                                        <p:strVal val="visible"/>
                                      </p:to>
                                    </p:set>
                                    <p:anim calcmode="lin" valueType="num">
                                      <p:cBhvr>
                                        <p:cTn id="7" dur="1000" fill="hold"/>
                                        <p:tgtEl>
                                          <p:spTgt spid="347183"/>
                                        </p:tgtEl>
                                        <p:attrNameLst>
                                          <p:attrName>ppt_w</p:attrName>
                                        </p:attrNameLst>
                                      </p:cBhvr>
                                      <p:tavLst>
                                        <p:tav tm="0">
                                          <p:val>
                                            <p:strVal val="#ppt_w+.3"/>
                                          </p:val>
                                        </p:tav>
                                        <p:tav tm="100000">
                                          <p:val>
                                            <p:strVal val="#ppt_w"/>
                                          </p:val>
                                        </p:tav>
                                      </p:tavLst>
                                    </p:anim>
                                    <p:anim calcmode="lin" valueType="num">
                                      <p:cBhvr>
                                        <p:cTn id="8" dur="1000" fill="hold"/>
                                        <p:tgtEl>
                                          <p:spTgt spid="347183"/>
                                        </p:tgtEl>
                                        <p:attrNameLst>
                                          <p:attrName>ppt_h</p:attrName>
                                        </p:attrNameLst>
                                      </p:cBhvr>
                                      <p:tavLst>
                                        <p:tav tm="0">
                                          <p:val>
                                            <p:strVal val="#ppt_h"/>
                                          </p:val>
                                        </p:tav>
                                        <p:tav tm="100000">
                                          <p:val>
                                            <p:strVal val="#ppt_h"/>
                                          </p:val>
                                        </p:tav>
                                      </p:tavLst>
                                    </p:anim>
                                    <p:animEffect transition="in" filter="fade">
                                      <p:cBhvr>
                                        <p:cTn id="9" dur="1000"/>
                                        <p:tgtEl>
                                          <p:spTgt spid="34718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47174"/>
                                        </p:tgtEl>
                                        <p:attrNameLst>
                                          <p:attrName>style.visibility</p:attrName>
                                        </p:attrNameLst>
                                      </p:cBhvr>
                                      <p:to>
                                        <p:strVal val="visible"/>
                                      </p:to>
                                    </p:set>
                                    <p:animEffect transition="in" filter="dissolve">
                                      <p:cBhvr>
                                        <p:cTn id="14" dur="500"/>
                                        <p:tgtEl>
                                          <p:spTgt spid="347174"/>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347173"/>
                                        </p:tgtEl>
                                        <p:attrNameLst>
                                          <p:attrName>style.visibility</p:attrName>
                                        </p:attrNameLst>
                                      </p:cBhvr>
                                      <p:to>
                                        <p:strVal val="visible"/>
                                      </p:to>
                                    </p:set>
                                    <p:animEffect transition="in" filter="dissolve">
                                      <p:cBhvr>
                                        <p:cTn id="17" dur="500"/>
                                        <p:tgtEl>
                                          <p:spTgt spid="347173"/>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347175"/>
                                        </p:tgtEl>
                                        <p:attrNameLst>
                                          <p:attrName>style.visibility</p:attrName>
                                        </p:attrNameLst>
                                      </p:cBhvr>
                                      <p:to>
                                        <p:strVal val="visible"/>
                                      </p:to>
                                    </p:set>
                                    <p:animEffect transition="in" filter="dissolve">
                                      <p:cBhvr>
                                        <p:cTn id="20" dur="500"/>
                                        <p:tgtEl>
                                          <p:spTgt spid="34717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347212"/>
                                        </p:tgtEl>
                                        <p:attrNameLst>
                                          <p:attrName>style.visibility</p:attrName>
                                        </p:attrNameLst>
                                      </p:cBhvr>
                                      <p:to>
                                        <p:strVal val="visible"/>
                                      </p:to>
                                    </p:set>
                                    <p:animEffect transition="in" filter="dissolve">
                                      <p:cBhvr>
                                        <p:cTn id="25" dur="500"/>
                                        <p:tgtEl>
                                          <p:spTgt spid="347212"/>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47211"/>
                                        </p:tgtEl>
                                        <p:attrNameLst>
                                          <p:attrName>style.visibility</p:attrName>
                                        </p:attrNameLst>
                                      </p:cBhvr>
                                      <p:to>
                                        <p:strVal val="visible"/>
                                      </p:to>
                                    </p:set>
                                    <p:animEffect transition="in" filter="dissolve">
                                      <p:cBhvr>
                                        <p:cTn id="28" dur="500"/>
                                        <p:tgtEl>
                                          <p:spTgt spid="347211"/>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47213"/>
                                        </p:tgtEl>
                                        <p:attrNameLst>
                                          <p:attrName>style.visibility</p:attrName>
                                        </p:attrNameLst>
                                      </p:cBhvr>
                                      <p:to>
                                        <p:strVal val="visible"/>
                                      </p:to>
                                    </p:set>
                                    <p:animEffect transition="in" filter="dissolve">
                                      <p:cBhvr>
                                        <p:cTn id="31" dur="500"/>
                                        <p:tgtEl>
                                          <p:spTgt spid="34721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347179"/>
                                        </p:tgtEl>
                                        <p:attrNameLst>
                                          <p:attrName>style.visibility</p:attrName>
                                        </p:attrNameLst>
                                      </p:cBhvr>
                                      <p:to>
                                        <p:strVal val="visible"/>
                                      </p:to>
                                    </p:set>
                                    <p:animEffect transition="in" filter="dissolve">
                                      <p:cBhvr>
                                        <p:cTn id="36" dur="500"/>
                                        <p:tgtEl>
                                          <p:spTgt spid="347179"/>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347180"/>
                                        </p:tgtEl>
                                        <p:attrNameLst>
                                          <p:attrName>style.visibility</p:attrName>
                                        </p:attrNameLst>
                                      </p:cBhvr>
                                      <p:to>
                                        <p:strVal val="visible"/>
                                      </p:to>
                                    </p:set>
                                    <p:animEffect transition="in" filter="dissolve">
                                      <p:cBhvr>
                                        <p:cTn id="39" dur="500"/>
                                        <p:tgtEl>
                                          <p:spTgt spid="347180"/>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347181"/>
                                        </p:tgtEl>
                                        <p:attrNameLst>
                                          <p:attrName>style.visibility</p:attrName>
                                        </p:attrNameLst>
                                      </p:cBhvr>
                                      <p:to>
                                        <p:strVal val="visible"/>
                                      </p:to>
                                    </p:set>
                                    <p:animEffect transition="in" filter="dissolve">
                                      <p:cBhvr>
                                        <p:cTn id="42" dur="500"/>
                                        <p:tgtEl>
                                          <p:spTgt spid="34718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47177"/>
                                        </p:tgtEl>
                                        <p:attrNameLst>
                                          <p:attrName>style.visibility</p:attrName>
                                        </p:attrNameLst>
                                      </p:cBhvr>
                                      <p:to>
                                        <p:strVal val="visible"/>
                                      </p:to>
                                    </p:set>
                                    <p:animEffect transition="in" filter="dissolve">
                                      <p:cBhvr>
                                        <p:cTn id="47" dur="500"/>
                                        <p:tgtEl>
                                          <p:spTgt spid="347177"/>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347176"/>
                                        </p:tgtEl>
                                        <p:attrNameLst>
                                          <p:attrName>style.visibility</p:attrName>
                                        </p:attrNameLst>
                                      </p:cBhvr>
                                      <p:to>
                                        <p:strVal val="visible"/>
                                      </p:to>
                                    </p:set>
                                    <p:animEffect transition="in" filter="dissolve">
                                      <p:cBhvr>
                                        <p:cTn id="50" dur="500"/>
                                        <p:tgtEl>
                                          <p:spTgt spid="347176"/>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347178"/>
                                        </p:tgtEl>
                                        <p:attrNameLst>
                                          <p:attrName>style.visibility</p:attrName>
                                        </p:attrNameLst>
                                      </p:cBhvr>
                                      <p:to>
                                        <p:strVal val="visible"/>
                                      </p:to>
                                    </p:set>
                                    <p:animEffect transition="in" filter="dissolve">
                                      <p:cBhvr>
                                        <p:cTn id="53" dur="500"/>
                                        <p:tgtEl>
                                          <p:spTgt spid="34717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347216"/>
                                        </p:tgtEl>
                                        <p:attrNameLst>
                                          <p:attrName>style.visibility</p:attrName>
                                        </p:attrNameLst>
                                      </p:cBhvr>
                                      <p:to>
                                        <p:strVal val="visible"/>
                                      </p:to>
                                    </p:set>
                                    <p:animEffect transition="in" filter="dissolve">
                                      <p:cBhvr>
                                        <p:cTn id="58" dur="500"/>
                                        <p:tgtEl>
                                          <p:spTgt spid="347216"/>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347215"/>
                                        </p:tgtEl>
                                        <p:attrNameLst>
                                          <p:attrName>style.visibility</p:attrName>
                                        </p:attrNameLst>
                                      </p:cBhvr>
                                      <p:to>
                                        <p:strVal val="visible"/>
                                      </p:to>
                                    </p:set>
                                    <p:animEffect transition="in" filter="dissolve">
                                      <p:cBhvr>
                                        <p:cTn id="61" dur="500"/>
                                        <p:tgtEl>
                                          <p:spTgt spid="347215"/>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347217"/>
                                        </p:tgtEl>
                                        <p:attrNameLst>
                                          <p:attrName>style.visibility</p:attrName>
                                        </p:attrNameLst>
                                      </p:cBhvr>
                                      <p:to>
                                        <p:strVal val="visible"/>
                                      </p:to>
                                    </p:set>
                                    <p:animEffect transition="in" filter="dissolve">
                                      <p:cBhvr>
                                        <p:cTn id="64" dur="500"/>
                                        <p:tgtEl>
                                          <p:spTgt spid="347217"/>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347220"/>
                                        </p:tgtEl>
                                        <p:attrNameLst>
                                          <p:attrName>style.visibility</p:attrName>
                                        </p:attrNameLst>
                                      </p:cBhvr>
                                      <p:to>
                                        <p:strVal val="visible"/>
                                      </p:to>
                                    </p:set>
                                    <p:animEffect transition="in" filter="dissolve">
                                      <p:cBhvr>
                                        <p:cTn id="69" dur="500"/>
                                        <p:tgtEl>
                                          <p:spTgt spid="347220"/>
                                        </p:tgtEl>
                                      </p:cBhvr>
                                    </p:animEffect>
                                  </p:childTnLst>
                                </p:cTn>
                              </p:par>
                              <p:par>
                                <p:cTn id="70" presetID="9" presetClass="entr" presetSubtype="0" fill="hold" grpId="0" nodeType="withEffect">
                                  <p:stCondLst>
                                    <p:cond delay="0"/>
                                  </p:stCondLst>
                                  <p:childTnLst>
                                    <p:set>
                                      <p:cBhvr>
                                        <p:cTn id="71" dur="1" fill="hold">
                                          <p:stCondLst>
                                            <p:cond delay="0"/>
                                          </p:stCondLst>
                                        </p:cTn>
                                        <p:tgtEl>
                                          <p:spTgt spid="347219"/>
                                        </p:tgtEl>
                                        <p:attrNameLst>
                                          <p:attrName>style.visibility</p:attrName>
                                        </p:attrNameLst>
                                      </p:cBhvr>
                                      <p:to>
                                        <p:strVal val="visible"/>
                                      </p:to>
                                    </p:set>
                                    <p:animEffect transition="in" filter="dissolve">
                                      <p:cBhvr>
                                        <p:cTn id="72" dur="500"/>
                                        <p:tgtEl>
                                          <p:spTgt spid="347219"/>
                                        </p:tgtEl>
                                      </p:cBhvr>
                                    </p:animEffect>
                                  </p:childTnLst>
                                </p:cTn>
                              </p:par>
                              <p:par>
                                <p:cTn id="73" presetID="9" presetClass="entr" presetSubtype="0" fill="hold" grpId="0" nodeType="withEffect">
                                  <p:stCondLst>
                                    <p:cond delay="0"/>
                                  </p:stCondLst>
                                  <p:childTnLst>
                                    <p:set>
                                      <p:cBhvr>
                                        <p:cTn id="74" dur="1" fill="hold">
                                          <p:stCondLst>
                                            <p:cond delay="0"/>
                                          </p:stCondLst>
                                        </p:cTn>
                                        <p:tgtEl>
                                          <p:spTgt spid="347221"/>
                                        </p:tgtEl>
                                        <p:attrNameLst>
                                          <p:attrName>style.visibility</p:attrName>
                                        </p:attrNameLst>
                                      </p:cBhvr>
                                      <p:to>
                                        <p:strVal val="visible"/>
                                      </p:to>
                                    </p:set>
                                    <p:animEffect transition="in" filter="dissolve">
                                      <p:cBhvr>
                                        <p:cTn id="75" dur="500"/>
                                        <p:tgtEl>
                                          <p:spTgt spid="347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73" grpId="0"/>
      <p:bldP spid="347174" grpId="0"/>
      <p:bldP spid="347175" grpId="0"/>
      <p:bldP spid="347176" grpId="0"/>
      <p:bldP spid="347177" grpId="0"/>
      <p:bldP spid="347178" grpId="0"/>
      <p:bldP spid="347179" grpId="0"/>
      <p:bldP spid="347180" grpId="0"/>
      <p:bldP spid="347181" grpId="0"/>
      <p:bldP spid="347183" grpId="0"/>
      <p:bldP spid="347211" grpId="0"/>
      <p:bldP spid="347212" grpId="0"/>
      <p:bldP spid="347213" grpId="0"/>
      <p:bldP spid="347215" grpId="0"/>
      <p:bldP spid="347216" grpId="0"/>
      <p:bldP spid="347217" grpId="0"/>
      <p:bldP spid="347219" grpId="0"/>
      <p:bldP spid="347220" grpId="0"/>
      <p:bldP spid="34722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33" name="Text Box 21"/>
          <p:cNvSpPr txBox="1">
            <a:spLocks noChangeArrowheads="1"/>
          </p:cNvSpPr>
          <p:nvPr/>
        </p:nvSpPr>
        <p:spPr bwMode="auto">
          <a:xfrm>
            <a:off x="1143000" y="1936750"/>
            <a:ext cx="7019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  </a:t>
            </a:r>
            <a:r>
              <a:rPr lang="en-US" altLang="en-US">
                <a:solidFill>
                  <a:srgbClr val="FF3300"/>
                </a:solidFill>
              </a:rPr>
              <a:t>Plot enough points </a:t>
            </a:r>
            <a:r>
              <a:rPr lang="en-US" altLang="en-US"/>
              <a:t>to see a pattern.</a:t>
            </a:r>
            <a:endParaRPr lang="en-US" altLang="en-US" b="1"/>
          </a:p>
        </p:txBody>
      </p:sp>
      <p:sp>
        <p:nvSpPr>
          <p:cNvPr id="22531" name="Text Box 2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2B Continued</a:t>
            </a:r>
            <a:endParaRPr lang="en-US" altLang="en-US" sz="2600">
              <a:solidFill>
                <a:schemeClr val="accent2"/>
              </a:solidFill>
              <a:latin typeface="Arial MT Bl" charset="0"/>
            </a:endParaRPr>
          </a:p>
        </p:txBody>
      </p:sp>
      <p:sp>
        <p:nvSpPr>
          <p:cNvPr id="22532" name="Text Box 27"/>
          <p:cNvSpPr txBox="1">
            <a:spLocks noChangeArrowheads="1"/>
          </p:cNvSpPr>
          <p:nvPr/>
        </p:nvSpPr>
        <p:spPr bwMode="auto">
          <a:xfrm>
            <a:off x="1127125" y="1403350"/>
            <a:ext cx="6057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g</a:t>
            </a:r>
            <a:r>
              <a:rPr lang="en-US" altLang="en-US" b="1"/>
              <a:t>(</a:t>
            </a:r>
            <a:r>
              <a:rPr lang="en-US" altLang="en-US" b="1" i="1"/>
              <a:t>x</a:t>
            </a:r>
            <a:r>
              <a:rPr lang="en-US" altLang="en-US" b="1"/>
              <a:t>) = |</a:t>
            </a:r>
            <a:r>
              <a:rPr lang="en-US" altLang="en-US" b="1" i="1"/>
              <a:t>x</a:t>
            </a:r>
            <a:r>
              <a:rPr lang="en-US" altLang="en-US" b="1"/>
              <a:t>| + 2.</a:t>
            </a:r>
          </a:p>
        </p:txBody>
      </p:sp>
      <p:grpSp>
        <p:nvGrpSpPr>
          <p:cNvPr id="2" name="Group 35"/>
          <p:cNvGrpSpPr>
            <a:grpSpLocks/>
          </p:cNvGrpSpPr>
          <p:nvPr/>
        </p:nvGrpSpPr>
        <p:grpSpPr bwMode="auto">
          <a:xfrm>
            <a:off x="2819400" y="2362200"/>
            <a:ext cx="3886200" cy="4191000"/>
            <a:chOff x="1776" y="1420"/>
            <a:chExt cx="2448" cy="2640"/>
          </a:xfrm>
        </p:grpSpPr>
        <p:pic>
          <p:nvPicPr>
            <p:cNvPr id="22534" name="Picture 2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6" y="1420"/>
              <a:ext cx="2448" cy="2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5" name="Oval 29"/>
            <p:cNvSpPr>
              <a:spLocks noChangeArrowheads="1"/>
            </p:cNvSpPr>
            <p:nvPr/>
          </p:nvSpPr>
          <p:spPr bwMode="auto">
            <a:xfrm>
              <a:off x="2631" y="2700"/>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2536" name="Oval 30"/>
            <p:cNvSpPr>
              <a:spLocks noChangeArrowheads="1"/>
            </p:cNvSpPr>
            <p:nvPr/>
          </p:nvSpPr>
          <p:spPr bwMode="auto">
            <a:xfrm>
              <a:off x="2304" y="2430"/>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2537" name="Oval 31"/>
            <p:cNvSpPr>
              <a:spLocks noChangeArrowheads="1"/>
            </p:cNvSpPr>
            <p:nvPr/>
          </p:nvSpPr>
          <p:spPr bwMode="auto">
            <a:xfrm>
              <a:off x="1971" y="2160"/>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2538" name="Oval 32"/>
            <p:cNvSpPr>
              <a:spLocks noChangeArrowheads="1"/>
            </p:cNvSpPr>
            <p:nvPr/>
          </p:nvSpPr>
          <p:spPr bwMode="auto">
            <a:xfrm>
              <a:off x="2946" y="2436"/>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2539" name="Oval 33"/>
            <p:cNvSpPr>
              <a:spLocks noChangeArrowheads="1"/>
            </p:cNvSpPr>
            <p:nvPr/>
          </p:nvSpPr>
          <p:spPr bwMode="auto">
            <a:xfrm>
              <a:off x="3282" y="2169"/>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2540" name="Oval 34"/>
            <p:cNvSpPr>
              <a:spLocks noChangeArrowheads="1"/>
            </p:cNvSpPr>
            <p:nvPr/>
          </p:nvSpPr>
          <p:spPr bwMode="auto">
            <a:xfrm>
              <a:off x="3609" y="1902"/>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46133"/>
                                        </p:tgtEl>
                                        <p:attrNameLst>
                                          <p:attrName>style.visibility</p:attrName>
                                        </p:attrNameLst>
                                      </p:cBhvr>
                                      <p:to>
                                        <p:strVal val="visible"/>
                                      </p:to>
                                    </p:set>
                                    <p:anim calcmode="lin" valueType="num">
                                      <p:cBhvr>
                                        <p:cTn id="7" dur="1000" fill="hold"/>
                                        <p:tgtEl>
                                          <p:spTgt spid="346133"/>
                                        </p:tgtEl>
                                        <p:attrNameLst>
                                          <p:attrName>ppt_x</p:attrName>
                                        </p:attrNameLst>
                                      </p:cBhvr>
                                      <p:tavLst>
                                        <p:tav tm="0">
                                          <p:val>
                                            <p:strVal val="#ppt_x-.2"/>
                                          </p:val>
                                        </p:tav>
                                        <p:tav tm="100000">
                                          <p:val>
                                            <p:strVal val="#ppt_x"/>
                                          </p:val>
                                        </p:tav>
                                      </p:tavLst>
                                    </p:anim>
                                    <p:anim calcmode="lin" valueType="num">
                                      <p:cBhvr>
                                        <p:cTn id="8" dur="1000" fill="hold"/>
                                        <p:tgtEl>
                                          <p:spTgt spid="34613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613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ox(i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613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Line 5"/>
          <p:cNvSpPr>
            <a:spLocks noChangeShapeType="1"/>
          </p:cNvSpPr>
          <p:nvPr/>
        </p:nvSpPr>
        <p:spPr bwMode="auto">
          <a:xfrm flipV="1">
            <a:off x="6629400" y="3657600"/>
            <a:ext cx="1079500" cy="8540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spAutoFit/>
          </a:bodyPr>
          <a:lstStyle/>
          <a:p>
            <a:endParaRPr lang="en-US"/>
          </a:p>
        </p:txBody>
      </p:sp>
      <p:sp>
        <p:nvSpPr>
          <p:cNvPr id="23555" name="Text Box 12"/>
          <p:cNvSpPr txBox="1">
            <a:spLocks noChangeArrowheads="1"/>
          </p:cNvSpPr>
          <p:nvPr/>
        </p:nvSpPr>
        <p:spPr bwMode="auto">
          <a:xfrm>
            <a:off x="228600" y="2286000"/>
            <a:ext cx="4953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519113" indent="-519113">
              <a:tabLst>
                <a:tab pos="509588" algn="l"/>
              </a:tabLst>
              <a:defRPr sz="2400">
                <a:solidFill>
                  <a:schemeClr val="tx1"/>
                </a:solidFill>
                <a:latin typeface="Verdana" pitchFamily="34" charset="0"/>
                <a:cs typeface="Arial" charset="0"/>
              </a:defRPr>
            </a:lvl1pPr>
            <a:lvl2pPr marL="742950" indent="-285750">
              <a:tabLst>
                <a:tab pos="509588" algn="l"/>
              </a:tabLst>
              <a:defRPr sz="2400">
                <a:solidFill>
                  <a:schemeClr val="tx1"/>
                </a:solidFill>
                <a:latin typeface="Verdana" pitchFamily="34" charset="0"/>
                <a:cs typeface="Arial" charset="0"/>
              </a:defRPr>
            </a:lvl2pPr>
            <a:lvl3pPr marL="1143000" indent="-228600">
              <a:tabLst>
                <a:tab pos="509588" algn="l"/>
              </a:tabLst>
              <a:defRPr sz="2400">
                <a:solidFill>
                  <a:schemeClr val="tx1"/>
                </a:solidFill>
                <a:latin typeface="Verdana" pitchFamily="34" charset="0"/>
                <a:cs typeface="Arial" charset="0"/>
              </a:defRPr>
            </a:lvl3pPr>
            <a:lvl4pPr marL="1600200" indent="-228600">
              <a:tabLst>
                <a:tab pos="509588" algn="l"/>
              </a:tabLst>
              <a:defRPr sz="2400">
                <a:solidFill>
                  <a:schemeClr val="tx1"/>
                </a:solidFill>
                <a:latin typeface="Verdana" pitchFamily="34" charset="0"/>
                <a:cs typeface="Arial" charset="0"/>
              </a:defRPr>
            </a:lvl4pPr>
            <a:lvl5pPr marL="2057400" indent="-228600">
              <a:tabLst>
                <a:tab pos="509588"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509588"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509588"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509588"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509588" algn="l"/>
              </a:tabLst>
              <a:defRPr sz="2400">
                <a:solidFill>
                  <a:schemeClr val="tx1"/>
                </a:solidFill>
                <a:latin typeface="Verdana" pitchFamily="34" charset="0"/>
                <a:cs typeface="Arial" charset="0"/>
              </a:defRPr>
            </a:lvl9pPr>
          </a:lstStyle>
          <a:p>
            <a:r>
              <a:rPr lang="en-US" altLang="en-US" b="1"/>
              <a:t>Step 3  </a:t>
            </a:r>
            <a:r>
              <a:rPr lang="en-US" altLang="en-US"/>
              <a:t>The ordered pairs appear to form a v-shaped graph. </a:t>
            </a:r>
            <a:r>
              <a:rPr lang="en-US" altLang="en-US">
                <a:solidFill>
                  <a:srgbClr val="3366FF"/>
                </a:solidFill>
              </a:rPr>
              <a:t>Draw lines </a:t>
            </a:r>
            <a:r>
              <a:rPr lang="en-US" altLang="en-US"/>
              <a:t>through all the points to show all the ordered pairs that satisfy the function. Draw arrowheads on the </a:t>
            </a:r>
            <a:r>
              <a:rPr lang="en-US" altLang="en-US">
                <a:latin typeface="Arial" charset="0"/>
              </a:rPr>
              <a:t>“</a:t>
            </a:r>
            <a:r>
              <a:rPr lang="en-US" altLang="en-US"/>
              <a:t>ends</a:t>
            </a:r>
            <a:r>
              <a:rPr lang="en-US" altLang="en-US">
                <a:latin typeface="Arial" charset="0"/>
              </a:rPr>
              <a:t>”</a:t>
            </a:r>
            <a:r>
              <a:rPr lang="en-US" altLang="en-US"/>
              <a:t> of the </a:t>
            </a:r>
            <a:r>
              <a:rPr lang="en-US" altLang="en-US">
                <a:latin typeface="Arial" charset="0"/>
              </a:rPr>
              <a:t>“</a:t>
            </a:r>
            <a:r>
              <a:rPr lang="en-US" altLang="en-US"/>
              <a:t>V</a:t>
            </a:r>
            <a:r>
              <a:rPr lang="en-US" altLang="en-US">
                <a:latin typeface="Arial" charset="0"/>
              </a:rPr>
              <a:t>”</a:t>
            </a:r>
            <a:r>
              <a:rPr lang="en-US" altLang="en-US"/>
              <a:t>. </a:t>
            </a:r>
            <a:endParaRPr lang="en-US" altLang="en-US" b="1"/>
          </a:p>
        </p:txBody>
      </p:sp>
      <p:sp>
        <p:nvSpPr>
          <p:cNvPr id="23556" name="Text Box 1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2B Continued</a:t>
            </a:r>
            <a:endParaRPr lang="en-US" altLang="en-US" sz="2600">
              <a:solidFill>
                <a:schemeClr val="accent2"/>
              </a:solidFill>
              <a:latin typeface="Arial MT Bl" charset="0"/>
            </a:endParaRPr>
          </a:p>
        </p:txBody>
      </p:sp>
      <p:sp>
        <p:nvSpPr>
          <p:cNvPr id="23557" name="Text Box 14"/>
          <p:cNvSpPr txBox="1">
            <a:spLocks noChangeArrowheads="1"/>
          </p:cNvSpPr>
          <p:nvPr/>
        </p:nvSpPr>
        <p:spPr bwMode="auto">
          <a:xfrm>
            <a:off x="1127125" y="1447800"/>
            <a:ext cx="6057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g</a:t>
            </a:r>
            <a:r>
              <a:rPr lang="en-US" altLang="en-US" b="1"/>
              <a:t>(</a:t>
            </a:r>
            <a:r>
              <a:rPr lang="en-US" altLang="en-US" b="1" i="1"/>
              <a:t>x</a:t>
            </a:r>
            <a:r>
              <a:rPr lang="en-US" altLang="en-US" b="1"/>
              <a:t>) = |</a:t>
            </a:r>
            <a:r>
              <a:rPr lang="en-US" altLang="en-US" b="1" i="1"/>
              <a:t>x</a:t>
            </a:r>
            <a:r>
              <a:rPr lang="en-US" altLang="en-US" b="1"/>
              <a:t>| + 2.</a:t>
            </a:r>
          </a:p>
        </p:txBody>
      </p:sp>
      <p:pic>
        <p:nvPicPr>
          <p:cNvPr id="23558"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2152650"/>
            <a:ext cx="38862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3559" name="Group 1"/>
          <p:cNvGrpSpPr>
            <a:grpSpLocks/>
          </p:cNvGrpSpPr>
          <p:nvPr/>
        </p:nvGrpSpPr>
        <p:grpSpPr bwMode="auto">
          <a:xfrm>
            <a:off x="5451475" y="2755900"/>
            <a:ext cx="3006725" cy="1581150"/>
            <a:chOff x="5451547" y="2755900"/>
            <a:chExt cx="3006220" cy="1581150"/>
          </a:xfrm>
        </p:grpSpPr>
        <p:sp>
          <p:nvSpPr>
            <p:cNvPr id="23560" name="Line 23"/>
            <p:cNvSpPr>
              <a:spLocks noChangeShapeType="1"/>
            </p:cNvSpPr>
            <p:nvPr/>
          </p:nvSpPr>
          <p:spPr bwMode="auto">
            <a:xfrm flipV="1">
              <a:off x="6605155" y="2755900"/>
              <a:ext cx="1852612" cy="1504950"/>
            </a:xfrm>
            <a:prstGeom prst="line">
              <a:avLst/>
            </a:prstGeom>
            <a:noFill/>
            <a:ln w="38100">
              <a:solidFill>
                <a:srgbClr val="3366FF"/>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3561" name="Line 24"/>
            <p:cNvSpPr>
              <a:spLocks noChangeShapeType="1"/>
            </p:cNvSpPr>
            <p:nvPr/>
          </p:nvSpPr>
          <p:spPr bwMode="auto">
            <a:xfrm flipH="1" flipV="1">
              <a:off x="5451547" y="3327400"/>
              <a:ext cx="1204913" cy="963612"/>
            </a:xfrm>
            <a:prstGeom prst="line">
              <a:avLst/>
            </a:prstGeom>
            <a:noFill/>
            <a:ln w="38100">
              <a:solidFill>
                <a:srgbClr val="3366FF"/>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3562" name="Oval 22"/>
            <p:cNvSpPr>
              <a:spLocks noChangeArrowheads="1"/>
            </p:cNvSpPr>
            <p:nvPr/>
          </p:nvSpPr>
          <p:spPr bwMode="auto">
            <a:xfrm>
              <a:off x="8091488" y="2917825"/>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3563" name="Oval 21"/>
            <p:cNvSpPr>
              <a:spLocks noChangeArrowheads="1"/>
            </p:cNvSpPr>
            <p:nvPr/>
          </p:nvSpPr>
          <p:spPr bwMode="auto">
            <a:xfrm>
              <a:off x="7572375" y="3341688"/>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3564" name="Oval 20"/>
            <p:cNvSpPr>
              <a:spLocks noChangeArrowheads="1"/>
            </p:cNvSpPr>
            <p:nvPr/>
          </p:nvSpPr>
          <p:spPr bwMode="auto">
            <a:xfrm>
              <a:off x="7038975" y="3765550"/>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3565" name="Oval 17"/>
            <p:cNvSpPr>
              <a:spLocks noChangeArrowheads="1"/>
            </p:cNvSpPr>
            <p:nvPr/>
          </p:nvSpPr>
          <p:spPr bwMode="auto">
            <a:xfrm>
              <a:off x="6538913" y="4184650"/>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3566" name="Oval 18"/>
            <p:cNvSpPr>
              <a:spLocks noChangeArrowheads="1"/>
            </p:cNvSpPr>
            <p:nvPr/>
          </p:nvSpPr>
          <p:spPr bwMode="auto">
            <a:xfrm>
              <a:off x="6019800" y="3756025"/>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23567" name="Oval 19"/>
            <p:cNvSpPr>
              <a:spLocks noChangeArrowheads="1"/>
            </p:cNvSpPr>
            <p:nvPr/>
          </p:nvSpPr>
          <p:spPr bwMode="auto">
            <a:xfrm>
              <a:off x="5491163" y="3327400"/>
              <a:ext cx="152400" cy="152400"/>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7"/>
          <p:cNvSpPr txBox="1">
            <a:spLocks noChangeArrowheads="1"/>
          </p:cNvSpPr>
          <p:nvPr/>
        </p:nvSpPr>
        <p:spPr bwMode="auto">
          <a:xfrm>
            <a:off x="609600" y="2109788"/>
            <a:ext cx="82454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Check  </a:t>
            </a:r>
            <a:r>
              <a:rPr lang="en-US" altLang="en-US"/>
              <a:t>If the graph is correct, any point on it will satisfy the function.</a:t>
            </a:r>
            <a:r>
              <a:rPr lang="en-US" altLang="en-US" b="1"/>
              <a:t> </a:t>
            </a:r>
            <a:r>
              <a:rPr lang="en-US" altLang="en-US"/>
              <a:t>Choose an ordered pair on the graph that was not in your table. (</a:t>
            </a:r>
            <a:r>
              <a:rPr lang="en-US" altLang="en-US">
                <a:solidFill>
                  <a:srgbClr val="00B050"/>
                </a:solidFill>
              </a:rPr>
              <a:t>4</a:t>
            </a:r>
            <a:r>
              <a:rPr lang="en-US" altLang="en-US"/>
              <a:t>, </a:t>
            </a:r>
            <a:r>
              <a:rPr lang="en-US" altLang="en-US">
                <a:solidFill>
                  <a:srgbClr val="3366FF"/>
                </a:solidFill>
              </a:rPr>
              <a:t>6</a:t>
            </a:r>
            <a:r>
              <a:rPr lang="en-US" altLang="en-US"/>
              <a:t>) is on the graph. Check whether it satisfies </a:t>
            </a:r>
            <a:r>
              <a:rPr lang="en-US" altLang="en-US" i="1"/>
              <a:t>g</a:t>
            </a:r>
            <a:r>
              <a:rPr lang="en-US" altLang="en-US"/>
              <a:t>(</a:t>
            </a:r>
            <a:r>
              <a:rPr lang="en-US" altLang="en-US" i="1"/>
              <a:t>x</a:t>
            </a:r>
            <a:r>
              <a:rPr lang="en-US" altLang="en-US"/>
              <a:t>)= |</a:t>
            </a:r>
            <a:r>
              <a:rPr lang="en-US" altLang="en-US" i="1"/>
              <a:t>x</a:t>
            </a:r>
            <a:r>
              <a:rPr lang="en-US" altLang="en-US"/>
              <a:t>| + 2. </a:t>
            </a:r>
            <a:endParaRPr lang="en-US" altLang="en-US" b="1"/>
          </a:p>
        </p:txBody>
      </p:sp>
      <p:grpSp>
        <p:nvGrpSpPr>
          <p:cNvPr id="2" name="Group 20"/>
          <p:cNvGrpSpPr>
            <a:grpSpLocks/>
          </p:cNvGrpSpPr>
          <p:nvPr/>
        </p:nvGrpSpPr>
        <p:grpSpPr bwMode="auto">
          <a:xfrm>
            <a:off x="1050925" y="4352925"/>
            <a:ext cx="2530475" cy="1947863"/>
            <a:chOff x="662" y="2661"/>
            <a:chExt cx="1594" cy="1227"/>
          </a:xfrm>
        </p:grpSpPr>
        <p:sp>
          <p:nvSpPr>
            <p:cNvPr id="24588" name="Text Box 8"/>
            <p:cNvSpPr txBox="1">
              <a:spLocks noChangeArrowheads="1"/>
            </p:cNvSpPr>
            <p:nvPr/>
          </p:nvSpPr>
          <p:spPr bwMode="auto">
            <a:xfrm>
              <a:off x="662" y="2661"/>
              <a:ext cx="15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g</a:t>
              </a:r>
              <a:r>
                <a:rPr lang="en-US" altLang="en-US">
                  <a:solidFill>
                    <a:srgbClr val="3366FF"/>
                  </a:solidFill>
                </a:rPr>
                <a:t>(</a:t>
              </a:r>
              <a:r>
                <a:rPr lang="en-US" altLang="en-US" i="1">
                  <a:solidFill>
                    <a:srgbClr val="3366FF"/>
                  </a:solidFill>
                </a:rPr>
                <a:t>x</a:t>
              </a:r>
              <a:r>
                <a:rPr lang="en-US" altLang="en-US">
                  <a:solidFill>
                    <a:srgbClr val="3366FF"/>
                  </a:solidFill>
                </a:rPr>
                <a:t>) </a:t>
              </a:r>
              <a:r>
                <a:rPr lang="en-US" altLang="en-US"/>
                <a:t>= |</a:t>
              </a:r>
              <a:r>
                <a:rPr lang="en-US" altLang="en-US" i="1">
                  <a:solidFill>
                    <a:srgbClr val="00B050"/>
                  </a:solidFill>
                </a:rPr>
                <a:t>x</a:t>
              </a:r>
              <a:r>
                <a:rPr lang="en-US" altLang="en-US"/>
                <a:t>| + 2</a:t>
              </a:r>
            </a:p>
          </p:txBody>
        </p:sp>
        <p:sp>
          <p:nvSpPr>
            <p:cNvPr id="24589" name="Line 9"/>
            <p:cNvSpPr>
              <a:spLocks noChangeShapeType="1"/>
            </p:cNvSpPr>
            <p:nvPr/>
          </p:nvSpPr>
          <p:spPr bwMode="auto">
            <a:xfrm>
              <a:off x="672" y="2976"/>
              <a:ext cx="15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24590" name="Line 10"/>
            <p:cNvSpPr>
              <a:spLocks noChangeShapeType="1"/>
            </p:cNvSpPr>
            <p:nvPr/>
          </p:nvSpPr>
          <p:spPr bwMode="auto">
            <a:xfrm>
              <a:off x="1296" y="2976"/>
              <a:ext cx="0" cy="91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63531" name="Text Box 11"/>
          <p:cNvSpPr txBox="1">
            <a:spLocks noChangeArrowheads="1"/>
          </p:cNvSpPr>
          <p:nvPr/>
        </p:nvSpPr>
        <p:spPr bwMode="auto">
          <a:xfrm>
            <a:off x="1524000" y="4886325"/>
            <a:ext cx="1938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3366FF"/>
                </a:solidFill>
              </a:rPr>
              <a:t>6</a:t>
            </a:r>
            <a:r>
              <a:rPr lang="en-US" altLang="en-US"/>
              <a:t>    |</a:t>
            </a:r>
            <a:r>
              <a:rPr lang="en-US" altLang="en-US">
                <a:solidFill>
                  <a:srgbClr val="00B050"/>
                </a:solidFill>
              </a:rPr>
              <a:t>4</a:t>
            </a:r>
            <a:r>
              <a:rPr lang="en-US" altLang="en-US"/>
              <a:t>| + 2</a:t>
            </a:r>
          </a:p>
        </p:txBody>
      </p:sp>
      <p:sp>
        <p:nvSpPr>
          <p:cNvPr id="363532" name="Text Box 12"/>
          <p:cNvSpPr txBox="1">
            <a:spLocks noChangeArrowheads="1"/>
          </p:cNvSpPr>
          <p:nvPr/>
        </p:nvSpPr>
        <p:spPr bwMode="auto">
          <a:xfrm>
            <a:off x="1524000" y="5310188"/>
            <a:ext cx="1770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6     4 + 2</a:t>
            </a:r>
          </a:p>
        </p:txBody>
      </p:sp>
      <p:sp>
        <p:nvSpPr>
          <p:cNvPr id="363533" name="Text Box 13"/>
          <p:cNvSpPr txBox="1">
            <a:spLocks noChangeArrowheads="1"/>
          </p:cNvSpPr>
          <p:nvPr/>
        </p:nvSpPr>
        <p:spPr bwMode="auto">
          <a:xfrm>
            <a:off x="1524000" y="5724525"/>
            <a:ext cx="1111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6     6</a:t>
            </a:r>
          </a:p>
        </p:txBody>
      </p:sp>
      <p:sp>
        <p:nvSpPr>
          <p:cNvPr id="363534" name="Text Box 14"/>
          <p:cNvSpPr txBox="1">
            <a:spLocks noChangeArrowheads="1"/>
          </p:cNvSpPr>
          <p:nvPr/>
        </p:nvSpPr>
        <p:spPr bwMode="auto">
          <a:xfrm>
            <a:off x="2743200" y="564515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3200">
                <a:solidFill>
                  <a:srgbClr val="FF0000"/>
                </a:solidFill>
                <a:sym typeface="Wingdings" pitchFamily="2" charset="2"/>
              </a:rPr>
              <a:t></a:t>
            </a:r>
          </a:p>
        </p:txBody>
      </p:sp>
      <p:sp>
        <p:nvSpPr>
          <p:cNvPr id="363535" name="Text Box 15"/>
          <p:cNvSpPr txBox="1">
            <a:spLocks noChangeArrowheads="1"/>
          </p:cNvSpPr>
          <p:nvPr/>
        </p:nvSpPr>
        <p:spPr bwMode="auto">
          <a:xfrm>
            <a:off x="4251325" y="4810125"/>
            <a:ext cx="4892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Substitute the values for x and y into the function. Simplify.</a:t>
            </a:r>
          </a:p>
        </p:txBody>
      </p:sp>
      <p:sp>
        <p:nvSpPr>
          <p:cNvPr id="363536" name="Text Box 16"/>
          <p:cNvSpPr txBox="1">
            <a:spLocks noChangeArrowheads="1"/>
          </p:cNvSpPr>
          <p:nvPr/>
        </p:nvSpPr>
        <p:spPr bwMode="auto">
          <a:xfrm>
            <a:off x="4251325" y="5654675"/>
            <a:ext cx="4587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The ordered pair (4, 6) satisfies the function.</a:t>
            </a:r>
          </a:p>
        </p:txBody>
      </p:sp>
      <p:sp>
        <p:nvSpPr>
          <p:cNvPr id="24586" name="Text Box 1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2B Continued</a:t>
            </a:r>
            <a:endParaRPr lang="en-US" altLang="en-US" sz="2600">
              <a:solidFill>
                <a:schemeClr val="accent2"/>
              </a:solidFill>
              <a:latin typeface="Arial MT Bl" charset="0"/>
            </a:endParaRPr>
          </a:p>
        </p:txBody>
      </p:sp>
      <p:sp>
        <p:nvSpPr>
          <p:cNvPr id="24587" name="Text Box 19"/>
          <p:cNvSpPr txBox="1">
            <a:spLocks noChangeArrowheads="1"/>
          </p:cNvSpPr>
          <p:nvPr/>
        </p:nvSpPr>
        <p:spPr bwMode="auto">
          <a:xfrm>
            <a:off x="1127125" y="1423988"/>
            <a:ext cx="6057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g</a:t>
            </a:r>
            <a:r>
              <a:rPr lang="en-US" altLang="en-US" b="1"/>
              <a:t>(</a:t>
            </a:r>
            <a:r>
              <a:rPr lang="en-US" altLang="en-US" b="1" i="1"/>
              <a:t>x</a:t>
            </a:r>
            <a:r>
              <a:rPr lang="en-US" altLang="en-US" b="1"/>
              <a:t>) = |</a:t>
            </a:r>
            <a:r>
              <a:rPr lang="en-US" altLang="en-US" b="1" i="1"/>
              <a:t>x</a:t>
            </a:r>
            <a:r>
              <a:rPr lang="en-US" altLang="en-US" b="1"/>
              <a:t>| + 2.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63535"/>
                                        </p:tgtEl>
                                        <p:attrNameLst>
                                          <p:attrName>style.visibility</p:attrName>
                                        </p:attrNameLst>
                                      </p:cBhvr>
                                      <p:to>
                                        <p:strVal val="visible"/>
                                      </p:to>
                                    </p:set>
                                    <p:anim calcmode="lin" valueType="num">
                                      <p:cBhvr>
                                        <p:cTn id="12" dur="1000" fill="hold"/>
                                        <p:tgtEl>
                                          <p:spTgt spid="363535"/>
                                        </p:tgtEl>
                                        <p:attrNameLst>
                                          <p:attrName>ppt_x</p:attrName>
                                        </p:attrNameLst>
                                      </p:cBhvr>
                                      <p:tavLst>
                                        <p:tav tm="0">
                                          <p:val>
                                            <p:strVal val="#ppt_x-.2"/>
                                          </p:val>
                                        </p:tav>
                                        <p:tav tm="100000">
                                          <p:val>
                                            <p:strVal val="#ppt_x"/>
                                          </p:val>
                                        </p:tav>
                                      </p:tavLst>
                                    </p:anim>
                                    <p:anim calcmode="lin" valueType="num">
                                      <p:cBhvr>
                                        <p:cTn id="13" dur="1000" fill="hold"/>
                                        <p:tgtEl>
                                          <p:spTgt spid="363535"/>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6353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363531"/>
                                        </p:tgtEl>
                                        <p:attrNameLst>
                                          <p:attrName>style.visibility</p:attrName>
                                        </p:attrNameLst>
                                      </p:cBhvr>
                                      <p:to>
                                        <p:strVal val="visible"/>
                                      </p:to>
                                    </p:set>
                                    <p:animEffect transition="in" filter="box(in)">
                                      <p:cBhvr>
                                        <p:cTn id="19" dur="500"/>
                                        <p:tgtEl>
                                          <p:spTgt spid="36353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363532"/>
                                        </p:tgtEl>
                                        <p:attrNameLst>
                                          <p:attrName>style.visibility</p:attrName>
                                        </p:attrNameLst>
                                      </p:cBhvr>
                                      <p:to>
                                        <p:strVal val="visible"/>
                                      </p:to>
                                    </p:set>
                                    <p:animEffect transition="in" filter="box(in)">
                                      <p:cBhvr>
                                        <p:cTn id="24" dur="500"/>
                                        <p:tgtEl>
                                          <p:spTgt spid="36353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363533"/>
                                        </p:tgtEl>
                                        <p:attrNameLst>
                                          <p:attrName>style.visibility</p:attrName>
                                        </p:attrNameLst>
                                      </p:cBhvr>
                                      <p:to>
                                        <p:strVal val="visible"/>
                                      </p:to>
                                    </p:set>
                                    <p:animEffect transition="in" filter="box(in)">
                                      <p:cBhvr>
                                        <p:cTn id="29" dur="500"/>
                                        <p:tgtEl>
                                          <p:spTgt spid="36353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63536"/>
                                        </p:tgtEl>
                                        <p:attrNameLst>
                                          <p:attrName>style.visibility</p:attrName>
                                        </p:attrNameLst>
                                      </p:cBhvr>
                                      <p:to>
                                        <p:strVal val="visible"/>
                                      </p:to>
                                    </p:set>
                                    <p:anim calcmode="lin" valueType="num">
                                      <p:cBhvr>
                                        <p:cTn id="34" dur="1000" fill="hold"/>
                                        <p:tgtEl>
                                          <p:spTgt spid="363536"/>
                                        </p:tgtEl>
                                        <p:attrNameLst>
                                          <p:attrName>ppt_x</p:attrName>
                                        </p:attrNameLst>
                                      </p:cBhvr>
                                      <p:tavLst>
                                        <p:tav tm="0">
                                          <p:val>
                                            <p:strVal val="#ppt_x-.2"/>
                                          </p:val>
                                        </p:tav>
                                        <p:tav tm="100000">
                                          <p:val>
                                            <p:strVal val="#ppt_x"/>
                                          </p:val>
                                        </p:tav>
                                      </p:tavLst>
                                    </p:anim>
                                    <p:anim calcmode="lin" valueType="num">
                                      <p:cBhvr>
                                        <p:cTn id="35" dur="1000" fill="hold"/>
                                        <p:tgtEl>
                                          <p:spTgt spid="363536"/>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6353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363534"/>
                                        </p:tgtEl>
                                        <p:attrNameLst>
                                          <p:attrName>style.visibility</p:attrName>
                                        </p:attrNameLst>
                                      </p:cBhvr>
                                      <p:to>
                                        <p:strVal val="visible"/>
                                      </p:to>
                                    </p:set>
                                    <p:animEffect transition="in" filter="dissolve">
                                      <p:cBhvr>
                                        <p:cTn id="41" dur="500"/>
                                        <p:tgtEl>
                                          <p:spTgt spid="3635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3531" grpId="0"/>
      <p:bldP spid="363532" grpId="0"/>
      <p:bldP spid="363533" grpId="0"/>
      <p:bldP spid="363534" grpId="0"/>
      <p:bldP spid="363535" grpId="0"/>
      <p:bldP spid="36353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17463" y="1004888"/>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2a</a:t>
            </a:r>
            <a:endParaRPr lang="en-US" altLang="en-US" sz="2600">
              <a:solidFill>
                <a:schemeClr val="accent2"/>
              </a:solidFill>
              <a:latin typeface="Arial MT Bl" charset="0"/>
            </a:endParaRPr>
          </a:p>
        </p:txBody>
      </p:sp>
      <p:sp>
        <p:nvSpPr>
          <p:cNvPr id="25603" name="Text Box 5"/>
          <p:cNvSpPr txBox="1">
            <a:spLocks noChangeArrowheads="1"/>
          </p:cNvSpPr>
          <p:nvPr/>
        </p:nvSpPr>
        <p:spPr bwMode="auto">
          <a:xfrm>
            <a:off x="974725" y="1362075"/>
            <a:ext cx="581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f</a:t>
            </a:r>
            <a:r>
              <a:rPr lang="en-US" altLang="en-US" b="1"/>
              <a:t>(</a:t>
            </a:r>
            <a:r>
              <a:rPr lang="en-US" altLang="en-US" b="1" i="1"/>
              <a:t>x</a:t>
            </a:r>
            <a:r>
              <a:rPr lang="en-US" altLang="en-US" b="1"/>
              <a:t>) = 3</a:t>
            </a:r>
            <a:r>
              <a:rPr lang="en-US" altLang="en-US" b="1" i="1"/>
              <a:t>x</a:t>
            </a:r>
            <a:r>
              <a:rPr lang="en-US" altLang="en-US" b="1"/>
              <a:t> – 2.</a:t>
            </a:r>
          </a:p>
        </p:txBody>
      </p:sp>
      <p:sp>
        <p:nvSpPr>
          <p:cNvPr id="364552" name="Text Box 8"/>
          <p:cNvSpPr txBox="1">
            <a:spLocks noChangeArrowheads="1"/>
          </p:cNvSpPr>
          <p:nvPr/>
        </p:nvSpPr>
        <p:spPr bwMode="auto">
          <a:xfrm>
            <a:off x="2155825" y="3375025"/>
            <a:ext cx="383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 </a:t>
            </a:r>
            <a:r>
              <a:rPr lang="en-US" altLang="en-US"/>
              <a:t>= 3(</a:t>
            </a:r>
            <a:r>
              <a:rPr lang="en-US" altLang="en-US">
                <a:solidFill>
                  <a:srgbClr val="00B050"/>
                </a:solidFill>
              </a:rPr>
              <a:t>–2</a:t>
            </a:r>
            <a:r>
              <a:rPr lang="en-US" altLang="en-US"/>
              <a:t>) – 2 = </a:t>
            </a:r>
            <a:r>
              <a:rPr lang="en-US" altLang="en-US">
                <a:solidFill>
                  <a:srgbClr val="3366FF"/>
                </a:solidFill>
              </a:rPr>
              <a:t>–8</a:t>
            </a:r>
          </a:p>
        </p:txBody>
      </p:sp>
      <p:sp>
        <p:nvSpPr>
          <p:cNvPr id="364553" name="Text Box 9"/>
          <p:cNvSpPr txBox="1">
            <a:spLocks noChangeArrowheads="1"/>
          </p:cNvSpPr>
          <p:nvPr/>
        </p:nvSpPr>
        <p:spPr bwMode="auto">
          <a:xfrm>
            <a:off x="1163638" y="3386138"/>
            <a:ext cx="687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364554" name="Text Box 10"/>
          <p:cNvSpPr txBox="1">
            <a:spLocks noChangeArrowheads="1"/>
          </p:cNvSpPr>
          <p:nvPr/>
        </p:nvSpPr>
        <p:spPr bwMode="auto">
          <a:xfrm>
            <a:off x="6115050" y="3343275"/>
            <a:ext cx="1603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–8</a:t>
            </a:r>
            <a:r>
              <a:rPr lang="en-US" altLang="en-US"/>
              <a:t>)</a:t>
            </a:r>
          </a:p>
        </p:txBody>
      </p:sp>
      <p:sp>
        <p:nvSpPr>
          <p:cNvPr id="364556" name="Text Box 12"/>
          <p:cNvSpPr txBox="1">
            <a:spLocks noChangeArrowheads="1"/>
          </p:cNvSpPr>
          <p:nvPr/>
        </p:nvSpPr>
        <p:spPr bwMode="auto">
          <a:xfrm>
            <a:off x="2187575" y="493236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 </a:t>
            </a:r>
            <a:r>
              <a:rPr lang="en-US" altLang="en-US"/>
              <a:t>= 3(</a:t>
            </a:r>
            <a:r>
              <a:rPr lang="en-US" altLang="en-US">
                <a:solidFill>
                  <a:srgbClr val="00B050"/>
                </a:solidFill>
              </a:rPr>
              <a:t>1</a:t>
            </a:r>
            <a:r>
              <a:rPr lang="en-US" altLang="en-US"/>
              <a:t>) – 2 = </a:t>
            </a:r>
            <a:r>
              <a:rPr lang="en-US" altLang="en-US">
                <a:solidFill>
                  <a:srgbClr val="3366FF"/>
                </a:solidFill>
              </a:rPr>
              <a:t>1</a:t>
            </a:r>
          </a:p>
        </p:txBody>
      </p:sp>
      <p:sp>
        <p:nvSpPr>
          <p:cNvPr id="364557" name="Text Box 13"/>
          <p:cNvSpPr txBox="1">
            <a:spLocks noChangeArrowheads="1"/>
          </p:cNvSpPr>
          <p:nvPr/>
        </p:nvSpPr>
        <p:spPr bwMode="auto">
          <a:xfrm>
            <a:off x="1292225" y="486727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364558" name="Text Box 14"/>
          <p:cNvSpPr txBox="1">
            <a:spLocks noChangeArrowheads="1"/>
          </p:cNvSpPr>
          <p:nvPr/>
        </p:nvSpPr>
        <p:spPr bwMode="auto">
          <a:xfrm>
            <a:off x="6270625" y="4867275"/>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1</a:t>
            </a:r>
            <a:r>
              <a:rPr lang="en-US" altLang="en-US"/>
              <a:t>)</a:t>
            </a:r>
          </a:p>
        </p:txBody>
      </p:sp>
      <p:sp>
        <p:nvSpPr>
          <p:cNvPr id="364560" name="Text Box 16"/>
          <p:cNvSpPr txBox="1">
            <a:spLocks noChangeArrowheads="1"/>
          </p:cNvSpPr>
          <p:nvPr/>
        </p:nvSpPr>
        <p:spPr bwMode="auto">
          <a:xfrm>
            <a:off x="1241425" y="4410075"/>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0</a:t>
            </a:r>
          </a:p>
        </p:txBody>
      </p:sp>
      <p:sp>
        <p:nvSpPr>
          <p:cNvPr id="364561" name="Text Box 17"/>
          <p:cNvSpPr txBox="1">
            <a:spLocks noChangeArrowheads="1"/>
          </p:cNvSpPr>
          <p:nvPr/>
        </p:nvSpPr>
        <p:spPr bwMode="auto">
          <a:xfrm>
            <a:off x="2176463" y="4410075"/>
            <a:ext cx="3713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 </a:t>
            </a:r>
            <a:r>
              <a:rPr lang="en-US" altLang="en-US"/>
              <a:t>= 3(</a:t>
            </a:r>
            <a:r>
              <a:rPr lang="en-US" altLang="en-US">
                <a:solidFill>
                  <a:srgbClr val="00B050"/>
                </a:solidFill>
              </a:rPr>
              <a:t>0</a:t>
            </a:r>
            <a:r>
              <a:rPr lang="en-US" altLang="en-US"/>
              <a:t>) – 2 = </a:t>
            </a:r>
            <a:r>
              <a:rPr lang="en-US" altLang="en-US">
                <a:solidFill>
                  <a:srgbClr val="3366FF"/>
                </a:solidFill>
              </a:rPr>
              <a:t>–2</a:t>
            </a:r>
          </a:p>
        </p:txBody>
      </p:sp>
      <p:sp>
        <p:nvSpPr>
          <p:cNvPr id="364562" name="Text Box 18"/>
          <p:cNvSpPr txBox="1">
            <a:spLocks noChangeArrowheads="1"/>
          </p:cNvSpPr>
          <p:nvPr/>
        </p:nvSpPr>
        <p:spPr bwMode="auto">
          <a:xfrm>
            <a:off x="6227763" y="4376738"/>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0</a:t>
            </a:r>
            <a:r>
              <a:rPr lang="en-US" altLang="en-US"/>
              <a:t>, </a:t>
            </a:r>
            <a:r>
              <a:rPr lang="en-US" altLang="en-US">
                <a:solidFill>
                  <a:srgbClr val="3366FF"/>
                </a:solidFill>
              </a:rPr>
              <a:t>–2</a:t>
            </a:r>
            <a:r>
              <a:rPr lang="en-US" altLang="en-US"/>
              <a:t>)</a:t>
            </a:r>
          </a:p>
        </p:txBody>
      </p:sp>
      <p:sp>
        <p:nvSpPr>
          <p:cNvPr id="364563" name="Text Box 19"/>
          <p:cNvSpPr txBox="1">
            <a:spLocks noChangeArrowheads="1"/>
          </p:cNvSpPr>
          <p:nvPr/>
        </p:nvSpPr>
        <p:spPr bwMode="auto">
          <a:xfrm>
            <a:off x="990600" y="1895475"/>
            <a:ext cx="6950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08100" indent="-13081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  </a:t>
            </a:r>
            <a:r>
              <a:rPr lang="en-US" altLang="en-US">
                <a:solidFill>
                  <a:srgbClr val="00B050"/>
                </a:solidFill>
              </a:rPr>
              <a:t>Choose several values of </a:t>
            </a:r>
            <a:r>
              <a:rPr lang="en-US" altLang="en-US" i="1">
                <a:solidFill>
                  <a:srgbClr val="00B050"/>
                </a:solidFill>
              </a:rPr>
              <a:t>x </a:t>
            </a:r>
            <a:r>
              <a:rPr lang="en-US" altLang="en-US"/>
              <a:t>and generate ordered pairs. </a:t>
            </a:r>
            <a:endParaRPr lang="en-US" altLang="en-US" b="1"/>
          </a:p>
        </p:txBody>
      </p:sp>
      <p:sp>
        <p:nvSpPr>
          <p:cNvPr id="364579" name="Text Box 35"/>
          <p:cNvSpPr txBox="1">
            <a:spLocks noChangeArrowheads="1"/>
          </p:cNvSpPr>
          <p:nvPr/>
        </p:nvSpPr>
        <p:spPr bwMode="auto">
          <a:xfrm>
            <a:off x="2155825" y="3876675"/>
            <a:ext cx="411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 </a:t>
            </a:r>
            <a:r>
              <a:rPr lang="en-US" altLang="en-US"/>
              <a:t>= 3(</a:t>
            </a:r>
            <a:r>
              <a:rPr lang="en-US" altLang="en-US">
                <a:solidFill>
                  <a:srgbClr val="00B050"/>
                </a:solidFill>
              </a:rPr>
              <a:t>–1</a:t>
            </a:r>
            <a:r>
              <a:rPr lang="en-US" altLang="en-US"/>
              <a:t>) – 2 = </a:t>
            </a:r>
            <a:r>
              <a:rPr lang="en-US" altLang="en-US">
                <a:solidFill>
                  <a:srgbClr val="3366FF"/>
                </a:solidFill>
              </a:rPr>
              <a:t>–5</a:t>
            </a:r>
          </a:p>
        </p:txBody>
      </p:sp>
      <p:sp>
        <p:nvSpPr>
          <p:cNvPr id="364580" name="Text Box 36"/>
          <p:cNvSpPr txBox="1">
            <a:spLocks noChangeArrowheads="1"/>
          </p:cNvSpPr>
          <p:nvPr/>
        </p:nvSpPr>
        <p:spPr bwMode="auto">
          <a:xfrm>
            <a:off x="1165225" y="3876675"/>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364581" name="Text Box 37"/>
          <p:cNvSpPr txBox="1">
            <a:spLocks noChangeArrowheads="1"/>
          </p:cNvSpPr>
          <p:nvPr/>
        </p:nvSpPr>
        <p:spPr bwMode="auto">
          <a:xfrm>
            <a:off x="6122988" y="3856038"/>
            <a:ext cx="145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–5</a:t>
            </a:r>
            <a:r>
              <a:rPr lang="en-US" altLang="en-US"/>
              <a:t>)</a:t>
            </a:r>
          </a:p>
        </p:txBody>
      </p:sp>
      <p:sp>
        <p:nvSpPr>
          <p:cNvPr id="364583" name="Text Box 39"/>
          <p:cNvSpPr txBox="1">
            <a:spLocks noChangeArrowheads="1"/>
          </p:cNvSpPr>
          <p:nvPr/>
        </p:nvSpPr>
        <p:spPr bwMode="auto">
          <a:xfrm>
            <a:off x="2232025" y="5476875"/>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 </a:t>
            </a:r>
            <a:r>
              <a:rPr lang="en-US" altLang="en-US"/>
              <a:t>= 3(</a:t>
            </a:r>
            <a:r>
              <a:rPr lang="en-US" altLang="en-US">
                <a:solidFill>
                  <a:srgbClr val="00B050"/>
                </a:solidFill>
              </a:rPr>
              <a:t>2</a:t>
            </a:r>
            <a:r>
              <a:rPr lang="en-US" altLang="en-US"/>
              <a:t>) – 2 = </a:t>
            </a:r>
            <a:r>
              <a:rPr lang="en-US" altLang="en-US">
                <a:solidFill>
                  <a:srgbClr val="3366FF"/>
                </a:solidFill>
              </a:rPr>
              <a:t>4</a:t>
            </a:r>
          </a:p>
        </p:txBody>
      </p:sp>
      <p:sp>
        <p:nvSpPr>
          <p:cNvPr id="364584" name="Text Box 40"/>
          <p:cNvSpPr txBox="1">
            <a:spLocks noChangeArrowheads="1"/>
          </p:cNvSpPr>
          <p:nvPr/>
        </p:nvSpPr>
        <p:spPr bwMode="auto">
          <a:xfrm>
            <a:off x="1292225" y="540067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364585" name="Text Box 41"/>
          <p:cNvSpPr txBox="1">
            <a:spLocks noChangeArrowheads="1"/>
          </p:cNvSpPr>
          <p:nvPr/>
        </p:nvSpPr>
        <p:spPr bwMode="auto">
          <a:xfrm>
            <a:off x="6270625" y="5400675"/>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4</a:t>
            </a:r>
            <a:r>
              <a:rPr lang="en-US" altLang="en-US"/>
              <a:t>)</a:t>
            </a:r>
          </a:p>
        </p:txBody>
      </p:sp>
      <p:sp>
        <p:nvSpPr>
          <p:cNvPr id="364587" name="Text Box 43"/>
          <p:cNvSpPr txBox="1">
            <a:spLocks noChangeArrowheads="1"/>
          </p:cNvSpPr>
          <p:nvPr/>
        </p:nvSpPr>
        <p:spPr bwMode="auto">
          <a:xfrm>
            <a:off x="2232025" y="5934075"/>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 </a:t>
            </a:r>
            <a:r>
              <a:rPr lang="en-US" altLang="en-US"/>
              <a:t>= 3(</a:t>
            </a:r>
            <a:r>
              <a:rPr lang="en-US" altLang="en-US">
                <a:solidFill>
                  <a:srgbClr val="00B050"/>
                </a:solidFill>
              </a:rPr>
              <a:t>3</a:t>
            </a:r>
            <a:r>
              <a:rPr lang="en-US" altLang="en-US"/>
              <a:t>) – 2 = </a:t>
            </a:r>
            <a:r>
              <a:rPr lang="en-US" altLang="en-US">
                <a:solidFill>
                  <a:srgbClr val="3366FF"/>
                </a:solidFill>
              </a:rPr>
              <a:t>7</a:t>
            </a:r>
          </a:p>
        </p:txBody>
      </p:sp>
      <p:sp>
        <p:nvSpPr>
          <p:cNvPr id="364588" name="Text Box 44"/>
          <p:cNvSpPr txBox="1">
            <a:spLocks noChangeArrowheads="1"/>
          </p:cNvSpPr>
          <p:nvPr/>
        </p:nvSpPr>
        <p:spPr bwMode="auto">
          <a:xfrm>
            <a:off x="1292225" y="5934075"/>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3</a:t>
            </a:r>
          </a:p>
        </p:txBody>
      </p:sp>
      <p:sp>
        <p:nvSpPr>
          <p:cNvPr id="364589" name="Text Box 45"/>
          <p:cNvSpPr txBox="1">
            <a:spLocks noChangeArrowheads="1"/>
          </p:cNvSpPr>
          <p:nvPr/>
        </p:nvSpPr>
        <p:spPr bwMode="auto">
          <a:xfrm>
            <a:off x="6270625" y="59118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3</a:t>
            </a:r>
            <a:r>
              <a:rPr lang="en-US" altLang="en-US"/>
              <a:t>, </a:t>
            </a:r>
            <a:r>
              <a:rPr lang="en-US" altLang="en-US">
                <a:solidFill>
                  <a:srgbClr val="3366FF"/>
                </a:solidFill>
              </a:rPr>
              <a:t>7</a:t>
            </a:r>
            <a:r>
              <a:rPr lang="en-US" altLang="en-US"/>
              <a:t>)</a:t>
            </a:r>
          </a:p>
        </p:txBody>
      </p:sp>
      <p:graphicFrame>
        <p:nvGraphicFramePr>
          <p:cNvPr id="364601" name="Group 57"/>
          <p:cNvGraphicFramePr>
            <a:graphicFrameLocks noGrp="1"/>
          </p:cNvGraphicFramePr>
          <p:nvPr/>
        </p:nvGraphicFramePr>
        <p:xfrm>
          <a:off x="952500" y="2716213"/>
          <a:ext cx="6705600" cy="3760787"/>
        </p:xfrm>
        <a:graphic>
          <a:graphicData uri="http://schemas.openxmlformats.org/drawingml/2006/table">
            <a:tbl>
              <a:tblPr/>
              <a:tblGrid>
                <a:gridCol w="838200"/>
                <a:gridCol w="4114800"/>
                <a:gridCol w="1752600"/>
              </a:tblGrid>
              <a:tr h="52185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1" u="none" strike="noStrike" cap="none" normalizeH="0" baseline="0" dirty="0" smtClean="0">
                          <a:ln>
                            <a:noFill/>
                          </a:ln>
                          <a:solidFill>
                            <a:schemeClr val="bg1"/>
                          </a:solidFill>
                          <a:effectLst/>
                          <a:latin typeface="Verdana" pitchFamily="34" charset="0"/>
                        </a:rPr>
                        <a:t>x</a:t>
                      </a:r>
                    </a:p>
                  </a:txBody>
                  <a:tcPr marT="45709" marB="4570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1" u="none" strike="noStrike" cap="none" normalizeH="0" baseline="0" dirty="0" smtClean="0">
                          <a:ln>
                            <a:noFill/>
                          </a:ln>
                          <a:solidFill>
                            <a:schemeClr val="bg1"/>
                          </a:solidFill>
                          <a:effectLst/>
                          <a:latin typeface="Verdana" pitchFamily="34" charset="0"/>
                          <a:cs typeface="Arial" charset="0"/>
                        </a:rPr>
                        <a:t>f</a:t>
                      </a: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 3</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 2</a:t>
                      </a:r>
                    </a:p>
                  </a:txBody>
                  <a:tcPr marT="45709" marB="4570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 </a:t>
                      </a:r>
                      <a:r>
                        <a:rPr kumimoji="0" lang="en-US" sz="2400" b="1" i="1" u="none" strike="noStrike" cap="none" normalizeH="0" baseline="0" dirty="0" smtClean="0">
                          <a:ln>
                            <a:noFill/>
                          </a:ln>
                          <a:solidFill>
                            <a:schemeClr val="bg1"/>
                          </a:solidFill>
                          <a:effectLst/>
                          <a:latin typeface="Verdana" pitchFamily="34" charset="0"/>
                          <a:cs typeface="Arial" charset="0"/>
                        </a:rPr>
                        <a:t>f</a:t>
                      </a:r>
                      <a:r>
                        <a:rPr kumimoji="0" lang="en-US" sz="2400" b="1" i="0" u="none" strike="noStrike" cap="none" normalizeH="0" baseline="0" dirty="0" smtClean="0">
                          <a:ln>
                            <a:noFill/>
                          </a:ln>
                          <a:solidFill>
                            <a:schemeClr val="bg1"/>
                          </a:solidFill>
                          <a:effectLst/>
                          <a:latin typeface="Verdana" pitchFamily="34" charset="0"/>
                          <a:cs typeface="Arial" charset="0"/>
                        </a:rPr>
                        <a:t>(</a:t>
                      </a:r>
                      <a:r>
                        <a:rPr kumimoji="0" lang="en-US" sz="2400" b="1" i="1" u="none" strike="noStrike" cap="none" normalizeH="0" baseline="0" dirty="0" smtClean="0">
                          <a:ln>
                            <a:noFill/>
                          </a:ln>
                          <a:solidFill>
                            <a:schemeClr val="bg1"/>
                          </a:solidFill>
                          <a:effectLst/>
                          <a:latin typeface="Verdana" pitchFamily="34" charset="0"/>
                          <a:cs typeface="Arial" charset="0"/>
                        </a:rPr>
                        <a:t>x</a:t>
                      </a:r>
                      <a:r>
                        <a:rPr kumimoji="0" lang="en-US" sz="2400" b="1" i="0" u="none" strike="noStrike" cap="none" normalizeH="0" baseline="0" dirty="0" smtClean="0">
                          <a:ln>
                            <a:noFill/>
                          </a:ln>
                          <a:solidFill>
                            <a:schemeClr val="bg1"/>
                          </a:solidFill>
                          <a:effectLst/>
                          <a:latin typeface="Verdana" pitchFamily="34" charset="0"/>
                          <a:cs typeface="Arial" charset="0"/>
                        </a:rPr>
                        <a:t>))</a:t>
                      </a:r>
                    </a:p>
                  </a:txBody>
                  <a:tcPr marT="45709" marB="4570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80"/>
                    </a:solid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3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825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64563"/>
                                        </p:tgtEl>
                                        <p:attrNameLst>
                                          <p:attrName>style.visibility</p:attrName>
                                        </p:attrNameLst>
                                      </p:cBhvr>
                                      <p:to>
                                        <p:strVal val="visible"/>
                                      </p:to>
                                    </p:set>
                                    <p:anim calcmode="lin" valueType="num">
                                      <p:cBhvr>
                                        <p:cTn id="7" dur="1000" fill="hold"/>
                                        <p:tgtEl>
                                          <p:spTgt spid="364563"/>
                                        </p:tgtEl>
                                        <p:attrNameLst>
                                          <p:attrName>ppt_w</p:attrName>
                                        </p:attrNameLst>
                                      </p:cBhvr>
                                      <p:tavLst>
                                        <p:tav tm="0">
                                          <p:val>
                                            <p:strVal val="#ppt_w+.3"/>
                                          </p:val>
                                        </p:tav>
                                        <p:tav tm="100000">
                                          <p:val>
                                            <p:strVal val="#ppt_w"/>
                                          </p:val>
                                        </p:tav>
                                      </p:tavLst>
                                    </p:anim>
                                    <p:anim calcmode="lin" valueType="num">
                                      <p:cBhvr>
                                        <p:cTn id="8" dur="1000" fill="hold"/>
                                        <p:tgtEl>
                                          <p:spTgt spid="364563"/>
                                        </p:tgtEl>
                                        <p:attrNameLst>
                                          <p:attrName>ppt_h</p:attrName>
                                        </p:attrNameLst>
                                      </p:cBhvr>
                                      <p:tavLst>
                                        <p:tav tm="0">
                                          <p:val>
                                            <p:strVal val="#ppt_h"/>
                                          </p:val>
                                        </p:tav>
                                        <p:tav tm="100000">
                                          <p:val>
                                            <p:strVal val="#ppt_h"/>
                                          </p:val>
                                        </p:tav>
                                      </p:tavLst>
                                    </p:anim>
                                    <p:animEffect transition="in" filter="fade">
                                      <p:cBhvr>
                                        <p:cTn id="9" dur="1000"/>
                                        <p:tgtEl>
                                          <p:spTgt spid="36456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64553"/>
                                        </p:tgtEl>
                                        <p:attrNameLst>
                                          <p:attrName>style.visibility</p:attrName>
                                        </p:attrNameLst>
                                      </p:cBhvr>
                                      <p:to>
                                        <p:strVal val="visible"/>
                                      </p:to>
                                    </p:set>
                                    <p:animEffect transition="in" filter="box(in)">
                                      <p:cBhvr>
                                        <p:cTn id="14" dur="500"/>
                                        <p:tgtEl>
                                          <p:spTgt spid="364553"/>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364552"/>
                                        </p:tgtEl>
                                        <p:attrNameLst>
                                          <p:attrName>style.visibility</p:attrName>
                                        </p:attrNameLst>
                                      </p:cBhvr>
                                      <p:to>
                                        <p:strVal val="visible"/>
                                      </p:to>
                                    </p:set>
                                    <p:animEffect transition="in" filter="box(in)">
                                      <p:cBhvr>
                                        <p:cTn id="17" dur="500"/>
                                        <p:tgtEl>
                                          <p:spTgt spid="364552"/>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64554"/>
                                        </p:tgtEl>
                                        <p:attrNameLst>
                                          <p:attrName>style.visibility</p:attrName>
                                        </p:attrNameLst>
                                      </p:cBhvr>
                                      <p:to>
                                        <p:strVal val="visible"/>
                                      </p:to>
                                    </p:set>
                                    <p:animEffect transition="in" filter="box(in)">
                                      <p:cBhvr>
                                        <p:cTn id="20" dur="500"/>
                                        <p:tgtEl>
                                          <p:spTgt spid="36455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64580"/>
                                        </p:tgtEl>
                                        <p:attrNameLst>
                                          <p:attrName>style.visibility</p:attrName>
                                        </p:attrNameLst>
                                      </p:cBhvr>
                                      <p:to>
                                        <p:strVal val="visible"/>
                                      </p:to>
                                    </p:set>
                                    <p:animEffect transition="in" filter="box(in)">
                                      <p:cBhvr>
                                        <p:cTn id="25" dur="500"/>
                                        <p:tgtEl>
                                          <p:spTgt spid="364580"/>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364579"/>
                                        </p:tgtEl>
                                        <p:attrNameLst>
                                          <p:attrName>style.visibility</p:attrName>
                                        </p:attrNameLst>
                                      </p:cBhvr>
                                      <p:to>
                                        <p:strVal val="visible"/>
                                      </p:to>
                                    </p:set>
                                    <p:animEffect transition="in" filter="box(in)">
                                      <p:cBhvr>
                                        <p:cTn id="28" dur="500"/>
                                        <p:tgtEl>
                                          <p:spTgt spid="364579"/>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64581"/>
                                        </p:tgtEl>
                                        <p:attrNameLst>
                                          <p:attrName>style.visibility</p:attrName>
                                        </p:attrNameLst>
                                      </p:cBhvr>
                                      <p:to>
                                        <p:strVal val="visible"/>
                                      </p:to>
                                    </p:set>
                                    <p:animEffect transition="in" filter="box(in)">
                                      <p:cBhvr>
                                        <p:cTn id="31" dur="500"/>
                                        <p:tgtEl>
                                          <p:spTgt spid="36458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364560"/>
                                        </p:tgtEl>
                                        <p:attrNameLst>
                                          <p:attrName>style.visibility</p:attrName>
                                        </p:attrNameLst>
                                      </p:cBhvr>
                                      <p:to>
                                        <p:strVal val="visible"/>
                                      </p:to>
                                    </p:set>
                                    <p:animEffect transition="in" filter="box(in)">
                                      <p:cBhvr>
                                        <p:cTn id="36" dur="500"/>
                                        <p:tgtEl>
                                          <p:spTgt spid="364560"/>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364561"/>
                                        </p:tgtEl>
                                        <p:attrNameLst>
                                          <p:attrName>style.visibility</p:attrName>
                                        </p:attrNameLst>
                                      </p:cBhvr>
                                      <p:to>
                                        <p:strVal val="visible"/>
                                      </p:to>
                                    </p:set>
                                    <p:animEffect transition="in" filter="box(in)">
                                      <p:cBhvr>
                                        <p:cTn id="39" dur="500"/>
                                        <p:tgtEl>
                                          <p:spTgt spid="364561"/>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364562"/>
                                        </p:tgtEl>
                                        <p:attrNameLst>
                                          <p:attrName>style.visibility</p:attrName>
                                        </p:attrNameLst>
                                      </p:cBhvr>
                                      <p:to>
                                        <p:strVal val="visible"/>
                                      </p:to>
                                    </p:set>
                                    <p:animEffect transition="in" filter="box(in)">
                                      <p:cBhvr>
                                        <p:cTn id="42" dur="500"/>
                                        <p:tgtEl>
                                          <p:spTgt spid="36456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64557"/>
                                        </p:tgtEl>
                                        <p:attrNameLst>
                                          <p:attrName>style.visibility</p:attrName>
                                        </p:attrNameLst>
                                      </p:cBhvr>
                                      <p:to>
                                        <p:strVal val="visible"/>
                                      </p:to>
                                    </p:set>
                                    <p:animEffect transition="in" filter="box(in)">
                                      <p:cBhvr>
                                        <p:cTn id="47" dur="500"/>
                                        <p:tgtEl>
                                          <p:spTgt spid="364557"/>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364556"/>
                                        </p:tgtEl>
                                        <p:attrNameLst>
                                          <p:attrName>style.visibility</p:attrName>
                                        </p:attrNameLst>
                                      </p:cBhvr>
                                      <p:to>
                                        <p:strVal val="visible"/>
                                      </p:to>
                                    </p:set>
                                    <p:animEffect transition="in" filter="box(in)">
                                      <p:cBhvr>
                                        <p:cTn id="50" dur="500"/>
                                        <p:tgtEl>
                                          <p:spTgt spid="364556"/>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364558"/>
                                        </p:tgtEl>
                                        <p:attrNameLst>
                                          <p:attrName>style.visibility</p:attrName>
                                        </p:attrNameLst>
                                      </p:cBhvr>
                                      <p:to>
                                        <p:strVal val="visible"/>
                                      </p:to>
                                    </p:set>
                                    <p:animEffect transition="in" filter="box(in)">
                                      <p:cBhvr>
                                        <p:cTn id="53" dur="500"/>
                                        <p:tgtEl>
                                          <p:spTgt spid="36455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364584"/>
                                        </p:tgtEl>
                                        <p:attrNameLst>
                                          <p:attrName>style.visibility</p:attrName>
                                        </p:attrNameLst>
                                      </p:cBhvr>
                                      <p:to>
                                        <p:strVal val="visible"/>
                                      </p:to>
                                    </p:set>
                                    <p:animEffect transition="in" filter="box(in)">
                                      <p:cBhvr>
                                        <p:cTn id="58" dur="500"/>
                                        <p:tgtEl>
                                          <p:spTgt spid="364584"/>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364583"/>
                                        </p:tgtEl>
                                        <p:attrNameLst>
                                          <p:attrName>style.visibility</p:attrName>
                                        </p:attrNameLst>
                                      </p:cBhvr>
                                      <p:to>
                                        <p:strVal val="visible"/>
                                      </p:to>
                                    </p:set>
                                    <p:animEffect transition="in" filter="box(in)">
                                      <p:cBhvr>
                                        <p:cTn id="61" dur="500"/>
                                        <p:tgtEl>
                                          <p:spTgt spid="364583"/>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364585"/>
                                        </p:tgtEl>
                                        <p:attrNameLst>
                                          <p:attrName>style.visibility</p:attrName>
                                        </p:attrNameLst>
                                      </p:cBhvr>
                                      <p:to>
                                        <p:strVal val="visible"/>
                                      </p:to>
                                    </p:set>
                                    <p:animEffect transition="in" filter="box(in)">
                                      <p:cBhvr>
                                        <p:cTn id="64" dur="500"/>
                                        <p:tgtEl>
                                          <p:spTgt spid="364585"/>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364588"/>
                                        </p:tgtEl>
                                        <p:attrNameLst>
                                          <p:attrName>style.visibility</p:attrName>
                                        </p:attrNameLst>
                                      </p:cBhvr>
                                      <p:to>
                                        <p:strVal val="visible"/>
                                      </p:to>
                                    </p:set>
                                    <p:animEffect transition="in" filter="box(in)">
                                      <p:cBhvr>
                                        <p:cTn id="69" dur="500"/>
                                        <p:tgtEl>
                                          <p:spTgt spid="364588"/>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364587"/>
                                        </p:tgtEl>
                                        <p:attrNameLst>
                                          <p:attrName>style.visibility</p:attrName>
                                        </p:attrNameLst>
                                      </p:cBhvr>
                                      <p:to>
                                        <p:strVal val="visible"/>
                                      </p:to>
                                    </p:set>
                                    <p:animEffect transition="in" filter="box(in)">
                                      <p:cBhvr>
                                        <p:cTn id="72" dur="500"/>
                                        <p:tgtEl>
                                          <p:spTgt spid="364587"/>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364589"/>
                                        </p:tgtEl>
                                        <p:attrNameLst>
                                          <p:attrName>style.visibility</p:attrName>
                                        </p:attrNameLst>
                                      </p:cBhvr>
                                      <p:to>
                                        <p:strVal val="visible"/>
                                      </p:to>
                                    </p:set>
                                    <p:animEffect transition="in" filter="box(in)">
                                      <p:cBhvr>
                                        <p:cTn id="75" dur="500"/>
                                        <p:tgtEl>
                                          <p:spTgt spid="364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52" grpId="0"/>
      <p:bldP spid="364553" grpId="0"/>
      <p:bldP spid="364554" grpId="0"/>
      <p:bldP spid="364556" grpId="0"/>
      <p:bldP spid="364557" grpId="0"/>
      <p:bldP spid="364558" grpId="0"/>
      <p:bldP spid="364560" grpId="0"/>
      <p:bldP spid="364561" grpId="0"/>
      <p:bldP spid="364562" grpId="0"/>
      <p:bldP spid="364563" grpId="0"/>
      <p:bldP spid="364579" grpId="0"/>
      <p:bldP spid="364580" grpId="0"/>
      <p:bldP spid="364581" grpId="0"/>
      <p:bldP spid="364583" grpId="0"/>
      <p:bldP spid="364584" grpId="0"/>
      <p:bldP spid="364585" grpId="0"/>
      <p:bldP spid="364587" grpId="0"/>
      <p:bldP spid="364588" grpId="0"/>
      <p:bldP spid="36458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4" name="Text Box 6"/>
          <p:cNvSpPr txBox="1">
            <a:spLocks noChangeArrowheads="1"/>
          </p:cNvSpPr>
          <p:nvPr/>
        </p:nvSpPr>
        <p:spPr bwMode="auto">
          <a:xfrm>
            <a:off x="990600" y="220980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  </a:t>
            </a:r>
            <a:r>
              <a:rPr lang="en-US" altLang="en-US">
                <a:solidFill>
                  <a:srgbClr val="FF0000"/>
                </a:solidFill>
              </a:rPr>
              <a:t>Plot enough points </a:t>
            </a:r>
            <a:r>
              <a:rPr lang="en-US" altLang="en-US"/>
              <a:t>to see a pattern.</a:t>
            </a:r>
            <a:endParaRPr lang="en-US" altLang="en-US" b="1"/>
          </a:p>
        </p:txBody>
      </p:sp>
      <p:sp>
        <p:nvSpPr>
          <p:cNvPr id="26627" name="Text Box 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2a Continued</a:t>
            </a:r>
            <a:endParaRPr lang="en-US" altLang="en-US" sz="2600">
              <a:solidFill>
                <a:schemeClr val="accent2"/>
              </a:solidFill>
              <a:latin typeface="Arial MT Bl" charset="0"/>
            </a:endParaRPr>
          </a:p>
        </p:txBody>
      </p:sp>
      <p:sp>
        <p:nvSpPr>
          <p:cNvPr id="26628" name="Text Box 10"/>
          <p:cNvSpPr txBox="1">
            <a:spLocks noChangeArrowheads="1"/>
          </p:cNvSpPr>
          <p:nvPr/>
        </p:nvSpPr>
        <p:spPr bwMode="auto">
          <a:xfrm>
            <a:off x="974725" y="1524000"/>
            <a:ext cx="581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f</a:t>
            </a:r>
            <a:r>
              <a:rPr lang="en-US" altLang="en-US" b="1"/>
              <a:t>(</a:t>
            </a:r>
            <a:r>
              <a:rPr lang="en-US" altLang="en-US" b="1" i="1"/>
              <a:t>x</a:t>
            </a:r>
            <a:r>
              <a:rPr lang="en-US" altLang="en-US" b="1"/>
              <a:t>) = 3</a:t>
            </a:r>
            <a:r>
              <a:rPr lang="en-US" altLang="en-US" b="1" i="1"/>
              <a:t>x</a:t>
            </a:r>
            <a:r>
              <a:rPr lang="en-US" altLang="en-US" b="1"/>
              <a:t> – 2.</a:t>
            </a:r>
          </a:p>
        </p:txBody>
      </p:sp>
      <p:pic>
        <p:nvPicPr>
          <p:cNvPr id="365579" name="Picture 1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590800"/>
            <a:ext cx="4038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65574"/>
                                        </p:tgtEl>
                                        <p:attrNameLst>
                                          <p:attrName>style.visibility</p:attrName>
                                        </p:attrNameLst>
                                      </p:cBhvr>
                                      <p:to>
                                        <p:strVal val="visible"/>
                                      </p:to>
                                    </p:set>
                                    <p:anim calcmode="lin" valueType="num">
                                      <p:cBhvr>
                                        <p:cTn id="7" dur="1000" fill="hold"/>
                                        <p:tgtEl>
                                          <p:spTgt spid="365574"/>
                                        </p:tgtEl>
                                        <p:attrNameLst>
                                          <p:attrName>ppt_x</p:attrName>
                                        </p:attrNameLst>
                                      </p:cBhvr>
                                      <p:tavLst>
                                        <p:tav tm="0">
                                          <p:val>
                                            <p:strVal val="#ppt_x-.2"/>
                                          </p:val>
                                        </p:tav>
                                        <p:tav tm="100000">
                                          <p:val>
                                            <p:strVal val="#ppt_x"/>
                                          </p:val>
                                        </p:tav>
                                      </p:tavLst>
                                    </p:anim>
                                    <p:anim calcmode="lin" valueType="num">
                                      <p:cBhvr>
                                        <p:cTn id="8" dur="1000" fill="hold"/>
                                        <p:tgtEl>
                                          <p:spTgt spid="3655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557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365579"/>
                                        </p:tgtEl>
                                        <p:attrNameLst>
                                          <p:attrName>style.visibility</p:attrName>
                                        </p:attrNameLst>
                                      </p:cBhvr>
                                      <p:to>
                                        <p:strVal val="visible"/>
                                      </p:to>
                                    </p:set>
                                    <p:animEffect transition="in" filter="dissolve">
                                      <p:cBhvr>
                                        <p:cTn id="14" dur="500"/>
                                        <p:tgtEl>
                                          <p:spTgt spid="3655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601" name="Text Box 9"/>
          <p:cNvSpPr txBox="1">
            <a:spLocks noChangeArrowheads="1"/>
          </p:cNvSpPr>
          <p:nvPr/>
        </p:nvSpPr>
        <p:spPr bwMode="auto">
          <a:xfrm>
            <a:off x="381000" y="2209800"/>
            <a:ext cx="39624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566738" algn="l"/>
              </a:tabLst>
              <a:defRPr sz="2400">
                <a:solidFill>
                  <a:schemeClr val="tx1"/>
                </a:solidFill>
                <a:latin typeface="Verdana" pitchFamily="34" charset="0"/>
                <a:cs typeface="Arial" charset="0"/>
              </a:defRPr>
            </a:lvl1pPr>
            <a:lvl2pPr marL="742950" indent="-285750">
              <a:tabLst>
                <a:tab pos="566738" algn="l"/>
              </a:tabLst>
              <a:defRPr sz="2400">
                <a:solidFill>
                  <a:schemeClr val="tx1"/>
                </a:solidFill>
                <a:latin typeface="Verdana" pitchFamily="34" charset="0"/>
                <a:cs typeface="Arial" charset="0"/>
              </a:defRPr>
            </a:lvl2pPr>
            <a:lvl3pPr marL="1143000" indent="-228600">
              <a:tabLst>
                <a:tab pos="566738" algn="l"/>
              </a:tabLst>
              <a:defRPr sz="2400">
                <a:solidFill>
                  <a:schemeClr val="tx1"/>
                </a:solidFill>
                <a:latin typeface="Verdana" pitchFamily="34" charset="0"/>
                <a:cs typeface="Arial" charset="0"/>
              </a:defRPr>
            </a:lvl3pPr>
            <a:lvl4pPr marL="1600200" indent="-228600">
              <a:tabLst>
                <a:tab pos="566738" algn="l"/>
              </a:tabLst>
              <a:defRPr sz="2400">
                <a:solidFill>
                  <a:schemeClr val="tx1"/>
                </a:solidFill>
                <a:latin typeface="Verdana" pitchFamily="34" charset="0"/>
                <a:cs typeface="Arial" charset="0"/>
              </a:defRPr>
            </a:lvl4pPr>
            <a:lvl5pPr marL="2057400" indent="-228600">
              <a:tabLst>
                <a:tab pos="566738"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566738"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566738"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566738"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566738" algn="l"/>
              </a:tabLst>
              <a:defRPr sz="2400">
                <a:solidFill>
                  <a:schemeClr val="tx1"/>
                </a:solidFill>
                <a:latin typeface="Verdana" pitchFamily="34" charset="0"/>
                <a:cs typeface="Arial" charset="0"/>
              </a:defRPr>
            </a:lvl9pPr>
          </a:lstStyle>
          <a:p>
            <a:r>
              <a:rPr lang="en-US" altLang="en-US" b="1"/>
              <a:t>Step 3  </a:t>
            </a:r>
            <a:r>
              <a:rPr lang="en-US" altLang="en-US"/>
              <a:t>The ordered pairs appear to form a line. </a:t>
            </a:r>
            <a:r>
              <a:rPr lang="en-US" altLang="en-US">
                <a:solidFill>
                  <a:srgbClr val="3366FF"/>
                </a:solidFill>
              </a:rPr>
              <a:t>Draw a line </a:t>
            </a:r>
            <a:r>
              <a:rPr lang="en-US" altLang="en-US"/>
              <a:t>through all the points to show all the ordered pairs 	that satisfy the function. Draw arrowheads on both </a:t>
            </a:r>
            <a:r>
              <a:rPr lang="en-US" altLang="en-US">
                <a:latin typeface="Arial" charset="0"/>
              </a:rPr>
              <a:t>“</a:t>
            </a:r>
            <a:r>
              <a:rPr lang="en-US" altLang="en-US"/>
              <a:t>ends</a:t>
            </a:r>
            <a:r>
              <a:rPr lang="en-US" altLang="en-US">
                <a:latin typeface="Arial" charset="0"/>
              </a:rPr>
              <a:t>”</a:t>
            </a:r>
            <a:r>
              <a:rPr lang="en-US" altLang="en-US"/>
              <a:t> of the line.</a:t>
            </a:r>
            <a:endParaRPr lang="en-US" altLang="en-US" b="1"/>
          </a:p>
        </p:txBody>
      </p:sp>
      <p:pic>
        <p:nvPicPr>
          <p:cNvPr id="27651"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1828800"/>
            <a:ext cx="4800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6603" name="Line 11"/>
          <p:cNvSpPr>
            <a:spLocks noChangeShapeType="1"/>
          </p:cNvSpPr>
          <p:nvPr/>
        </p:nvSpPr>
        <p:spPr bwMode="auto">
          <a:xfrm flipV="1">
            <a:off x="5257800" y="2209800"/>
            <a:ext cx="2667000" cy="3733800"/>
          </a:xfrm>
          <a:prstGeom prst="line">
            <a:avLst/>
          </a:prstGeom>
          <a:noFill/>
          <a:ln w="19050">
            <a:solidFill>
              <a:srgbClr val="3366FF"/>
            </a:solidFill>
            <a:round/>
            <a:headEnd type="triangle" w="med" len="me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27653" name="Text Box 1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2a Continued</a:t>
            </a:r>
            <a:endParaRPr lang="en-US" altLang="en-US" sz="2600">
              <a:solidFill>
                <a:schemeClr val="accent2"/>
              </a:solidFill>
              <a:latin typeface="Arial MT Bl" charset="0"/>
            </a:endParaRPr>
          </a:p>
        </p:txBody>
      </p:sp>
      <p:sp>
        <p:nvSpPr>
          <p:cNvPr id="27654" name="Text Box 13"/>
          <p:cNvSpPr txBox="1">
            <a:spLocks noChangeArrowheads="1"/>
          </p:cNvSpPr>
          <p:nvPr/>
        </p:nvSpPr>
        <p:spPr bwMode="auto">
          <a:xfrm>
            <a:off x="974725" y="1447800"/>
            <a:ext cx="581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f</a:t>
            </a:r>
            <a:r>
              <a:rPr lang="en-US" altLang="en-US" b="1"/>
              <a:t>(</a:t>
            </a:r>
            <a:r>
              <a:rPr lang="en-US" altLang="en-US" b="1" i="1"/>
              <a:t>x</a:t>
            </a:r>
            <a:r>
              <a:rPr lang="en-US" altLang="en-US" b="1"/>
              <a:t>) = 3</a:t>
            </a:r>
            <a:r>
              <a:rPr lang="en-US" altLang="en-US" b="1" i="1"/>
              <a:t>x</a:t>
            </a:r>
            <a:r>
              <a:rPr lang="en-US" altLang="en-US" b="1"/>
              <a:t> –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66601"/>
                                        </p:tgtEl>
                                        <p:attrNameLst>
                                          <p:attrName>style.visibility</p:attrName>
                                        </p:attrNameLst>
                                      </p:cBhvr>
                                      <p:to>
                                        <p:strVal val="visible"/>
                                      </p:to>
                                    </p:set>
                                    <p:animEffect transition="in" filter="box(in)">
                                      <p:cBhvr>
                                        <p:cTn id="7" dur="500"/>
                                        <p:tgtEl>
                                          <p:spTgt spid="3666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366603"/>
                                        </p:tgtEl>
                                        <p:attrNameLst>
                                          <p:attrName>style.visibility</p:attrName>
                                        </p:attrNameLst>
                                      </p:cBhvr>
                                      <p:to>
                                        <p:strVal val="visible"/>
                                      </p:to>
                                    </p:set>
                                    <p:anim calcmode="lin" valueType="num">
                                      <p:cBhvr>
                                        <p:cTn id="12" dur="1000" fill="hold"/>
                                        <p:tgtEl>
                                          <p:spTgt spid="366603"/>
                                        </p:tgtEl>
                                        <p:attrNameLst>
                                          <p:attrName>ppt_w</p:attrName>
                                        </p:attrNameLst>
                                      </p:cBhvr>
                                      <p:tavLst>
                                        <p:tav tm="0">
                                          <p:val>
                                            <p:strVal val="#ppt_w*0.70"/>
                                          </p:val>
                                        </p:tav>
                                        <p:tav tm="100000">
                                          <p:val>
                                            <p:strVal val="#ppt_w"/>
                                          </p:val>
                                        </p:tav>
                                      </p:tavLst>
                                    </p:anim>
                                    <p:anim calcmode="lin" valueType="num">
                                      <p:cBhvr>
                                        <p:cTn id="13" dur="1000" fill="hold"/>
                                        <p:tgtEl>
                                          <p:spTgt spid="366603"/>
                                        </p:tgtEl>
                                        <p:attrNameLst>
                                          <p:attrName>ppt_h</p:attrName>
                                        </p:attrNameLst>
                                      </p:cBhvr>
                                      <p:tavLst>
                                        <p:tav tm="0">
                                          <p:val>
                                            <p:strVal val="#ppt_h"/>
                                          </p:val>
                                        </p:tav>
                                        <p:tav tm="100000">
                                          <p:val>
                                            <p:strVal val="#ppt_h"/>
                                          </p:val>
                                        </p:tav>
                                      </p:tavLst>
                                    </p:anim>
                                    <p:animEffect transition="in" filter="fade">
                                      <p:cBhvr>
                                        <p:cTn id="14" dur="1000"/>
                                        <p:tgtEl>
                                          <p:spTgt spid="366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601" grpId="0"/>
      <p:bldP spid="36660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974725" y="1454150"/>
            <a:ext cx="541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y</a:t>
            </a:r>
            <a:r>
              <a:rPr lang="en-US" altLang="en-US" b="1"/>
              <a:t> = |</a:t>
            </a:r>
            <a:r>
              <a:rPr lang="en-US" altLang="en-US" b="1" i="1"/>
              <a:t>x</a:t>
            </a:r>
            <a:r>
              <a:rPr lang="en-US" altLang="en-US" b="1"/>
              <a:t> </a:t>
            </a:r>
            <a:r>
              <a:rPr lang="en-US" altLang="en-US" b="1">
                <a:latin typeface="Arial" charset="0"/>
              </a:rPr>
              <a:t>–</a:t>
            </a:r>
            <a:r>
              <a:rPr lang="en-US" altLang="en-US" b="1"/>
              <a:t> 1|.</a:t>
            </a:r>
          </a:p>
        </p:txBody>
      </p:sp>
      <p:sp>
        <p:nvSpPr>
          <p:cNvPr id="367622" name="Text Box 6"/>
          <p:cNvSpPr txBox="1">
            <a:spLocks noChangeArrowheads="1"/>
          </p:cNvSpPr>
          <p:nvPr/>
        </p:nvSpPr>
        <p:spPr bwMode="auto">
          <a:xfrm>
            <a:off x="2314575" y="3662363"/>
            <a:ext cx="3400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a:t>
            </a:r>
            <a:r>
              <a:rPr lang="en-US" altLang="en-US" i="1">
                <a:solidFill>
                  <a:srgbClr val="00B050"/>
                </a:solidFill>
              </a:rPr>
              <a:t>–</a:t>
            </a:r>
            <a:r>
              <a:rPr lang="en-US" altLang="en-US">
                <a:solidFill>
                  <a:srgbClr val="00B050"/>
                </a:solidFill>
              </a:rPr>
              <a:t>2</a:t>
            </a:r>
            <a:r>
              <a:rPr lang="en-US" altLang="en-US" i="1">
                <a:solidFill>
                  <a:srgbClr val="00B050"/>
                </a:solidFill>
              </a:rPr>
              <a:t> </a:t>
            </a:r>
            <a:r>
              <a:rPr lang="en-US" altLang="en-US"/>
              <a:t>– 1| = </a:t>
            </a:r>
            <a:r>
              <a:rPr lang="en-US" altLang="en-US">
                <a:solidFill>
                  <a:srgbClr val="3366FF"/>
                </a:solidFill>
              </a:rPr>
              <a:t>3</a:t>
            </a:r>
            <a:endParaRPr lang="en-US" altLang="en-US" i="1">
              <a:solidFill>
                <a:srgbClr val="3366FF"/>
              </a:solidFill>
            </a:endParaRPr>
          </a:p>
        </p:txBody>
      </p:sp>
      <p:sp>
        <p:nvSpPr>
          <p:cNvPr id="367623" name="Text Box 7"/>
          <p:cNvSpPr txBox="1">
            <a:spLocks noChangeArrowheads="1"/>
          </p:cNvSpPr>
          <p:nvPr/>
        </p:nvSpPr>
        <p:spPr bwMode="auto">
          <a:xfrm>
            <a:off x="1239838" y="3705225"/>
            <a:ext cx="96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367624" name="Text Box 8"/>
          <p:cNvSpPr txBox="1">
            <a:spLocks noChangeArrowheads="1"/>
          </p:cNvSpPr>
          <p:nvPr/>
        </p:nvSpPr>
        <p:spPr bwMode="auto">
          <a:xfrm>
            <a:off x="6324600" y="3662363"/>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3</a:t>
            </a:r>
            <a:r>
              <a:rPr lang="en-US" altLang="en-US"/>
              <a:t>)</a:t>
            </a:r>
          </a:p>
        </p:txBody>
      </p:sp>
      <p:sp>
        <p:nvSpPr>
          <p:cNvPr id="367626" name="Text Box 10"/>
          <p:cNvSpPr txBox="1">
            <a:spLocks noChangeArrowheads="1"/>
          </p:cNvSpPr>
          <p:nvPr/>
        </p:nvSpPr>
        <p:spPr bwMode="auto">
          <a:xfrm>
            <a:off x="2362200" y="526256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a:t>
            </a:r>
            <a:r>
              <a:rPr lang="en-US" altLang="en-US">
                <a:solidFill>
                  <a:srgbClr val="00B050"/>
                </a:solidFill>
              </a:rPr>
              <a:t>1</a:t>
            </a:r>
            <a:r>
              <a:rPr lang="en-US" altLang="en-US"/>
              <a:t> – 1| = </a:t>
            </a:r>
            <a:r>
              <a:rPr lang="en-US" altLang="en-US">
                <a:solidFill>
                  <a:srgbClr val="3366FF"/>
                </a:solidFill>
              </a:rPr>
              <a:t>0</a:t>
            </a:r>
          </a:p>
        </p:txBody>
      </p:sp>
      <p:sp>
        <p:nvSpPr>
          <p:cNvPr id="367627" name="Text Box 11"/>
          <p:cNvSpPr txBox="1">
            <a:spLocks noChangeArrowheads="1"/>
          </p:cNvSpPr>
          <p:nvPr/>
        </p:nvSpPr>
        <p:spPr bwMode="auto">
          <a:xfrm>
            <a:off x="1393825" y="5240338"/>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367628" name="Text Box 12"/>
          <p:cNvSpPr txBox="1">
            <a:spLocks noChangeArrowheads="1"/>
          </p:cNvSpPr>
          <p:nvPr/>
        </p:nvSpPr>
        <p:spPr bwMode="auto">
          <a:xfrm>
            <a:off x="6477000" y="52514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0</a:t>
            </a:r>
            <a:r>
              <a:rPr lang="en-US" altLang="en-US"/>
              <a:t>)</a:t>
            </a:r>
          </a:p>
        </p:txBody>
      </p:sp>
      <p:sp>
        <p:nvSpPr>
          <p:cNvPr id="367630" name="Text Box 14"/>
          <p:cNvSpPr txBox="1">
            <a:spLocks noChangeArrowheads="1"/>
          </p:cNvSpPr>
          <p:nvPr/>
        </p:nvSpPr>
        <p:spPr bwMode="auto">
          <a:xfrm>
            <a:off x="1371600" y="4729163"/>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0</a:t>
            </a:r>
          </a:p>
        </p:txBody>
      </p:sp>
      <p:sp>
        <p:nvSpPr>
          <p:cNvPr id="367631" name="Text Box 15"/>
          <p:cNvSpPr txBox="1">
            <a:spLocks noChangeArrowheads="1"/>
          </p:cNvSpPr>
          <p:nvPr/>
        </p:nvSpPr>
        <p:spPr bwMode="auto">
          <a:xfrm>
            <a:off x="2362200" y="472916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a:t>
            </a:r>
            <a:r>
              <a:rPr lang="en-US" altLang="en-US">
                <a:solidFill>
                  <a:srgbClr val="00B050"/>
                </a:solidFill>
              </a:rPr>
              <a:t>0</a:t>
            </a:r>
            <a:r>
              <a:rPr lang="en-US" altLang="en-US"/>
              <a:t> – 1| = </a:t>
            </a:r>
            <a:r>
              <a:rPr lang="en-US" altLang="en-US">
                <a:solidFill>
                  <a:srgbClr val="3366FF"/>
                </a:solidFill>
              </a:rPr>
              <a:t>1</a:t>
            </a:r>
          </a:p>
        </p:txBody>
      </p:sp>
      <p:sp>
        <p:nvSpPr>
          <p:cNvPr id="367632" name="Text Box 16"/>
          <p:cNvSpPr txBox="1">
            <a:spLocks noChangeArrowheads="1"/>
          </p:cNvSpPr>
          <p:nvPr/>
        </p:nvSpPr>
        <p:spPr bwMode="auto">
          <a:xfrm>
            <a:off x="6477000" y="4695825"/>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0</a:t>
            </a:r>
            <a:r>
              <a:rPr lang="en-US" altLang="en-US"/>
              <a:t>, </a:t>
            </a:r>
            <a:r>
              <a:rPr lang="en-US" altLang="en-US">
                <a:solidFill>
                  <a:srgbClr val="3366FF"/>
                </a:solidFill>
              </a:rPr>
              <a:t>1</a:t>
            </a:r>
            <a:r>
              <a:rPr lang="en-US" altLang="en-US"/>
              <a:t>)</a:t>
            </a:r>
          </a:p>
        </p:txBody>
      </p:sp>
      <p:sp>
        <p:nvSpPr>
          <p:cNvPr id="367633" name="Text Box 17"/>
          <p:cNvSpPr txBox="1">
            <a:spLocks noChangeArrowheads="1"/>
          </p:cNvSpPr>
          <p:nvPr/>
        </p:nvSpPr>
        <p:spPr bwMode="auto">
          <a:xfrm>
            <a:off x="990600" y="2154238"/>
            <a:ext cx="69500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308100" indent="-13081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1  </a:t>
            </a:r>
            <a:r>
              <a:rPr lang="en-US" altLang="en-US">
                <a:solidFill>
                  <a:srgbClr val="00B050"/>
                </a:solidFill>
              </a:rPr>
              <a:t>Choose several values of </a:t>
            </a:r>
            <a:r>
              <a:rPr lang="en-US" altLang="en-US" i="1">
                <a:solidFill>
                  <a:srgbClr val="00B050"/>
                </a:solidFill>
              </a:rPr>
              <a:t>x </a:t>
            </a:r>
            <a:r>
              <a:rPr lang="en-US" altLang="en-US"/>
              <a:t>and generate ordered pairs. </a:t>
            </a:r>
            <a:endParaRPr lang="en-US" altLang="en-US" b="1"/>
          </a:p>
        </p:txBody>
      </p:sp>
      <p:sp>
        <p:nvSpPr>
          <p:cNvPr id="367649" name="Text Box 33"/>
          <p:cNvSpPr txBox="1">
            <a:spLocks noChangeArrowheads="1"/>
          </p:cNvSpPr>
          <p:nvPr/>
        </p:nvSpPr>
        <p:spPr bwMode="auto">
          <a:xfrm>
            <a:off x="2336800" y="4195763"/>
            <a:ext cx="345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a:t>
            </a:r>
            <a:r>
              <a:rPr lang="en-US" altLang="en-US">
                <a:solidFill>
                  <a:srgbClr val="00B050"/>
                </a:solidFill>
              </a:rPr>
              <a:t>–1 </a:t>
            </a:r>
            <a:r>
              <a:rPr lang="en-US" altLang="en-US"/>
              <a:t>– 1| = </a:t>
            </a:r>
            <a:r>
              <a:rPr lang="en-US" altLang="en-US">
                <a:solidFill>
                  <a:srgbClr val="3366FF"/>
                </a:solidFill>
              </a:rPr>
              <a:t>2</a:t>
            </a:r>
          </a:p>
        </p:txBody>
      </p:sp>
      <p:sp>
        <p:nvSpPr>
          <p:cNvPr id="367650" name="Text Box 34"/>
          <p:cNvSpPr txBox="1">
            <a:spLocks noChangeArrowheads="1"/>
          </p:cNvSpPr>
          <p:nvPr/>
        </p:nvSpPr>
        <p:spPr bwMode="auto">
          <a:xfrm>
            <a:off x="1266825" y="4195763"/>
            <a:ext cx="866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367651" name="Text Box 35"/>
          <p:cNvSpPr txBox="1">
            <a:spLocks noChangeArrowheads="1"/>
          </p:cNvSpPr>
          <p:nvPr/>
        </p:nvSpPr>
        <p:spPr bwMode="auto">
          <a:xfrm>
            <a:off x="6359525" y="4195763"/>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2</a:t>
            </a:r>
            <a:r>
              <a:rPr lang="en-US" altLang="en-US"/>
              <a:t>)</a:t>
            </a:r>
          </a:p>
        </p:txBody>
      </p:sp>
      <p:sp>
        <p:nvSpPr>
          <p:cNvPr id="367653" name="Text Box 37"/>
          <p:cNvSpPr txBox="1">
            <a:spLocks noChangeArrowheads="1"/>
          </p:cNvSpPr>
          <p:nvPr/>
        </p:nvSpPr>
        <p:spPr bwMode="auto">
          <a:xfrm>
            <a:off x="2362200" y="5719763"/>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a:t>
            </a:r>
            <a:r>
              <a:rPr lang="en-US" altLang="en-US">
                <a:solidFill>
                  <a:srgbClr val="00B050"/>
                </a:solidFill>
              </a:rPr>
              <a:t>2</a:t>
            </a:r>
            <a:r>
              <a:rPr lang="en-US" altLang="en-US"/>
              <a:t> – 1| = </a:t>
            </a:r>
            <a:r>
              <a:rPr lang="en-US" altLang="en-US">
                <a:solidFill>
                  <a:srgbClr val="3366FF"/>
                </a:solidFill>
              </a:rPr>
              <a:t>1</a:t>
            </a:r>
          </a:p>
        </p:txBody>
      </p:sp>
      <p:sp>
        <p:nvSpPr>
          <p:cNvPr id="367654" name="Text Box 38"/>
          <p:cNvSpPr txBox="1">
            <a:spLocks noChangeArrowheads="1"/>
          </p:cNvSpPr>
          <p:nvPr/>
        </p:nvSpPr>
        <p:spPr bwMode="auto">
          <a:xfrm>
            <a:off x="1371600" y="5719763"/>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367655" name="Text Box 39"/>
          <p:cNvSpPr txBox="1">
            <a:spLocks noChangeArrowheads="1"/>
          </p:cNvSpPr>
          <p:nvPr/>
        </p:nvSpPr>
        <p:spPr bwMode="auto">
          <a:xfrm>
            <a:off x="6477000" y="5719763"/>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1</a:t>
            </a:r>
            <a:r>
              <a:rPr lang="en-US" altLang="en-US"/>
              <a:t>)</a:t>
            </a:r>
          </a:p>
        </p:txBody>
      </p:sp>
      <p:sp>
        <p:nvSpPr>
          <p:cNvPr id="28691" name="Text Box 47"/>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0000"/>
                </a:solidFill>
                <a:latin typeface="Arial Black" pitchFamily="34" charset="0"/>
              </a:rPr>
              <a:t>Check It Out! </a:t>
            </a:r>
            <a:r>
              <a:rPr lang="en-US" altLang="en-US">
                <a:solidFill>
                  <a:srgbClr val="006699"/>
                </a:solidFill>
                <a:latin typeface="Arial Black" pitchFamily="34" charset="0"/>
              </a:rPr>
              <a:t>Example 2b</a:t>
            </a:r>
            <a:endParaRPr lang="en-US" altLang="en-US" sz="2600">
              <a:solidFill>
                <a:schemeClr val="accent2"/>
              </a:solidFill>
              <a:latin typeface="Arial MT Bl" charset="0"/>
            </a:endParaRPr>
          </a:p>
        </p:txBody>
      </p:sp>
      <p:pic>
        <p:nvPicPr>
          <p:cNvPr id="28692" name="Picture 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9663" y="3173413"/>
            <a:ext cx="6711950" cy="311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7633"/>
                                        </p:tgtEl>
                                        <p:attrNameLst>
                                          <p:attrName>style.visibility</p:attrName>
                                        </p:attrNameLst>
                                      </p:cBhvr>
                                      <p:to>
                                        <p:strVal val="visible"/>
                                      </p:to>
                                    </p:set>
                                    <p:animEffect transition="in" filter="wipe(left)">
                                      <p:cBhvr>
                                        <p:cTn id="7" dur="500"/>
                                        <p:tgtEl>
                                          <p:spTgt spid="3676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7623"/>
                                        </p:tgtEl>
                                        <p:attrNameLst>
                                          <p:attrName>style.visibility</p:attrName>
                                        </p:attrNameLst>
                                      </p:cBhvr>
                                      <p:to>
                                        <p:strVal val="visible"/>
                                      </p:to>
                                    </p:set>
                                    <p:animEffect transition="in" filter="box(in)">
                                      <p:cBhvr>
                                        <p:cTn id="12" dur="500"/>
                                        <p:tgtEl>
                                          <p:spTgt spid="367623"/>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367622"/>
                                        </p:tgtEl>
                                        <p:attrNameLst>
                                          <p:attrName>style.visibility</p:attrName>
                                        </p:attrNameLst>
                                      </p:cBhvr>
                                      <p:to>
                                        <p:strVal val="visible"/>
                                      </p:to>
                                    </p:set>
                                    <p:animEffect transition="in" filter="box(in)">
                                      <p:cBhvr>
                                        <p:cTn id="15" dur="500"/>
                                        <p:tgtEl>
                                          <p:spTgt spid="367622"/>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67624"/>
                                        </p:tgtEl>
                                        <p:attrNameLst>
                                          <p:attrName>style.visibility</p:attrName>
                                        </p:attrNameLst>
                                      </p:cBhvr>
                                      <p:to>
                                        <p:strVal val="visible"/>
                                      </p:to>
                                    </p:set>
                                    <p:animEffect transition="in" filter="box(in)">
                                      <p:cBhvr>
                                        <p:cTn id="18" dur="500"/>
                                        <p:tgtEl>
                                          <p:spTgt spid="36762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367650"/>
                                        </p:tgtEl>
                                        <p:attrNameLst>
                                          <p:attrName>style.visibility</p:attrName>
                                        </p:attrNameLst>
                                      </p:cBhvr>
                                      <p:to>
                                        <p:strVal val="visible"/>
                                      </p:to>
                                    </p:set>
                                    <p:animEffect transition="in" filter="box(in)">
                                      <p:cBhvr>
                                        <p:cTn id="23" dur="500"/>
                                        <p:tgtEl>
                                          <p:spTgt spid="367650"/>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367649"/>
                                        </p:tgtEl>
                                        <p:attrNameLst>
                                          <p:attrName>style.visibility</p:attrName>
                                        </p:attrNameLst>
                                      </p:cBhvr>
                                      <p:to>
                                        <p:strVal val="visible"/>
                                      </p:to>
                                    </p:set>
                                    <p:animEffect transition="in" filter="box(in)">
                                      <p:cBhvr>
                                        <p:cTn id="26" dur="500"/>
                                        <p:tgtEl>
                                          <p:spTgt spid="367649"/>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367651"/>
                                        </p:tgtEl>
                                        <p:attrNameLst>
                                          <p:attrName>style.visibility</p:attrName>
                                        </p:attrNameLst>
                                      </p:cBhvr>
                                      <p:to>
                                        <p:strVal val="visible"/>
                                      </p:to>
                                    </p:set>
                                    <p:animEffect transition="in" filter="box(in)">
                                      <p:cBhvr>
                                        <p:cTn id="29" dur="500"/>
                                        <p:tgtEl>
                                          <p:spTgt spid="36765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367630"/>
                                        </p:tgtEl>
                                        <p:attrNameLst>
                                          <p:attrName>style.visibility</p:attrName>
                                        </p:attrNameLst>
                                      </p:cBhvr>
                                      <p:to>
                                        <p:strVal val="visible"/>
                                      </p:to>
                                    </p:set>
                                    <p:animEffect transition="in" filter="box(in)">
                                      <p:cBhvr>
                                        <p:cTn id="34" dur="500"/>
                                        <p:tgtEl>
                                          <p:spTgt spid="367630"/>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67631"/>
                                        </p:tgtEl>
                                        <p:attrNameLst>
                                          <p:attrName>style.visibility</p:attrName>
                                        </p:attrNameLst>
                                      </p:cBhvr>
                                      <p:to>
                                        <p:strVal val="visible"/>
                                      </p:to>
                                    </p:set>
                                    <p:animEffect transition="in" filter="box(in)">
                                      <p:cBhvr>
                                        <p:cTn id="37" dur="500"/>
                                        <p:tgtEl>
                                          <p:spTgt spid="367631"/>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367632"/>
                                        </p:tgtEl>
                                        <p:attrNameLst>
                                          <p:attrName>style.visibility</p:attrName>
                                        </p:attrNameLst>
                                      </p:cBhvr>
                                      <p:to>
                                        <p:strVal val="visible"/>
                                      </p:to>
                                    </p:set>
                                    <p:animEffect transition="in" filter="box(in)">
                                      <p:cBhvr>
                                        <p:cTn id="40" dur="500"/>
                                        <p:tgtEl>
                                          <p:spTgt spid="36763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367627"/>
                                        </p:tgtEl>
                                        <p:attrNameLst>
                                          <p:attrName>style.visibility</p:attrName>
                                        </p:attrNameLst>
                                      </p:cBhvr>
                                      <p:to>
                                        <p:strVal val="visible"/>
                                      </p:to>
                                    </p:set>
                                    <p:animEffect transition="in" filter="box(in)">
                                      <p:cBhvr>
                                        <p:cTn id="45" dur="500"/>
                                        <p:tgtEl>
                                          <p:spTgt spid="367627"/>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367626"/>
                                        </p:tgtEl>
                                        <p:attrNameLst>
                                          <p:attrName>style.visibility</p:attrName>
                                        </p:attrNameLst>
                                      </p:cBhvr>
                                      <p:to>
                                        <p:strVal val="visible"/>
                                      </p:to>
                                    </p:set>
                                    <p:animEffect transition="in" filter="box(in)">
                                      <p:cBhvr>
                                        <p:cTn id="48" dur="500"/>
                                        <p:tgtEl>
                                          <p:spTgt spid="367626"/>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367628"/>
                                        </p:tgtEl>
                                        <p:attrNameLst>
                                          <p:attrName>style.visibility</p:attrName>
                                        </p:attrNameLst>
                                      </p:cBhvr>
                                      <p:to>
                                        <p:strVal val="visible"/>
                                      </p:to>
                                    </p:set>
                                    <p:animEffect transition="in" filter="box(in)">
                                      <p:cBhvr>
                                        <p:cTn id="51" dur="500"/>
                                        <p:tgtEl>
                                          <p:spTgt spid="367628"/>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4" presetClass="entr" presetSubtype="16" fill="hold" grpId="0" nodeType="clickEffect">
                                  <p:stCondLst>
                                    <p:cond delay="0"/>
                                  </p:stCondLst>
                                  <p:childTnLst>
                                    <p:set>
                                      <p:cBhvr>
                                        <p:cTn id="55" dur="1" fill="hold">
                                          <p:stCondLst>
                                            <p:cond delay="0"/>
                                          </p:stCondLst>
                                        </p:cTn>
                                        <p:tgtEl>
                                          <p:spTgt spid="367654"/>
                                        </p:tgtEl>
                                        <p:attrNameLst>
                                          <p:attrName>style.visibility</p:attrName>
                                        </p:attrNameLst>
                                      </p:cBhvr>
                                      <p:to>
                                        <p:strVal val="visible"/>
                                      </p:to>
                                    </p:set>
                                    <p:animEffect transition="in" filter="box(in)">
                                      <p:cBhvr>
                                        <p:cTn id="56" dur="500"/>
                                        <p:tgtEl>
                                          <p:spTgt spid="367654"/>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367653"/>
                                        </p:tgtEl>
                                        <p:attrNameLst>
                                          <p:attrName>style.visibility</p:attrName>
                                        </p:attrNameLst>
                                      </p:cBhvr>
                                      <p:to>
                                        <p:strVal val="visible"/>
                                      </p:to>
                                    </p:set>
                                    <p:animEffect transition="in" filter="box(in)">
                                      <p:cBhvr>
                                        <p:cTn id="59" dur="500"/>
                                        <p:tgtEl>
                                          <p:spTgt spid="367653"/>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367655"/>
                                        </p:tgtEl>
                                        <p:attrNameLst>
                                          <p:attrName>style.visibility</p:attrName>
                                        </p:attrNameLst>
                                      </p:cBhvr>
                                      <p:to>
                                        <p:strVal val="visible"/>
                                      </p:to>
                                    </p:set>
                                    <p:animEffect transition="in" filter="box(in)">
                                      <p:cBhvr>
                                        <p:cTn id="62" dur="500"/>
                                        <p:tgtEl>
                                          <p:spTgt spid="367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22" grpId="0"/>
      <p:bldP spid="367623" grpId="0"/>
      <p:bldP spid="367624" grpId="0"/>
      <p:bldP spid="367626" grpId="0"/>
      <p:bldP spid="367627" grpId="0"/>
      <p:bldP spid="367628" grpId="0"/>
      <p:bldP spid="367630" grpId="0"/>
      <p:bldP spid="367631" grpId="0"/>
      <p:bldP spid="367632" grpId="0"/>
      <p:bldP spid="367633" grpId="0"/>
      <p:bldP spid="367649" grpId="0"/>
      <p:bldP spid="367650" grpId="0"/>
      <p:bldP spid="367651" grpId="0"/>
      <p:bldP spid="367653" grpId="0"/>
      <p:bldP spid="367654" grpId="0"/>
      <p:bldP spid="36765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6" name="Text Box 6"/>
          <p:cNvSpPr txBox="1">
            <a:spLocks noChangeArrowheads="1"/>
          </p:cNvSpPr>
          <p:nvPr/>
        </p:nvSpPr>
        <p:spPr bwMode="auto">
          <a:xfrm>
            <a:off x="1066800" y="2152650"/>
            <a:ext cx="723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  </a:t>
            </a:r>
            <a:r>
              <a:rPr lang="en-US" altLang="en-US">
                <a:solidFill>
                  <a:srgbClr val="FF0000"/>
                </a:solidFill>
              </a:rPr>
              <a:t>Plot enough points </a:t>
            </a:r>
            <a:r>
              <a:rPr lang="en-US" altLang="en-US"/>
              <a:t>to see a pattern.</a:t>
            </a:r>
            <a:endParaRPr lang="en-US" altLang="en-US" b="1"/>
          </a:p>
        </p:txBody>
      </p:sp>
      <p:pic>
        <p:nvPicPr>
          <p:cNvPr id="368651" name="Picture 1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838450"/>
            <a:ext cx="3638550" cy="363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0" name="Text Box 12"/>
          <p:cNvSpPr txBox="1">
            <a:spLocks noChangeArrowheads="1"/>
          </p:cNvSpPr>
          <p:nvPr/>
        </p:nvSpPr>
        <p:spPr bwMode="auto">
          <a:xfrm>
            <a:off x="974725" y="1468438"/>
            <a:ext cx="541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y</a:t>
            </a:r>
            <a:r>
              <a:rPr lang="en-US" altLang="en-US" b="1"/>
              <a:t> = |</a:t>
            </a:r>
            <a:r>
              <a:rPr lang="en-US" altLang="en-US" b="1" i="1"/>
              <a:t>x</a:t>
            </a:r>
            <a:r>
              <a:rPr lang="en-US" altLang="en-US" b="1"/>
              <a:t> </a:t>
            </a:r>
            <a:r>
              <a:rPr lang="en-US" altLang="en-US" b="1">
                <a:latin typeface="Arial" charset="0"/>
              </a:rPr>
              <a:t>–</a:t>
            </a:r>
            <a:r>
              <a:rPr lang="en-US" altLang="en-US" b="1"/>
              <a:t> 1|.</a:t>
            </a:r>
          </a:p>
        </p:txBody>
      </p:sp>
      <p:sp>
        <p:nvSpPr>
          <p:cNvPr id="29701" name="Text Box 1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2b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68646"/>
                                        </p:tgtEl>
                                        <p:attrNameLst>
                                          <p:attrName>style.visibility</p:attrName>
                                        </p:attrNameLst>
                                      </p:cBhvr>
                                      <p:to>
                                        <p:strVal val="visible"/>
                                      </p:to>
                                    </p:set>
                                    <p:anim calcmode="lin" valueType="num">
                                      <p:cBhvr>
                                        <p:cTn id="7" dur="1000" fill="hold"/>
                                        <p:tgtEl>
                                          <p:spTgt spid="368646"/>
                                        </p:tgtEl>
                                        <p:attrNameLst>
                                          <p:attrName>ppt_x</p:attrName>
                                        </p:attrNameLst>
                                      </p:cBhvr>
                                      <p:tavLst>
                                        <p:tav tm="0">
                                          <p:val>
                                            <p:strVal val="#ppt_x-.2"/>
                                          </p:val>
                                        </p:tav>
                                        <p:tav tm="100000">
                                          <p:val>
                                            <p:strVal val="#ppt_x"/>
                                          </p:val>
                                        </p:tav>
                                      </p:tavLst>
                                    </p:anim>
                                    <p:anim calcmode="lin" valueType="num">
                                      <p:cBhvr>
                                        <p:cTn id="8" dur="1000" fill="hold"/>
                                        <p:tgtEl>
                                          <p:spTgt spid="36864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86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368651"/>
                                        </p:tgtEl>
                                        <p:attrNameLst>
                                          <p:attrName>style.visibility</p:attrName>
                                        </p:attrNameLst>
                                      </p:cBhvr>
                                      <p:to>
                                        <p:strVal val="visible"/>
                                      </p:to>
                                    </p:set>
                                    <p:animEffect transition="in" filter="dissolve">
                                      <p:cBhvr>
                                        <p:cTn id="14" dur="500"/>
                                        <p:tgtEl>
                                          <p:spTgt spid="368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4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2141538"/>
            <a:ext cx="4381500" cy="438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9668" name="Text Box 4"/>
          <p:cNvSpPr txBox="1">
            <a:spLocks noChangeArrowheads="1"/>
          </p:cNvSpPr>
          <p:nvPr/>
        </p:nvSpPr>
        <p:spPr bwMode="auto">
          <a:xfrm>
            <a:off x="152400" y="2217738"/>
            <a:ext cx="41148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7663" indent="-34766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3  </a:t>
            </a:r>
            <a:r>
              <a:rPr lang="en-US" altLang="en-US"/>
              <a:t>The ordered pairs appear to form a v-shaped graph. </a:t>
            </a:r>
            <a:r>
              <a:rPr lang="en-US" altLang="en-US">
                <a:solidFill>
                  <a:srgbClr val="3366FF"/>
                </a:solidFill>
              </a:rPr>
              <a:t>Draw </a:t>
            </a:r>
            <a:r>
              <a:rPr lang="en-US" altLang="en-US"/>
              <a:t> </a:t>
            </a:r>
            <a:r>
              <a:rPr lang="en-US" altLang="en-US">
                <a:solidFill>
                  <a:srgbClr val="3366FF"/>
                </a:solidFill>
              </a:rPr>
              <a:t>lines</a:t>
            </a:r>
            <a:r>
              <a:rPr lang="en-US" altLang="en-US"/>
              <a:t> through the points to show all the ordered pairs that satisfy the function. Draw arrowheads on both </a:t>
            </a:r>
            <a:r>
              <a:rPr lang="en-US" altLang="en-US">
                <a:latin typeface="Arial" charset="0"/>
              </a:rPr>
              <a:t>“</a:t>
            </a:r>
            <a:r>
              <a:rPr lang="en-US" altLang="en-US"/>
              <a:t>ends</a:t>
            </a:r>
            <a:r>
              <a:rPr lang="en-US" altLang="en-US">
                <a:latin typeface="Arial" charset="0"/>
              </a:rPr>
              <a:t>”</a:t>
            </a:r>
            <a:r>
              <a:rPr lang="en-US" altLang="en-US"/>
              <a:t> of the </a:t>
            </a:r>
            <a:r>
              <a:rPr lang="en-US" altLang="en-US">
                <a:latin typeface="Arial" charset="0"/>
              </a:rPr>
              <a:t>“</a:t>
            </a:r>
            <a:r>
              <a:rPr lang="en-US" altLang="en-US"/>
              <a:t>V</a:t>
            </a:r>
            <a:r>
              <a:rPr lang="en-US" altLang="en-US">
                <a:latin typeface="Arial" charset="0"/>
              </a:rPr>
              <a:t>”</a:t>
            </a:r>
            <a:r>
              <a:rPr lang="en-US" altLang="en-US"/>
              <a:t>.</a:t>
            </a:r>
            <a:endParaRPr lang="en-US" altLang="en-US" b="1"/>
          </a:p>
        </p:txBody>
      </p:sp>
      <p:sp>
        <p:nvSpPr>
          <p:cNvPr id="369674" name="Line 10"/>
          <p:cNvSpPr>
            <a:spLocks noChangeShapeType="1"/>
          </p:cNvSpPr>
          <p:nvPr/>
        </p:nvSpPr>
        <p:spPr bwMode="auto">
          <a:xfrm>
            <a:off x="4510088" y="2370138"/>
            <a:ext cx="2233612" cy="3719512"/>
          </a:xfrm>
          <a:prstGeom prst="line">
            <a:avLst/>
          </a:prstGeom>
          <a:noFill/>
          <a:ln w="38100">
            <a:solidFill>
              <a:srgbClr val="3366FF"/>
            </a:solidFill>
            <a:round/>
            <a:headEnd type="triangle" w="med" len="med"/>
            <a:tailEnd/>
          </a:ln>
          <a:extLst>
            <a:ext uri="{909E8E84-426E-40DD-AFC4-6F175D3DCCD1}">
              <a14:hiddenFill xmlns:a14="http://schemas.microsoft.com/office/drawing/2010/main">
                <a:noFill/>
              </a14:hiddenFill>
            </a:ext>
          </a:extLst>
        </p:spPr>
        <p:txBody>
          <a:bodyPr>
            <a:spAutoFit/>
          </a:bodyPr>
          <a:lstStyle/>
          <a:p>
            <a:endParaRPr lang="en-US"/>
          </a:p>
        </p:txBody>
      </p:sp>
      <p:sp>
        <p:nvSpPr>
          <p:cNvPr id="369675" name="Line 11"/>
          <p:cNvSpPr>
            <a:spLocks noChangeShapeType="1"/>
          </p:cNvSpPr>
          <p:nvPr/>
        </p:nvSpPr>
        <p:spPr bwMode="auto">
          <a:xfrm flipV="1">
            <a:off x="6743700" y="3589338"/>
            <a:ext cx="1490663" cy="2500312"/>
          </a:xfrm>
          <a:prstGeom prst="line">
            <a:avLst/>
          </a:prstGeom>
          <a:noFill/>
          <a:ln w="38100">
            <a:solidFill>
              <a:srgbClr val="3366FF"/>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0726" name="Text Box 12"/>
          <p:cNvSpPr txBox="1">
            <a:spLocks noChangeArrowheads="1"/>
          </p:cNvSpPr>
          <p:nvPr/>
        </p:nvSpPr>
        <p:spPr bwMode="auto">
          <a:xfrm>
            <a:off x="974725" y="1457325"/>
            <a:ext cx="541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y</a:t>
            </a:r>
            <a:r>
              <a:rPr lang="en-US" altLang="en-US" b="1"/>
              <a:t> = |</a:t>
            </a:r>
            <a:r>
              <a:rPr lang="en-US" altLang="en-US" b="1" i="1"/>
              <a:t>x</a:t>
            </a:r>
            <a:r>
              <a:rPr lang="en-US" altLang="en-US" b="1"/>
              <a:t> </a:t>
            </a:r>
            <a:r>
              <a:rPr lang="en-US" altLang="en-US" b="1">
                <a:latin typeface="Arial" charset="0"/>
              </a:rPr>
              <a:t>–</a:t>
            </a:r>
            <a:r>
              <a:rPr lang="en-US" altLang="en-US" b="1"/>
              <a:t> 1|.</a:t>
            </a:r>
          </a:p>
        </p:txBody>
      </p:sp>
      <p:sp>
        <p:nvSpPr>
          <p:cNvPr id="30727" name="Text Box 1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2b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69668"/>
                                        </p:tgtEl>
                                        <p:attrNameLst>
                                          <p:attrName>style.visibility</p:attrName>
                                        </p:attrNameLst>
                                      </p:cBhvr>
                                      <p:to>
                                        <p:strVal val="visible"/>
                                      </p:to>
                                    </p:set>
                                    <p:animEffect transition="in" filter="box(in)">
                                      <p:cBhvr>
                                        <p:cTn id="7" dur="500"/>
                                        <p:tgtEl>
                                          <p:spTgt spid="3696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69674"/>
                                        </p:tgtEl>
                                        <p:attrNameLst>
                                          <p:attrName>style.visibility</p:attrName>
                                        </p:attrNameLst>
                                      </p:cBhvr>
                                      <p:to>
                                        <p:strVal val="visible"/>
                                      </p:to>
                                    </p:set>
                                    <p:animEffect transition="in" filter="wipe(down)">
                                      <p:cBhvr>
                                        <p:cTn id="12" dur="1000"/>
                                        <p:tgtEl>
                                          <p:spTgt spid="36967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69675"/>
                                        </p:tgtEl>
                                        <p:attrNameLst>
                                          <p:attrName>style.visibility</p:attrName>
                                        </p:attrNameLst>
                                      </p:cBhvr>
                                      <p:to>
                                        <p:strVal val="visible"/>
                                      </p:to>
                                    </p:set>
                                    <p:animEffect transition="in" filter="wipe(down)">
                                      <p:cBhvr>
                                        <p:cTn id="15" dur="500"/>
                                        <p:tgtEl>
                                          <p:spTgt spid="369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68" grpId="0"/>
      <p:bldP spid="369674" grpId="0" animBg="1"/>
      <p:bldP spid="36967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ChangeArrowheads="1"/>
          </p:cNvSpPr>
          <p:nvPr/>
        </p:nvSpPr>
        <p:spPr bwMode="auto">
          <a:xfrm>
            <a:off x="381000" y="2209800"/>
            <a:ext cx="8382000" cy="16764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r>
              <a:rPr lang="en-US" altLang="en-US" sz="2800"/>
              <a:t>Graph functions given a limited domain.</a:t>
            </a:r>
          </a:p>
          <a:p>
            <a:pPr>
              <a:spcBef>
                <a:spcPct val="20000"/>
              </a:spcBef>
            </a:pPr>
            <a:endParaRPr lang="en-US" altLang="en-US" sz="800"/>
          </a:p>
          <a:p>
            <a:pPr>
              <a:spcBef>
                <a:spcPct val="20000"/>
              </a:spcBef>
            </a:pPr>
            <a:r>
              <a:rPr lang="en-US" altLang="en-US" sz="2800"/>
              <a:t>Graph functions given a domain of all real numbers.</a:t>
            </a:r>
          </a:p>
          <a:p>
            <a:pPr>
              <a:spcBef>
                <a:spcPct val="20000"/>
              </a:spcBef>
            </a:pPr>
            <a:endParaRPr lang="en-US" altLang="en-US" sz="2800"/>
          </a:p>
        </p:txBody>
      </p:sp>
      <p:sp>
        <p:nvSpPr>
          <p:cNvPr id="4099" name="Rectangle 1055"/>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sz="3600" i="1">
                <a:solidFill>
                  <a:srgbClr val="FF6600"/>
                </a:solidFill>
                <a:latin typeface="Arial Black" pitchFamily="34" charset="0"/>
              </a:rPr>
              <a:t>Objectives</a:t>
            </a:r>
            <a:endParaRPr lang="en-US" altLang="en-US" sz="3600" b="1">
              <a:latin typeface="Arial Black"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5"/>
          <p:cNvSpPr txBox="1">
            <a:spLocks noChangeArrowheads="1"/>
          </p:cNvSpPr>
          <p:nvPr/>
        </p:nvSpPr>
        <p:spPr bwMode="auto">
          <a:xfrm>
            <a:off x="609600" y="2133600"/>
            <a:ext cx="7772400" cy="194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Check  </a:t>
            </a:r>
            <a:r>
              <a:rPr lang="en-US" altLang="en-US"/>
              <a:t>If the graph is correct, any point on the graph will satisfy the function.</a:t>
            </a:r>
            <a:r>
              <a:rPr lang="en-US" altLang="en-US" b="1"/>
              <a:t> </a:t>
            </a:r>
            <a:r>
              <a:rPr lang="en-US" altLang="en-US"/>
              <a:t>Choose an ordered pair on the graph that is not in your table. (</a:t>
            </a:r>
            <a:r>
              <a:rPr lang="en-US" altLang="en-US">
                <a:solidFill>
                  <a:srgbClr val="00CC00"/>
                </a:solidFill>
              </a:rPr>
              <a:t>3</a:t>
            </a:r>
            <a:r>
              <a:rPr lang="en-US" altLang="en-US"/>
              <a:t>, </a:t>
            </a:r>
            <a:r>
              <a:rPr lang="en-US" altLang="en-US">
                <a:solidFill>
                  <a:srgbClr val="3366FF"/>
                </a:solidFill>
              </a:rPr>
              <a:t>2</a:t>
            </a:r>
            <a:r>
              <a:rPr lang="en-US" altLang="en-US"/>
              <a:t>) is on the graph. Check whether it satisfies </a:t>
            </a:r>
            <a:r>
              <a:rPr lang="en-US" altLang="en-US" i="1"/>
              <a:t>y</a:t>
            </a:r>
            <a:r>
              <a:rPr lang="en-US" altLang="en-US"/>
              <a:t> = |</a:t>
            </a:r>
            <a:r>
              <a:rPr lang="en-US" altLang="en-US" i="1"/>
              <a:t>x</a:t>
            </a:r>
            <a:r>
              <a:rPr lang="en-US" altLang="en-US"/>
              <a:t> – 1|. </a:t>
            </a:r>
            <a:endParaRPr lang="en-US" altLang="en-US" b="1"/>
          </a:p>
        </p:txBody>
      </p:sp>
      <p:grpSp>
        <p:nvGrpSpPr>
          <p:cNvPr id="2" name="Group 20"/>
          <p:cNvGrpSpPr>
            <a:grpSpLocks/>
          </p:cNvGrpSpPr>
          <p:nvPr/>
        </p:nvGrpSpPr>
        <p:grpSpPr bwMode="auto">
          <a:xfrm>
            <a:off x="1066800" y="4222750"/>
            <a:ext cx="2514600" cy="1949450"/>
            <a:chOff x="672" y="2660"/>
            <a:chExt cx="1584" cy="1228"/>
          </a:xfrm>
        </p:grpSpPr>
        <p:sp>
          <p:nvSpPr>
            <p:cNvPr id="31756" name="Text Box 6"/>
            <p:cNvSpPr txBox="1">
              <a:spLocks noChangeArrowheads="1"/>
            </p:cNvSpPr>
            <p:nvPr/>
          </p:nvSpPr>
          <p:spPr bwMode="auto">
            <a:xfrm>
              <a:off x="950" y="2660"/>
              <a:ext cx="125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a:t> = |</a:t>
              </a:r>
              <a:r>
                <a:rPr lang="en-US" altLang="en-US" i="1">
                  <a:solidFill>
                    <a:srgbClr val="00CC00"/>
                  </a:solidFill>
                </a:rPr>
                <a:t>x</a:t>
              </a:r>
              <a:r>
                <a:rPr lang="en-US" altLang="en-US"/>
                <a:t>  – 1|</a:t>
              </a:r>
            </a:p>
          </p:txBody>
        </p:sp>
        <p:sp>
          <p:nvSpPr>
            <p:cNvPr id="31757" name="Line 8"/>
            <p:cNvSpPr>
              <a:spLocks noChangeShapeType="1"/>
            </p:cNvSpPr>
            <p:nvPr/>
          </p:nvSpPr>
          <p:spPr bwMode="auto">
            <a:xfrm>
              <a:off x="672" y="2976"/>
              <a:ext cx="15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1758" name="Line 9"/>
            <p:cNvSpPr>
              <a:spLocks noChangeShapeType="1"/>
            </p:cNvSpPr>
            <p:nvPr/>
          </p:nvSpPr>
          <p:spPr bwMode="auto">
            <a:xfrm>
              <a:off x="1296" y="2976"/>
              <a:ext cx="0" cy="91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70698" name="Text Box 10"/>
          <p:cNvSpPr txBox="1">
            <a:spLocks noChangeArrowheads="1"/>
          </p:cNvSpPr>
          <p:nvPr/>
        </p:nvSpPr>
        <p:spPr bwMode="auto">
          <a:xfrm>
            <a:off x="1524000" y="4756150"/>
            <a:ext cx="1882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3366FF"/>
                </a:solidFill>
              </a:rPr>
              <a:t>2</a:t>
            </a:r>
            <a:r>
              <a:rPr lang="en-US" altLang="en-US"/>
              <a:t>    </a:t>
            </a:r>
            <a:r>
              <a:rPr lang="en-US" altLang="en-US" i="1"/>
              <a:t>|</a:t>
            </a:r>
            <a:r>
              <a:rPr lang="en-US" altLang="en-US">
                <a:solidFill>
                  <a:srgbClr val="00CC00"/>
                </a:solidFill>
              </a:rPr>
              <a:t>3</a:t>
            </a:r>
            <a:r>
              <a:rPr lang="en-US" altLang="en-US" i="1"/>
              <a:t> </a:t>
            </a:r>
            <a:r>
              <a:rPr lang="en-US" altLang="en-US"/>
              <a:t>–</a:t>
            </a:r>
            <a:r>
              <a:rPr lang="en-US" altLang="en-US" i="1"/>
              <a:t> </a:t>
            </a:r>
            <a:r>
              <a:rPr lang="en-US" altLang="en-US"/>
              <a:t>1|</a:t>
            </a:r>
          </a:p>
        </p:txBody>
      </p:sp>
      <p:sp>
        <p:nvSpPr>
          <p:cNvPr id="370699" name="Text Box 11"/>
          <p:cNvSpPr txBox="1">
            <a:spLocks noChangeArrowheads="1"/>
          </p:cNvSpPr>
          <p:nvPr/>
        </p:nvSpPr>
        <p:spPr bwMode="auto">
          <a:xfrm>
            <a:off x="1524000" y="5180013"/>
            <a:ext cx="1387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     |2|</a:t>
            </a:r>
          </a:p>
        </p:txBody>
      </p:sp>
      <p:sp>
        <p:nvSpPr>
          <p:cNvPr id="370700" name="Text Box 12"/>
          <p:cNvSpPr txBox="1">
            <a:spLocks noChangeArrowheads="1"/>
          </p:cNvSpPr>
          <p:nvPr/>
        </p:nvSpPr>
        <p:spPr bwMode="auto">
          <a:xfrm>
            <a:off x="1524000" y="56388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2      2</a:t>
            </a:r>
          </a:p>
        </p:txBody>
      </p:sp>
      <p:sp>
        <p:nvSpPr>
          <p:cNvPr id="370701" name="Text Box 13"/>
          <p:cNvSpPr txBox="1">
            <a:spLocks noChangeArrowheads="1"/>
          </p:cNvSpPr>
          <p:nvPr/>
        </p:nvSpPr>
        <p:spPr bwMode="auto">
          <a:xfrm>
            <a:off x="2895600" y="5592763"/>
            <a:ext cx="609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3200">
                <a:solidFill>
                  <a:srgbClr val="FF0000"/>
                </a:solidFill>
                <a:sym typeface="Wingdings" pitchFamily="2" charset="2"/>
              </a:rPr>
              <a:t></a:t>
            </a:r>
          </a:p>
        </p:txBody>
      </p:sp>
      <p:sp>
        <p:nvSpPr>
          <p:cNvPr id="370702" name="Text Box 14"/>
          <p:cNvSpPr txBox="1">
            <a:spLocks noChangeArrowheads="1"/>
          </p:cNvSpPr>
          <p:nvPr/>
        </p:nvSpPr>
        <p:spPr bwMode="auto">
          <a:xfrm>
            <a:off x="4251325" y="4681538"/>
            <a:ext cx="4892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Substitute the values for x and y into the function. Simplify.</a:t>
            </a:r>
          </a:p>
        </p:txBody>
      </p:sp>
      <p:sp>
        <p:nvSpPr>
          <p:cNvPr id="370703" name="Text Box 15"/>
          <p:cNvSpPr txBox="1">
            <a:spLocks noChangeArrowheads="1"/>
          </p:cNvSpPr>
          <p:nvPr/>
        </p:nvSpPr>
        <p:spPr bwMode="auto">
          <a:xfrm>
            <a:off x="4251325" y="5526088"/>
            <a:ext cx="4587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The ordered pair (3, 2) satisfies the function.</a:t>
            </a:r>
          </a:p>
        </p:txBody>
      </p:sp>
      <p:sp>
        <p:nvSpPr>
          <p:cNvPr id="31754" name="Text Box 18"/>
          <p:cNvSpPr txBox="1">
            <a:spLocks noChangeArrowheads="1"/>
          </p:cNvSpPr>
          <p:nvPr/>
        </p:nvSpPr>
        <p:spPr bwMode="auto">
          <a:xfrm>
            <a:off x="609600" y="1447800"/>
            <a:ext cx="5414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a:t>
            </a:r>
            <a:r>
              <a:rPr lang="en-US" altLang="en-US" b="1" i="1"/>
              <a:t>y</a:t>
            </a:r>
            <a:r>
              <a:rPr lang="en-US" altLang="en-US" b="1"/>
              <a:t> = |</a:t>
            </a:r>
            <a:r>
              <a:rPr lang="en-US" altLang="en-US" b="1" i="1"/>
              <a:t>x</a:t>
            </a:r>
            <a:r>
              <a:rPr lang="en-US" altLang="en-US" b="1"/>
              <a:t> </a:t>
            </a:r>
            <a:r>
              <a:rPr lang="en-US" altLang="en-US" b="1">
                <a:latin typeface="Arial" charset="0"/>
              </a:rPr>
              <a:t>–</a:t>
            </a:r>
            <a:r>
              <a:rPr lang="en-US" altLang="en-US" b="1"/>
              <a:t> 1|.</a:t>
            </a:r>
          </a:p>
        </p:txBody>
      </p:sp>
      <p:sp>
        <p:nvSpPr>
          <p:cNvPr id="31755" name="Text Box 1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2b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70702"/>
                                        </p:tgtEl>
                                        <p:attrNameLst>
                                          <p:attrName>style.visibility</p:attrName>
                                        </p:attrNameLst>
                                      </p:cBhvr>
                                      <p:to>
                                        <p:strVal val="visible"/>
                                      </p:to>
                                    </p:set>
                                    <p:anim calcmode="lin" valueType="num">
                                      <p:cBhvr>
                                        <p:cTn id="12" dur="1000" fill="hold"/>
                                        <p:tgtEl>
                                          <p:spTgt spid="370702"/>
                                        </p:tgtEl>
                                        <p:attrNameLst>
                                          <p:attrName>ppt_x</p:attrName>
                                        </p:attrNameLst>
                                      </p:cBhvr>
                                      <p:tavLst>
                                        <p:tav tm="0">
                                          <p:val>
                                            <p:strVal val="#ppt_x-.2"/>
                                          </p:val>
                                        </p:tav>
                                        <p:tav tm="100000">
                                          <p:val>
                                            <p:strVal val="#ppt_x"/>
                                          </p:val>
                                        </p:tav>
                                      </p:tavLst>
                                    </p:anim>
                                    <p:anim calcmode="lin" valueType="num">
                                      <p:cBhvr>
                                        <p:cTn id="13" dur="1000" fill="hold"/>
                                        <p:tgtEl>
                                          <p:spTgt spid="37070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7070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370698"/>
                                        </p:tgtEl>
                                        <p:attrNameLst>
                                          <p:attrName>style.visibility</p:attrName>
                                        </p:attrNameLst>
                                      </p:cBhvr>
                                      <p:to>
                                        <p:strVal val="visible"/>
                                      </p:to>
                                    </p:set>
                                    <p:animEffect transition="in" filter="box(in)">
                                      <p:cBhvr>
                                        <p:cTn id="19" dur="500"/>
                                        <p:tgtEl>
                                          <p:spTgt spid="37069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370699"/>
                                        </p:tgtEl>
                                        <p:attrNameLst>
                                          <p:attrName>style.visibility</p:attrName>
                                        </p:attrNameLst>
                                      </p:cBhvr>
                                      <p:to>
                                        <p:strVal val="visible"/>
                                      </p:to>
                                    </p:set>
                                    <p:animEffect transition="in" filter="box(in)">
                                      <p:cBhvr>
                                        <p:cTn id="24" dur="500"/>
                                        <p:tgtEl>
                                          <p:spTgt spid="37069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370700"/>
                                        </p:tgtEl>
                                        <p:attrNameLst>
                                          <p:attrName>style.visibility</p:attrName>
                                        </p:attrNameLst>
                                      </p:cBhvr>
                                      <p:to>
                                        <p:strVal val="visible"/>
                                      </p:to>
                                    </p:set>
                                    <p:animEffect transition="in" filter="box(in)">
                                      <p:cBhvr>
                                        <p:cTn id="29" dur="500"/>
                                        <p:tgtEl>
                                          <p:spTgt spid="37070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70703"/>
                                        </p:tgtEl>
                                        <p:attrNameLst>
                                          <p:attrName>style.visibility</p:attrName>
                                        </p:attrNameLst>
                                      </p:cBhvr>
                                      <p:to>
                                        <p:strVal val="visible"/>
                                      </p:to>
                                    </p:set>
                                    <p:anim calcmode="lin" valueType="num">
                                      <p:cBhvr>
                                        <p:cTn id="34" dur="1000" fill="hold"/>
                                        <p:tgtEl>
                                          <p:spTgt spid="370703"/>
                                        </p:tgtEl>
                                        <p:attrNameLst>
                                          <p:attrName>ppt_x</p:attrName>
                                        </p:attrNameLst>
                                      </p:cBhvr>
                                      <p:tavLst>
                                        <p:tav tm="0">
                                          <p:val>
                                            <p:strVal val="#ppt_x-.2"/>
                                          </p:val>
                                        </p:tav>
                                        <p:tav tm="100000">
                                          <p:val>
                                            <p:strVal val="#ppt_x"/>
                                          </p:val>
                                        </p:tav>
                                      </p:tavLst>
                                    </p:anim>
                                    <p:anim calcmode="lin" valueType="num">
                                      <p:cBhvr>
                                        <p:cTn id="35" dur="1000" fill="hold"/>
                                        <p:tgtEl>
                                          <p:spTgt spid="370703"/>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7070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370701"/>
                                        </p:tgtEl>
                                        <p:attrNameLst>
                                          <p:attrName>style.visibility</p:attrName>
                                        </p:attrNameLst>
                                      </p:cBhvr>
                                      <p:to>
                                        <p:strVal val="visible"/>
                                      </p:to>
                                    </p:set>
                                    <p:animEffect transition="in" filter="dissolve">
                                      <p:cBhvr>
                                        <p:cTn id="41" dur="500"/>
                                        <p:tgtEl>
                                          <p:spTgt spid="370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8" grpId="0"/>
      <p:bldP spid="370699" grpId="0"/>
      <p:bldP spid="370700" grpId="0"/>
      <p:bldP spid="370701" grpId="0"/>
      <p:bldP spid="370702" grpId="0"/>
      <p:bldP spid="37070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3: Finding Values Using Graphs</a:t>
            </a:r>
            <a:endParaRPr lang="en-US" altLang="en-US" sz="2600">
              <a:solidFill>
                <a:schemeClr val="accent2"/>
              </a:solidFill>
              <a:latin typeface="Arial MT Bl" charset="0"/>
            </a:endParaRPr>
          </a:p>
        </p:txBody>
      </p:sp>
      <p:sp>
        <p:nvSpPr>
          <p:cNvPr id="32771" name="Text Box 5"/>
          <p:cNvSpPr txBox="1">
            <a:spLocks noChangeArrowheads="1"/>
          </p:cNvSpPr>
          <p:nvPr/>
        </p:nvSpPr>
        <p:spPr bwMode="auto">
          <a:xfrm>
            <a:off x="685800" y="1495425"/>
            <a:ext cx="7696200"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30000"/>
              </a:lnSpc>
            </a:pPr>
            <a:r>
              <a:rPr lang="en-US" altLang="en-US" b="1"/>
              <a:t>Use a graph of the function                        to find the value of </a:t>
            </a:r>
            <a:r>
              <a:rPr lang="en-US" altLang="en-US" b="1" i="1"/>
              <a:t>f</a:t>
            </a:r>
            <a:r>
              <a:rPr lang="en-US" altLang="en-US" b="1"/>
              <a:t>(</a:t>
            </a:r>
            <a:r>
              <a:rPr lang="en-US" altLang="en-US" b="1" i="1"/>
              <a:t>x</a:t>
            </a:r>
            <a:r>
              <a:rPr lang="en-US" altLang="en-US" b="1"/>
              <a:t>) when </a:t>
            </a:r>
            <a:r>
              <a:rPr lang="en-US" altLang="en-US" b="1" i="1"/>
              <a:t>x</a:t>
            </a:r>
            <a:r>
              <a:rPr lang="en-US" altLang="en-US" b="1"/>
              <a:t> = –4. Check your answer. </a:t>
            </a:r>
          </a:p>
        </p:txBody>
      </p:sp>
      <p:pic>
        <p:nvPicPr>
          <p:cNvPr id="32772" name="Picture 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428750"/>
            <a:ext cx="24098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2773" name="Group 76"/>
          <p:cNvGrpSpPr>
            <a:grpSpLocks/>
          </p:cNvGrpSpPr>
          <p:nvPr/>
        </p:nvGrpSpPr>
        <p:grpSpPr bwMode="auto">
          <a:xfrm>
            <a:off x="5105400" y="2638425"/>
            <a:ext cx="3810000" cy="3914775"/>
            <a:chOff x="3216" y="1584"/>
            <a:chExt cx="2400" cy="2592"/>
          </a:xfrm>
        </p:grpSpPr>
        <p:pic>
          <p:nvPicPr>
            <p:cNvPr id="32778" name="Picture 6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6" y="1584"/>
              <a:ext cx="2400" cy="2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9" name="Line 70"/>
            <p:cNvSpPr>
              <a:spLocks noChangeShapeType="1"/>
            </p:cNvSpPr>
            <p:nvPr/>
          </p:nvSpPr>
          <p:spPr bwMode="auto">
            <a:xfrm>
              <a:off x="5289" y="2832"/>
              <a:ext cx="96" cy="48"/>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2780" name="Line 73"/>
            <p:cNvSpPr>
              <a:spLocks noChangeShapeType="1"/>
            </p:cNvSpPr>
            <p:nvPr/>
          </p:nvSpPr>
          <p:spPr bwMode="auto">
            <a:xfrm flipH="1" flipV="1">
              <a:off x="3378" y="1803"/>
              <a:ext cx="96" cy="48"/>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2781" name="Line 75"/>
            <p:cNvSpPr>
              <a:spLocks noChangeShapeType="1"/>
            </p:cNvSpPr>
            <p:nvPr/>
          </p:nvSpPr>
          <p:spPr bwMode="auto">
            <a:xfrm>
              <a:off x="3456" y="1842"/>
              <a:ext cx="1872" cy="1008"/>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28781" name="Text Box 77"/>
          <p:cNvSpPr txBox="1">
            <a:spLocks noChangeArrowheads="1"/>
          </p:cNvSpPr>
          <p:nvPr/>
        </p:nvSpPr>
        <p:spPr bwMode="auto">
          <a:xfrm>
            <a:off x="746125" y="3175000"/>
            <a:ext cx="42830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Locate </a:t>
            </a:r>
            <a:r>
              <a:rPr lang="en-US" altLang="en-US">
                <a:solidFill>
                  <a:srgbClr val="00B050"/>
                </a:solidFill>
              </a:rPr>
              <a:t>–4</a:t>
            </a:r>
            <a:r>
              <a:rPr lang="en-US" altLang="en-US"/>
              <a:t> on the </a:t>
            </a:r>
            <a:r>
              <a:rPr lang="en-US" altLang="en-US" i="1"/>
              <a:t>x</a:t>
            </a:r>
            <a:r>
              <a:rPr lang="en-US" altLang="en-US"/>
              <a:t>-axis. Move </a:t>
            </a:r>
            <a:r>
              <a:rPr lang="en-US" altLang="en-US">
                <a:solidFill>
                  <a:srgbClr val="00B050"/>
                </a:solidFill>
              </a:rPr>
              <a:t>up</a:t>
            </a:r>
            <a:r>
              <a:rPr lang="en-US" altLang="en-US"/>
              <a:t> to the graph of the function. Then move </a:t>
            </a:r>
            <a:r>
              <a:rPr lang="en-US" altLang="en-US">
                <a:solidFill>
                  <a:srgbClr val="3366FF"/>
                </a:solidFill>
              </a:rPr>
              <a:t>right</a:t>
            </a:r>
            <a:r>
              <a:rPr lang="en-US" altLang="en-US"/>
              <a:t> to the </a:t>
            </a:r>
            <a:r>
              <a:rPr lang="en-US" altLang="en-US" i="1">
                <a:solidFill>
                  <a:srgbClr val="3366FF"/>
                </a:solidFill>
              </a:rPr>
              <a:t>y</a:t>
            </a:r>
            <a:r>
              <a:rPr lang="en-US" altLang="en-US" i="1"/>
              <a:t>-</a:t>
            </a:r>
            <a:r>
              <a:rPr lang="en-US" altLang="en-US"/>
              <a:t>axis to find the corresponding value of </a:t>
            </a:r>
            <a:r>
              <a:rPr lang="en-US" altLang="en-US" i="1"/>
              <a:t>y.</a:t>
            </a:r>
            <a:r>
              <a:rPr lang="en-US" altLang="en-US"/>
              <a:t> </a:t>
            </a:r>
          </a:p>
        </p:txBody>
      </p:sp>
      <p:sp>
        <p:nvSpPr>
          <p:cNvPr id="328782" name="Line 78"/>
          <p:cNvSpPr>
            <a:spLocks noChangeShapeType="1"/>
          </p:cNvSpPr>
          <p:nvPr/>
        </p:nvSpPr>
        <p:spPr bwMode="auto">
          <a:xfrm flipV="1">
            <a:off x="5486400" y="3095625"/>
            <a:ext cx="0" cy="2438400"/>
          </a:xfrm>
          <a:prstGeom prst="line">
            <a:avLst/>
          </a:prstGeom>
          <a:noFill/>
          <a:ln w="38100">
            <a:solidFill>
              <a:srgbClr val="008000"/>
            </a:solidFill>
            <a:prstDash val="dash"/>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28783" name="Text Box 79"/>
          <p:cNvSpPr txBox="1">
            <a:spLocks noChangeArrowheads="1"/>
          </p:cNvSpPr>
          <p:nvPr/>
        </p:nvSpPr>
        <p:spPr bwMode="auto">
          <a:xfrm>
            <a:off x="762000" y="5459413"/>
            <a:ext cx="1590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f</a:t>
            </a:r>
            <a:r>
              <a:rPr lang="en-US" altLang="en-US"/>
              <a:t>(</a:t>
            </a:r>
            <a:r>
              <a:rPr lang="en-US" altLang="en-US">
                <a:solidFill>
                  <a:srgbClr val="00B050"/>
                </a:solidFill>
                <a:latin typeface="Arial" charset="0"/>
              </a:rPr>
              <a:t>–</a:t>
            </a:r>
            <a:r>
              <a:rPr lang="en-US" altLang="en-US">
                <a:solidFill>
                  <a:srgbClr val="00B050"/>
                </a:solidFill>
              </a:rPr>
              <a:t>4</a:t>
            </a:r>
            <a:r>
              <a:rPr lang="en-US" altLang="en-US"/>
              <a:t>)</a:t>
            </a:r>
            <a:r>
              <a:rPr lang="en-US" altLang="en-US" i="1"/>
              <a:t> </a:t>
            </a:r>
            <a:r>
              <a:rPr lang="en-US" altLang="en-US"/>
              <a:t>= </a:t>
            </a:r>
            <a:r>
              <a:rPr lang="en-US" altLang="en-US">
                <a:solidFill>
                  <a:srgbClr val="3366FF"/>
                </a:solidFill>
              </a:rPr>
              <a:t>6</a:t>
            </a:r>
          </a:p>
        </p:txBody>
      </p:sp>
      <p:sp>
        <p:nvSpPr>
          <p:cNvPr id="328784" name="Line 80"/>
          <p:cNvSpPr>
            <a:spLocks noChangeShapeType="1"/>
          </p:cNvSpPr>
          <p:nvPr/>
        </p:nvSpPr>
        <p:spPr bwMode="auto">
          <a:xfrm>
            <a:off x="5486400" y="3048000"/>
            <a:ext cx="1524000" cy="0"/>
          </a:xfrm>
          <a:prstGeom prst="line">
            <a:avLst/>
          </a:prstGeom>
          <a:noFill/>
          <a:ln w="38100">
            <a:solidFill>
              <a:srgbClr val="800080"/>
            </a:solidFill>
            <a:prstDash val="dash"/>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28781"/>
                                        </p:tgtEl>
                                        <p:attrNameLst>
                                          <p:attrName>style.visibility</p:attrName>
                                        </p:attrNameLst>
                                      </p:cBhvr>
                                      <p:to>
                                        <p:strVal val="visible"/>
                                      </p:to>
                                    </p:set>
                                    <p:anim calcmode="lin" valueType="num">
                                      <p:cBhvr>
                                        <p:cTn id="7" dur="1000" fill="hold"/>
                                        <p:tgtEl>
                                          <p:spTgt spid="328781"/>
                                        </p:tgtEl>
                                        <p:attrNameLst>
                                          <p:attrName>ppt_w</p:attrName>
                                        </p:attrNameLst>
                                      </p:cBhvr>
                                      <p:tavLst>
                                        <p:tav tm="0">
                                          <p:val>
                                            <p:strVal val="#ppt_w*0.70"/>
                                          </p:val>
                                        </p:tav>
                                        <p:tav tm="100000">
                                          <p:val>
                                            <p:strVal val="#ppt_w"/>
                                          </p:val>
                                        </p:tav>
                                      </p:tavLst>
                                    </p:anim>
                                    <p:anim calcmode="lin" valueType="num">
                                      <p:cBhvr>
                                        <p:cTn id="8" dur="1000" fill="hold"/>
                                        <p:tgtEl>
                                          <p:spTgt spid="328781"/>
                                        </p:tgtEl>
                                        <p:attrNameLst>
                                          <p:attrName>ppt_h</p:attrName>
                                        </p:attrNameLst>
                                      </p:cBhvr>
                                      <p:tavLst>
                                        <p:tav tm="0">
                                          <p:val>
                                            <p:strVal val="#ppt_h"/>
                                          </p:val>
                                        </p:tav>
                                        <p:tav tm="100000">
                                          <p:val>
                                            <p:strVal val="#ppt_h"/>
                                          </p:val>
                                        </p:tav>
                                      </p:tavLst>
                                    </p:anim>
                                    <p:animEffect transition="in" filter="fade">
                                      <p:cBhvr>
                                        <p:cTn id="9" dur="1000"/>
                                        <p:tgtEl>
                                          <p:spTgt spid="32878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28782"/>
                                        </p:tgtEl>
                                        <p:attrNameLst>
                                          <p:attrName>style.visibility</p:attrName>
                                        </p:attrNameLst>
                                      </p:cBhvr>
                                      <p:to>
                                        <p:strVal val="visible"/>
                                      </p:to>
                                    </p:set>
                                    <p:animEffect transition="in" filter="wipe(down)">
                                      <p:cBhvr>
                                        <p:cTn id="14" dur="1000"/>
                                        <p:tgtEl>
                                          <p:spTgt spid="328782"/>
                                        </p:tgtEl>
                                      </p:cBhvr>
                                    </p:animEffect>
                                  </p:childTnLst>
                                </p:cTn>
                              </p:par>
                            </p:childTnLst>
                          </p:cTn>
                        </p:par>
                        <p:par>
                          <p:cTn id="15" fill="hold" nodeType="afterGroup">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328784"/>
                                        </p:tgtEl>
                                        <p:attrNameLst>
                                          <p:attrName>style.visibility</p:attrName>
                                        </p:attrNameLst>
                                      </p:cBhvr>
                                      <p:to>
                                        <p:strVal val="visible"/>
                                      </p:to>
                                    </p:set>
                                    <p:animEffect transition="in" filter="wipe(left)">
                                      <p:cBhvr>
                                        <p:cTn id="18" dur="1000"/>
                                        <p:tgtEl>
                                          <p:spTgt spid="32878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5" presetClass="entr" presetSubtype="0" fill="hold" grpId="0" nodeType="clickEffect">
                                  <p:stCondLst>
                                    <p:cond delay="0"/>
                                  </p:stCondLst>
                                  <p:childTnLst>
                                    <p:set>
                                      <p:cBhvr>
                                        <p:cTn id="22" dur="1" fill="hold">
                                          <p:stCondLst>
                                            <p:cond delay="0"/>
                                          </p:stCondLst>
                                        </p:cTn>
                                        <p:tgtEl>
                                          <p:spTgt spid="328783"/>
                                        </p:tgtEl>
                                        <p:attrNameLst>
                                          <p:attrName>style.visibility</p:attrName>
                                        </p:attrNameLst>
                                      </p:cBhvr>
                                      <p:to>
                                        <p:strVal val="visible"/>
                                      </p:to>
                                    </p:set>
                                    <p:anim calcmode="lin" valueType="num">
                                      <p:cBhvr>
                                        <p:cTn id="23" dur="1000" fill="hold"/>
                                        <p:tgtEl>
                                          <p:spTgt spid="328783"/>
                                        </p:tgtEl>
                                        <p:attrNameLst>
                                          <p:attrName>ppt_w</p:attrName>
                                        </p:attrNameLst>
                                      </p:cBhvr>
                                      <p:tavLst>
                                        <p:tav tm="0">
                                          <p:val>
                                            <p:strVal val="#ppt_w*0.70"/>
                                          </p:val>
                                        </p:tav>
                                        <p:tav tm="100000">
                                          <p:val>
                                            <p:strVal val="#ppt_w"/>
                                          </p:val>
                                        </p:tav>
                                      </p:tavLst>
                                    </p:anim>
                                    <p:anim calcmode="lin" valueType="num">
                                      <p:cBhvr>
                                        <p:cTn id="24" dur="1000" fill="hold"/>
                                        <p:tgtEl>
                                          <p:spTgt spid="328783"/>
                                        </p:tgtEl>
                                        <p:attrNameLst>
                                          <p:attrName>ppt_h</p:attrName>
                                        </p:attrNameLst>
                                      </p:cBhvr>
                                      <p:tavLst>
                                        <p:tav tm="0">
                                          <p:val>
                                            <p:strVal val="#ppt_h"/>
                                          </p:val>
                                        </p:tav>
                                        <p:tav tm="100000">
                                          <p:val>
                                            <p:strVal val="#ppt_h"/>
                                          </p:val>
                                        </p:tav>
                                      </p:tavLst>
                                    </p:anim>
                                    <p:animEffect transition="in" filter="fade">
                                      <p:cBhvr>
                                        <p:cTn id="25" dur="1000"/>
                                        <p:tgtEl>
                                          <p:spTgt spid="3287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81" grpId="0"/>
      <p:bldP spid="328782" grpId="0" animBg="1"/>
      <p:bldP spid="328783" grpId="0"/>
      <p:bldP spid="32878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46" name="Line 14"/>
          <p:cNvSpPr>
            <a:spLocks noChangeShapeType="1"/>
          </p:cNvSpPr>
          <p:nvPr/>
        </p:nvSpPr>
        <p:spPr bwMode="auto">
          <a:xfrm>
            <a:off x="1066800" y="4648200"/>
            <a:ext cx="2667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51247" name="Line 15"/>
          <p:cNvSpPr>
            <a:spLocks noChangeShapeType="1"/>
          </p:cNvSpPr>
          <p:nvPr/>
        </p:nvSpPr>
        <p:spPr bwMode="auto">
          <a:xfrm>
            <a:off x="1828800" y="4648200"/>
            <a:ext cx="0" cy="15240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nvGrpSpPr>
          <p:cNvPr id="2" name="Group 37"/>
          <p:cNvGrpSpPr>
            <a:grpSpLocks/>
          </p:cNvGrpSpPr>
          <p:nvPr/>
        </p:nvGrpSpPr>
        <p:grpSpPr bwMode="auto">
          <a:xfrm>
            <a:off x="1219200" y="5410200"/>
            <a:ext cx="1782763" cy="469900"/>
            <a:chOff x="768" y="3264"/>
            <a:chExt cx="1123" cy="296"/>
          </a:xfrm>
        </p:grpSpPr>
        <p:sp>
          <p:nvSpPr>
            <p:cNvPr id="33812" name="Text Box 17"/>
            <p:cNvSpPr txBox="1">
              <a:spLocks noChangeArrowheads="1"/>
            </p:cNvSpPr>
            <p:nvPr/>
          </p:nvSpPr>
          <p:spPr bwMode="auto">
            <a:xfrm>
              <a:off x="768" y="3264"/>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6</a:t>
              </a:r>
            </a:p>
          </p:txBody>
        </p:sp>
        <p:sp>
          <p:nvSpPr>
            <p:cNvPr id="33813" name="Text Box 18"/>
            <p:cNvSpPr txBox="1">
              <a:spLocks noChangeArrowheads="1"/>
            </p:cNvSpPr>
            <p:nvPr/>
          </p:nvSpPr>
          <p:spPr bwMode="auto">
            <a:xfrm>
              <a:off x="1238" y="3272"/>
              <a:ext cx="65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2 + 4</a:t>
              </a:r>
            </a:p>
          </p:txBody>
        </p:sp>
      </p:grpSp>
      <p:grpSp>
        <p:nvGrpSpPr>
          <p:cNvPr id="3" name="Group 42"/>
          <p:cNvGrpSpPr>
            <a:grpSpLocks/>
          </p:cNvGrpSpPr>
          <p:nvPr/>
        </p:nvGrpSpPr>
        <p:grpSpPr bwMode="auto">
          <a:xfrm>
            <a:off x="1219200" y="5867400"/>
            <a:ext cx="1139825" cy="457200"/>
            <a:chOff x="768" y="3552"/>
            <a:chExt cx="718" cy="288"/>
          </a:xfrm>
        </p:grpSpPr>
        <p:sp>
          <p:nvSpPr>
            <p:cNvPr id="33810" name="Text Box 19"/>
            <p:cNvSpPr txBox="1">
              <a:spLocks noChangeArrowheads="1"/>
            </p:cNvSpPr>
            <p:nvPr/>
          </p:nvSpPr>
          <p:spPr bwMode="auto">
            <a:xfrm>
              <a:off x="768" y="3552"/>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6</a:t>
              </a:r>
            </a:p>
          </p:txBody>
        </p:sp>
        <p:sp>
          <p:nvSpPr>
            <p:cNvPr id="33811" name="Text Box 20"/>
            <p:cNvSpPr txBox="1">
              <a:spLocks noChangeArrowheads="1"/>
            </p:cNvSpPr>
            <p:nvPr/>
          </p:nvSpPr>
          <p:spPr bwMode="auto">
            <a:xfrm>
              <a:off x="1248" y="3552"/>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6</a:t>
              </a:r>
            </a:p>
          </p:txBody>
        </p:sp>
      </p:grpSp>
      <p:sp>
        <p:nvSpPr>
          <p:cNvPr id="351253" name="Text Box 21"/>
          <p:cNvSpPr txBox="1">
            <a:spLocks noChangeArrowheads="1"/>
          </p:cNvSpPr>
          <p:nvPr/>
        </p:nvSpPr>
        <p:spPr bwMode="auto">
          <a:xfrm>
            <a:off x="2209800" y="579120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3200">
                <a:solidFill>
                  <a:srgbClr val="FF0000"/>
                </a:solidFill>
                <a:sym typeface="Wingdings" pitchFamily="2" charset="2"/>
              </a:rPr>
              <a:t></a:t>
            </a:r>
          </a:p>
        </p:txBody>
      </p:sp>
      <p:sp>
        <p:nvSpPr>
          <p:cNvPr id="351261" name="Text Box 29"/>
          <p:cNvSpPr txBox="1">
            <a:spLocks noChangeArrowheads="1"/>
          </p:cNvSpPr>
          <p:nvPr/>
        </p:nvSpPr>
        <p:spPr bwMode="auto">
          <a:xfrm>
            <a:off x="685800" y="3429000"/>
            <a:ext cx="4473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Check  </a:t>
            </a:r>
            <a:r>
              <a:rPr lang="en-US" altLang="en-US"/>
              <a:t>Use substitution.</a:t>
            </a:r>
            <a:endParaRPr lang="en-US" altLang="en-US" b="1" i="1"/>
          </a:p>
        </p:txBody>
      </p:sp>
      <p:sp>
        <p:nvSpPr>
          <p:cNvPr id="33800" name="Text Box 3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351265" name="Text Box 33"/>
          <p:cNvSpPr txBox="1">
            <a:spLocks noChangeArrowheads="1"/>
          </p:cNvSpPr>
          <p:nvPr/>
        </p:nvSpPr>
        <p:spPr bwMode="auto">
          <a:xfrm>
            <a:off x="3867150" y="4692650"/>
            <a:ext cx="5273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Substitute the values for x and y into the function. </a:t>
            </a:r>
          </a:p>
        </p:txBody>
      </p:sp>
      <p:sp>
        <p:nvSpPr>
          <p:cNvPr id="351266" name="Text Box 34"/>
          <p:cNvSpPr txBox="1">
            <a:spLocks noChangeArrowheads="1"/>
          </p:cNvSpPr>
          <p:nvPr/>
        </p:nvSpPr>
        <p:spPr bwMode="auto">
          <a:xfrm>
            <a:off x="3867150" y="5410200"/>
            <a:ext cx="180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Simplify.</a:t>
            </a:r>
          </a:p>
        </p:txBody>
      </p:sp>
      <p:sp>
        <p:nvSpPr>
          <p:cNvPr id="351267" name="Text Box 35"/>
          <p:cNvSpPr txBox="1">
            <a:spLocks noChangeArrowheads="1"/>
          </p:cNvSpPr>
          <p:nvPr/>
        </p:nvSpPr>
        <p:spPr bwMode="auto">
          <a:xfrm>
            <a:off x="3867150" y="5943600"/>
            <a:ext cx="4892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The ordered pair (–4, 6) satisfies the function.  </a:t>
            </a:r>
          </a:p>
        </p:txBody>
      </p:sp>
      <p:sp>
        <p:nvSpPr>
          <p:cNvPr id="33804" name="Text Box 16"/>
          <p:cNvSpPr txBox="1">
            <a:spLocks noChangeArrowheads="1"/>
          </p:cNvSpPr>
          <p:nvPr/>
        </p:nvSpPr>
        <p:spPr bwMode="auto">
          <a:xfrm>
            <a:off x="1236663" y="481965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3366FF"/>
                </a:solidFill>
              </a:rPr>
              <a:t>6</a:t>
            </a:r>
          </a:p>
        </p:txBody>
      </p:sp>
      <p:sp>
        <p:nvSpPr>
          <p:cNvPr id="33805" name="Text Box 43"/>
          <p:cNvSpPr txBox="1">
            <a:spLocks noChangeArrowheads="1"/>
          </p:cNvSpPr>
          <p:nvPr/>
        </p:nvSpPr>
        <p:spPr bwMode="auto">
          <a:xfrm>
            <a:off x="685800" y="1371600"/>
            <a:ext cx="7696200"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30000"/>
              </a:lnSpc>
            </a:pPr>
            <a:r>
              <a:rPr lang="en-US" altLang="en-US" b="1"/>
              <a:t>Use a graph of the function                        to find the value of </a:t>
            </a:r>
            <a:r>
              <a:rPr lang="en-US" altLang="en-US" b="1" i="1"/>
              <a:t>f</a:t>
            </a:r>
            <a:r>
              <a:rPr lang="en-US" altLang="en-US" b="1"/>
              <a:t>(</a:t>
            </a:r>
            <a:r>
              <a:rPr lang="en-US" altLang="en-US" b="1" i="1"/>
              <a:t>x</a:t>
            </a:r>
            <a:r>
              <a:rPr lang="en-US" altLang="en-US" b="1"/>
              <a:t>) when </a:t>
            </a:r>
            <a:r>
              <a:rPr lang="en-US" altLang="en-US" b="1" i="1"/>
              <a:t>x</a:t>
            </a:r>
            <a:r>
              <a:rPr lang="en-US" altLang="en-US" b="1"/>
              <a:t> = –4. Check your answer. </a:t>
            </a:r>
          </a:p>
        </p:txBody>
      </p:sp>
      <p:pic>
        <p:nvPicPr>
          <p:cNvPr id="33806" name="Picture 4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304925"/>
            <a:ext cx="24098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7" name="Text Box 45"/>
          <p:cNvSpPr txBox="1">
            <a:spLocks noChangeArrowheads="1"/>
          </p:cNvSpPr>
          <p:nvPr/>
        </p:nvSpPr>
        <p:spPr bwMode="auto">
          <a:xfrm>
            <a:off x="838200" y="2897188"/>
            <a:ext cx="1590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f</a:t>
            </a:r>
            <a:r>
              <a:rPr lang="en-US" altLang="en-US"/>
              <a:t>(</a:t>
            </a:r>
            <a:r>
              <a:rPr lang="en-US" altLang="en-US">
                <a:latin typeface="Arial" charset="0"/>
              </a:rPr>
              <a:t>–</a:t>
            </a:r>
            <a:r>
              <a:rPr lang="en-US" altLang="en-US"/>
              <a:t>4)</a:t>
            </a:r>
            <a:r>
              <a:rPr lang="en-US" altLang="en-US" i="1"/>
              <a:t> </a:t>
            </a:r>
            <a:r>
              <a:rPr lang="en-US" altLang="en-US"/>
              <a:t>= 6</a:t>
            </a:r>
          </a:p>
        </p:txBody>
      </p:sp>
      <p:pic>
        <p:nvPicPr>
          <p:cNvPr id="33808" name="Picture 23" descr="C:\Users\Steve\Desktop\Steve red marbles\mathtype\44.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7913" y="3886200"/>
            <a:ext cx="2295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9" name="Picture 25" descr="C:\Users\Steve\Desktop\Steve red marbles\mathtype\432.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5325" y="4676775"/>
            <a:ext cx="16478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351261"/>
                                        </p:tgtEl>
                                        <p:attrNameLst>
                                          <p:attrName>style.visibility</p:attrName>
                                        </p:attrNameLst>
                                      </p:cBhvr>
                                      <p:to>
                                        <p:strVal val="visible"/>
                                      </p:to>
                                    </p:set>
                                    <p:animEffect transition="in" filter="wipe(down)">
                                      <p:cBhvr>
                                        <p:cTn id="7" dur="500"/>
                                        <p:tgtEl>
                                          <p:spTgt spid="35126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51265"/>
                                        </p:tgtEl>
                                        <p:attrNameLst>
                                          <p:attrName>style.visibility</p:attrName>
                                        </p:attrNameLst>
                                      </p:cBhvr>
                                      <p:to>
                                        <p:strVal val="visible"/>
                                      </p:to>
                                    </p:set>
                                    <p:anim calcmode="lin" valueType="num">
                                      <p:cBhvr>
                                        <p:cTn id="12" dur="1000" fill="hold"/>
                                        <p:tgtEl>
                                          <p:spTgt spid="351265"/>
                                        </p:tgtEl>
                                        <p:attrNameLst>
                                          <p:attrName>ppt_x</p:attrName>
                                        </p:attrNameLst>
                                      </p:cBhvr>
                                      <p:tavLst>
                                        <p:tav tm="0">
                                          <p:val>
                                            <p:strVal val="#ppt_x-.2"/>
                                          </p:val>
                                        </p:tav>
                                        <p:tav tm="100000">
                                          <p:val>
                                            <p:strVal val="#ppt_x"/>
                                          </p:val>
                                        </p:tav>
                                      </p:tavLst>
                                    </p:anim>
                                    <p:anim calcmode="lin" valueType="num">
                                      <p:cBhvr>
                                        <p:cTn id="13" dur="1000" fill="hold"/>
                                        <p:tgtEl>
                                          <p:spTgt spid="351265"/>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5126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351246"/>
                                        </p:tgtEl>
                                        <p:attrNameLst>
                                          <p:attrName>style.visibility</p:attrName>
                                        </p:attrNameLst>
                                      </p:cBhvr>
                                      <p:to>
                                        <p:strVal val="visible"/>
                                      </p:to>
                                    </p:set>
                                    <p:anim calcmode="lin" valueType="num">
                                      <p:cBhvr>
                                        <p:cTn id="19" dur="1000" fill="hold"/>
                                        <p:tgtEl>
                                          <p:spTgt spid="351246"/>
                                        </p:tgtEl>
                                        <p:attrNameLst>
                                          <p:attrName>ppt_w</p:attrName>
                                        </p:attrNameLst>
                                      </p:cBhvr>
                                      <p:tavLst>
                                        <p:tav tm="0">
                                          <p:val>
                                            <p:strVal val="#ppt_w+.3"/>
                                          </p:val>
                                        </p:tav>
                                        <p:tav tm="100000">
                                          <p:val>
                                            <p:strVal val="#ppt_w"/>
                                          </p:val>
                                        </p:tav>
                                      </p:tavLst>
                                    </p:anim>
                                    <p:anim calcmode="lin" valueType="num">
                                      <p:cBhvr>
                                        <p:cTn id="20" dur="1000" fill="hold"/>
                                        <p:tgtEl>
                                          <p:spTgt spid="351246"/>
                                        </p:tgtEl>
                                        <p:attrNameLst>
                                          <p:attrName>ppt_h</p:attrName>
                                        </p:attrNameLst>
                                      </p:cBhvr>
                                      <p:tavLst>
                                        <p:tav tm="0">
                                          <p:val>
                                            <p:strVal val="#ppt_h"/>
                                          </p:val>
                                        </p:tav>
                                        <p:tav tm="100000">
                                          <p:val>
                                            <p:strVal val="#ppt_h"/>
                                          </p:val>
                                        </p:tav>
                                      </p:tavLst>
                                    </p:anim>
                                    <p:animEffect transition="in" filter="fade">
                                      <p:cBhvr>
                                        <p:cTn id="21" dur="1000"/>
                                        <p:tgtEl>
                                          <p:spTgt spid="351246"/>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51247"/>
                                        </p:tgtEl>
                                        <p:attrNameLst>
                                          <p:attrName>style.visibility</p:attrName>
                                        </p:attrNameLst>
                                      </p:cBhvr>
                                      <p:to>
                                        <p:strVal val="visible"/>
                                      </p:to>
                                    </p:set>
                                    <p:animEffect transition="in" filter="wipe(down)">
                                      <p:cBhvr>
                                        <p:cTn id="24" dur="500"/>
                                        <p:tgtEl>
                                          <p:spTgt spid="35124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grpId="0" nodeType="clickEffect">
                                  <p:stCondLst>
                                    <p:cond delay="0"/>
                                  </p:stCondLst>
                                  <p:childTnLst>
                                    <p:set>
                                      <p:cBhvr>
                                        <p:cTn id="28" dur="1" fill="hold">
                                          <p:stCondLst>
                                            <p:cond delay="0"/>
                                          </p:stCondLst>
                                        </p:cTn>
                                        <p:tgtEl>
                                          <p:spTgt spid="351266"/>
                                        </p:tgtEl>
                                        <p:attrNameLst>
                                          <p:attrName>style.visibility</p:attrName>
                                        </p:attrNameLst>
                                      </p:cBhvr>
                                      <p:to>
                                        <p:strVal val="visible"/>
                                      </p:to>
                                    </p:set>
                                    <p:anim calcmode="lin" valueType="num">
                                      <p:cBhvr>
                                        <p:cTn id="29" dur="1000" fill="hold"/>
                                        <p:tgtEl>
                                          <p:spTgt spid="351266"/>
                                        </p:tgtEl>
                                        <p:attrNameLst>
                                          <p:attrName>ppt_x</p:attrName>
                                        </p:attrNameLst>
                                      </p:cBhvr>
                                      <p:tavLst>
                                        <p:tav tm="0">
                                          <p:val>
                                            <p:strVal val="#ppt_x-.2"/>
                                          </p:val>
                                        </p:tav>
                                        <p:tav tm="100000">
                                          <p:val>
                                            <p:strVal val="#ppt_x"/>
                                          </p:val>
                                        </p:tav>
                                      </p:tavLst>
                                    </p:anim>
                                    <p:anim calcmode="lin" valueType="num">
                                      <p:cBhvr>
                                        <p:cTn id="30" dur="1000" fill="hold"/>
                                        <p:tgtEl>
                                          <p:spTgt spid="351266"/>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5126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p:cTn id="36" dur="1000" fill="hold"/>
                                        <p:tgtEl>
                                          <p:spTgt spid="2"/>
                                        </p:tgtEl>
                                        <p:attrNameLst>
                                          <p:attrName>ppt_x</p:attrName>
                                        </p:attrNameLst>
                                      </p:cBhvr>
                                      <p:tavLst>
                                        <p:tav tm="0">
                                          <p:val>
                                            <p:strVal val="#ppt_x-.2"/>
                                          </p:val>
                                        </p:tav>
                                        <p:tav tm="100000">
                                          <p:val>
                                            <p:strVal val="#ppt_x"/>
                                          </p:val>
                                        </p:tav>
                                      </p:tavLst>
                                    </p:anim>
                                    <p:anim calcmode="lin" valueType="num">
                                      <p:cBhvr>
                                        <p:cTn id="37"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38" dur="1000"/>
                                        <p:tgtEl>
                                          <p:spTgt spid="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nodeType="clickEffect">
                                  <p:stCondLst>
                                    <p:cond delay="0"/>
                                  </p:stCondLst>
                                  <p:childTnLst>
                                    <p:set>
                                      <p:cBhvr>
                                        <p:cTn id="42" dur="1" fill="hold">
                                          <p:stCondLst>
                                            <p:cond delay="0"/>
                                          </p:stCondLst>
                                        </p:cTn>
                                        <p:tgtEl>
                                          <p:spTgt spid="3"/>
                                        </p:tgtEl>
                                        <p:attrNameLst>
                                          <p:attrName>style.visibility</p:attrName>
                                        </p:attrNameLst>
                                      </p:cBhvr>
                                      <p:to>
                                        <p:strVal val="visible"/>
                                      </p:to>
                                    </p:set>
                                    <p:anim calcmode="lin" valueType="num">
                                      <p:cBhvr>
                                        <p:cTn id="43" dur="1000" fill="hold"/>
                                        <p:tgtEl>
                                          <p:spTgt spid="3"/>
                                        </p:tgtEl>
                                        <p:attrNameLst>
                                          <p:attrName>ppt_x</p:attrName>
                                        </p:attrNameLst>
                                      </p:cBhvr>
                                      <p:tavLst>
                                        <p:tav tm="0">
                                          <p:val>
                                            <p:strVal val="#ppt_x-.2"/>
                                          </p:val>
                                        </p:tav>
                                        <p:tav tm="100000">
                                          <p:val>
                                            <p:strVal val="#ppt_x"/>
                                          </p:val>
                                        </p:tav>
                                      </p:tavLst>
                                    </p:anim>
                                    <p:anim calcmode="lin" valueType="num">
                                      <p:cBhvr>
                                        <p:cTn id="44"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45" dur="1000"/>
                                        <p:tgtEl>
                                          <p:spTgt spid="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9" presetClass="entr" presetSubtype="0" fill="hold" grpId="0" nodeType="clickEffect">
                                  <p:stCondLst>
                                    <p:cond delay="0"/>
                                  </p:stCondLst>
                                  <p:childTnLst>
                                    <p:set>
                                      <p:cBhvr>
                                        <p:cTn id="49" dur="1" fill="hold">
                                          <p:stCondLst>
                                            <p:cond delay="0"/>
                                          </p:stCondLst>
                                        </p:cTn>
                                        <p:tgtEl>
                                          <p:spTgt spid="351267"/>
                                        </p:tgtEl>
                                        <p:attrNameLst>
                                          <p:attrName>style.visibility</p:attrName>
                                        </p:attrNameLst>
                                      </p:cBhvr>
                                      <p:to>
                                        <p:strVal val="visible"/>
                                      </p:to>
                                    </p:set>
                                    <p:anim calcmode="lin" valueType="num">
                                      <p:cBhvr>
                                        <p:cTn id="50" dur="1000" fill="hold"/>
                                        <p:tgtEl>
                                          <p:spTgt spid="351267"/>
                                        </p:tgtEl>
                                        <p:attrNameLst>
                                          <p:attrName>ppt_x</p:attrName>
                                        </p:attrNameLst>
                                      </p:cBhvr>
                                      <p:tavLst>
                                        <p:tav tm="0">
                                          <p:val>
                                            <p:strVal val="#ppt_x-.2"/>
                                          </p:val>
                                        </p:tav>
                                        <p:tav tm="100000">
                                          <p:val>
                                            <p:strVal val="#ppt_x"/>
                                          </p:val>
                                        </p:tav>
                                      </p:tavLst>
                                    </p:anim>
                                    <p:anim calcmode="lin" valueType="num">
                                      <p:cBhvr>
                                        <p:cTn id="51" dur="1000" fill="hold"/>
                                        <p:tgtEl>
                                          <p:spTgt spid="351267"/>
                                        </p:tgtEl>
                                        <p:attrNameLst>
                                          <p:attrName>ppt_y</p:attrName>
                                        </p:attrNameLst>
                                      </p:cBhvr>
                                      <p:tavLst>
                                        <p:tav tm="0">
                                          <p:val>
                                            <p:strVal val="#ppt_y"/>
                                          </p:val>
                                        </p:tav>
                                        <p:tav tm="100000">
                                          <p:val>
                                            <p:strVal val="#ppt_y"/>
                                          </p:val>
                                        </p:tav>
                                      </p:tavLst>
                                    </p:anim>
                                    <p:animEffect transition="in" filter="wipe(right)" prLst="gradientSize: 0.1">
                                      <p:cBhvr>
                                        <p:cTn id="52" dur="1000"/>
                                        <p:tgtEl>
                                          <p:spTgt spid="351267"/>
                                        </p:tgtEl>
                                      </p:cBhvr>
                                    </p:animEffect>
                                  </p:childTnLst>
                                </p:cTn>
                              </p:par>
                            </p:childTnLst>
                          </p:cTn>
                        </p:par>
                        <p:par>
                          <p:cTn id="53" fill="hold" nodeType="afterGroup">
                            <p:stCondLst>
                              <p:cond delay="1000"/>
                            </p:stCondLst>
                            <p:childTnLst>
                              <p:par>
                                <p:cTn id="54" presetID="55" presetClass="entr" presetSubtype="0" fill="hold" grpId="0" nodeType="afterEffect">
                                  <p:stCondLst>
                                    <p:cond delay="0"/>
                                  </p:stCondLst>
                                  <p:childTnLst>
                                    <p:set>
                                      <p:cBhvr>
                                        <p:cTn id="55" dur="1" fill="hold">
                                          <p:stCondLst>
                                            <p:cond delay="0"/>
                                          </p:stCondLst>
                                        </p:cTn>
                                        <p:tgtEl>
                                          <p:spTgt spid="351253"/>
                                        </p:tgtEl>
                                        <p:attrNameLst>
                                          <p:attrName>style.visibility</p:attrName>
                                        </p:attrNameLst>
                                      </p:cBhvr>
                                      <p:to>
                                        <p:strVal val="visible"/>
                                      </p:to>
                                    </p:set>
                                    <p:anim calcmode="lin" valueType="num">
                                      <p:cBhvr>
                                        <p:cTn id="56" dur="1000" fill="hold"/>
                                        <p:tgtEl>
                                          <p:spTgt spid="351253"/>
                                        </p:tgtEl>
                                        <p:attrNameLst>
                                          <p:attrName>ppt_w</p:attrName>
                                        </p:attrNameLst>
                                      </p:cBhvr>
                                      <p:tavLst>
                                        <p:tav tm="0">
                                          <p:val>
                                            <p:strVal val="#ppt_w*0.70"/>
                                          </p:val>
                                        </p:tav>
                                        <p:tav tm="100000">
                                          <p:val>
                                            <p:strVal val="#ppt_w"/>
                                          </p:val>
                                        </p:tav>
                                      </p:tavLst>
                                    </p:anim>
                                    <p:anim calcmode="lin" valueType="num">
                                      <p:cBhvr>
                                        <p:cTn id="57" dur="1000" fill="hold"/>
                                        <p:tgtEl>
                                          <p:spTgt spid="351253"/>
                                        </p:tgtEl>
                                        <p:attrNameLst>
                                          <p:attrName>ppt_h</p:attrName>
                                        </p:attrNameLst>
                                      </p:cBhvr>
                                      <p:tavLst>
                                        <p:tav tm="0">
                                          <p:val>
                                            <p:strVal val="#ppt_h"/>
                                          </p:val>
                                        </p:tav>
                                        <p:tav tm="100000">
                                          <p:val>
                                            <p:strVal val="#ppt_h"/>
                                          </p:val>
                                        </p:tav>
                                      </p:tavLst>
                                    </p:anim>
                                    <p:animEffect transition="in" filter="fade">
                                      <p:cBhvr>
                                        <p:cTn id="58" dur="1000"/>
                                        <p:tgtEl>
                                          <p:spTgt spid="351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1246" grpId="0" animBg="1"/>
      <p:bldP spid="351247" grpId="0" animBg="1"/>
      <p:bldP spid="351253" grpId="0"/>
      <p:bldP spid="351261" grpId="0"/>
      <p:bldP spid="351265" grpId="0"/>
      <p:bldP spid="351266" grpId="0"/>
      <p:bldP spid="35126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a:t>
            </a:r>
            <a:endParaRPr lang="en-US" altLang="en-US" sz="2600">
              <a:solidFill>
                <a:schemeClr val="accent2"/>
              </a:solidFill>
              <a:latin typeface="Arial MT Bl" charset="0"/>
            </a:endParaRPr>
          </a:p>
        </p:txBody>
      </p:sp>
      <p:sp>
        <p:nvSpPr>
          <p:cNvPr id="34819" name="Text Box 5"/>
          <p:cNvSpPr txBox="1">
            <a:spLocks noChangeArrowheads="1"/>
          </p:cNvSpPr>
          <p:nvPr/>
        </p:nvSpPr>
        <p:spPr bwMode="auto">
          <a:xfrm>
            <a:off x="457200" y="1438275"/>
            <a:ext cx="84582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45000"/>
              </a:lnSpc>
            </a:pPr>
            <a:r>
              <a:rPr lang="en-US" altLang="en-US" b="1"/>
              <a:t>Use the graph of                     to find the value     of </a:t>
            </a:r>
            <a:r>
              <a:rPr lang="en-US" altLang="en-US" b="1" i="1"/>
              <a:t>x</a:t>
            </a:r>
            <a:r>
              <a:rPr lang="en-US" altLang="en-US" b="1"/>
              <a:t> when </a:t>
            </a:r>
            <a:r>
              <a:rPr lang="en-US" altLang="en-US" b="1" i="1"/>
              <a:t>f</a:t>
            </a:r>
            <a:r>
              <a:rPr lang="en-US" altLang="en-US" b="1"/>
              <a:t>(</a:t>
            </a:r>
            <a:r>
              <a:rPr lang="en-US" altLang="en-US" b="1" i="1"/>
              <a:t>x</a:t>
            </a:r>
            <a:r>
              <a:rPr lang="en-US" altLang="en-US" b="1"/>
              <a:t>) = 3. Check your answer. </a:t>
            </a:r>
          </a:p>
        </p:txBody>
      </p:sp>
      <p:sp>
        <p:nvSpPr>
          <p:cNvPr id="331804" name="Text Box 28"/>
          <p:cNvSpPr txBox="1">
            <a:spLocks noChangeArrowheads="1"/>
          </p:cNvSpPr>
          <p:nvPr/>
        </p:nvSpPr>
        <p:spPr bwMode="auto">
          <a:xfrm>
            <a:off x="746125" y="2822575"/>
            <a:ext cx="42830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Locate </a:t>
            </a:r>
            <a:r>
              <a:rPr lang="en-US" altLang="en-US">
                <a:solidFill>
                  <a:srgbClr val="3366FF"/>
                </a:solidFill>
              </a:rPr>
              <a:t>3</a:t>
            </a:r>
            <a:r>
              <a:rPr lang="en-US" altLang="en-US"/>
              <a:t> on the </a:t>
            </a:r>
            <a:r>
              <a:rPr lang="en-US" altLang="en-US" i="1"/>
              <a:t>y-</a:t>
            </a:r>
            <a:r>
              <a:rPr lang="en-US" altLang="en-US"/>
              <a:t>axis. Move </a:t>
            </a:r>
            <a:r>
              <a:rPr lang="en-US" altLang="en-US">
                <a:solidFill>
                  <a:srgbClr val="3366FF"/>
                </a:solidFill>
              </a:rPr>
              <a:t>right</a:t>
            </a:r>
            <a:r>
              <a:rPr lang="en-US" altLang="en-US"/>
              <a:t> to the graph of the function. Then move </a:t>
            </a:r>
            <a:r>
              <a:rPr lang="en-US" altLang="en-US">
                <a:solidFill>
                  <a:srgbClr val="00B050"/>
                </a:solidFill>
              </a:rPr>
              <a:t>down</a:t>
            </a:r>
            <a:r>
              <a:rPr lang="en-US" altLang="en-US"/>
              <a:t> to the </a:t>
            </a:r>
            <a:r>
              <a:rPr lang="en-US" altLang="en-US" i="1"/>
              <a:t>x-</a:t>
            </a:r>
            <a:r>
              <a:rPr lang="en-US" altLang="en-US"/>
              <a:t>axis to find the corresponding value of </a:t>
            </a:r>
            <a:r>
              <a:rPr lang="en-US" altLang="en-US" i="1">
                <a:solidFill>
                  <a:srgbClr val="00B050"/>
                </a:solidFill>
              </a:rPr>
              <a:t>x</a:t>
            </a:r>
            <a:r>
              <a:rPr lang="en-US" altLang="en-US" i="1"/>
              <a:t>.</a:t>
            </a:r>
            <a:r>
              <a:rPr lang="en-US" altLang="en-US"/>
              <a:t> </a:t>
            </a:r>
          </a:p>
        </p:txBody>
      </p:sp>
      <p:sp>
        <p:nvSpPr>
          <p:cNvPr id="331810" name="Text Box 34"/>
          <p:cNvSpPr txBox="1">
            <a:spLocks noChangeArrowheads="1"/>
          </p:cNvSpPr>
          <p:nvPr/>
        </p:nvSpPr>
        <p:spPr bwMode="auto">
          <a:xfrm>
            <a:off x="762000" y="5181600"/>
            <a:ext cx="1882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f</a:t>
            </a:r>
            <a:r>
              <a:rPr lang="en-US" altLang="en-US"/>
              <a:t>(</a:t>
            </a:r>
            <a:r>
              <a:rPr lang="en-US" altLang="en-US">
                <a:solidFill>
                  <a:srgbClr val="00B050"/>
                </a:solidFill>
              </a:rPr>
              <a:t>3</a:t>
            </a:r>
            <a:r>
              <a:rPr lang="en-US" altLang="en-US"/>
              <a:t>) = </a:t>
            </a:r>
            <a:r>
              <a:rPr lang="en-US" altLang="en-US">
                <a:solidFill>
                  <a:srgbClr val="3366FF"/>
                </a:solidFill>
              </a:rPr>
              <a:t>3</a:t>
            </a:r>
          </a:p>
        </p:txBody>
      </p:sp>
      <p:pic>
        <p:nvPicPr>
          <p:cNvPr id="34822" name="Picture 3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447800"/>
            <a:ext cx="1914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4823" name="Object 12"/>
          <p:cNvGraphicFramePr>
            <a:graphicFrameLocks noChangeAspect="1"/>
          </p:cNvGraphicFramePr>
          <p:nvPr/>
        </p:nvGraphicFramePr>
        <p:xfrm>
          <a:off x="5181600" y="2805113"/>
          <a:ext cx="3657600" cy="3657600"/>
        </p:xfrm>
        <a:graphic>
          <a:graphicData uri="http://schemas.openxmlformats.org/presentationml/2006/ole">
            <mc:AlternateContent xmlns:mc="http://schemas.openxmlformats.org/markup-compatibility/2006">
              <mc:Choice xmlns:v="urn:schemas-microsoft-com:vml" Requires="v">
                <p:oleObj spid="_x0000_s34826" name="Image" r:id="rId4" imgW="3809524" imgH="3809524" progId="Photoshop.Image.7">
                  <p:embed/>
                </p:oleObj>
              </mc:Choice>
              <mc:Fallback>
                <p:oleObj name="Image" r:id="rId4" imgW="3809524" imgH="3809524" progId="Photoshop.Image.7">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2805113"/>
                        <a:ext cx="3657600" cy="36576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1813" name="Line 37"/>
          <p:cNvSpPr>
            <a:spLocks noChangeShapeType="1"/>
          </p:cNvSpPr>
          <p:nvPr/>
        </p:nvSpPr>
        <p:spPr bwMode="auto">
          <a:xfrm>
            <a:off x="7391400" y="4343400"/>
            <a:ext cx="0" cy="1219200"/>
          </a:xfrm>
          <a:prstGeom prst="line">
            <a:avLst/>
          </a:prstGeom>
          <a:noFill/>
          <a:ln w="38100">
            <a:solidFill>
              <a:srgbClr val="008000"/>
            </a:solidFill>
            <a:prstDash val="dash"/>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31814" name="Line 38"/>
          <p:cNvSpPr>
            <a:spLocks noChangeShapeType="1"/>
          </p:cNvSpPr>
          <p:nvPr/>
        </p:nvSpPr>
        <p:spPr bwMode="auto">
          <a:xfrm>
            <a:off x="6400800" y="4419600"/>
            <a:ext cx="990600" cy="0"/>
          </a:xfrm>
          <a:prstGeom prst="line">
            <a:avLst/>
          </a:prstGeom>
          <a:noFill/>
          <a:ln w="38100">
            <a:solidFill>
              <a:srgbClr val="3366FF"/>
            </a:solidFill>
            <a:prstDash val="dash"/>
            <a:round/>
            <a:headEnd/>
            <a:tailEnd type="triangle" w="med" len="med"/>
          </a:ln>
          <a:effectLst/>
          <a:extLst/>
        </p:spPr>
        <p:txBody>
          <a:bodyPr>
            <a:spAutoFit/>
          </a:bodyPr>
          <a:lstStyle/>
          <a:p>
            <a:pPr>
              <a:defRPr/>
            </a:pPr>
            <a:endParaRPr lang="en-US">
              <a:ln>
                <a:solidFill>
                  <a:srgbClr val="4F95FD"/>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31804"/>
                                        </p:tgtEl>
                                        <p:attrNameLst>
                                          <p:attrName>style.visibility</p:attrName>
                                        </p:attrNameLst>
                                      </p:cBhvr>
                                      <p:to>
                                        <p:strVal val="visible"/>
                                      </p:to>
                                    </p:set>
                                    <p:anim calcmode="lin" valueType="num">
                                      <p:cBhvr>
                                        <p:cTn id="7" dur="1000" fill="hold"/>
                                        <p:tgtEl>
                                          <p:spTgt spid="331804"/>
                                        </p:tgtEl>
                                        <p:attrNameLst>
                                          <p:attrName>ppt_w</p:attrName>
                                        </p:attrNameLst>
                                      </p:cBhvr>
                                      <p:tavLst>
                                        <p:tav tm="0">
                                          <p:val>
                                            <p:strVal val="#ppt_w*0.70"/>
                                          </p:val>
                                        </p:tav>
                                        <p:tav tm="100000">
                                          <p:val>
                                            <p:strVal val="#ppt_w"/>
                                          </p:val>
                                        </p:tav>
                                      </p:tavLst>
                                    </p:anim>
                                    <p:anim calcmode="lin" valueType="num">
                                      <p:cBhvr>
                                        <p:cTn id="8" dur="1000" fill="hold"/>
                                        <p:tgtEl>
                                          <p:spTgt spid="331804"/>
                                        </p:tgtEl>
                                        <p:attrNameLst>
                                          <p:attrName>ppt_h</p:attrName>
                                        </p:attrNameLst>
                                      </p:cBhvr>
                                      <p:tavLst>
                                        <p:tav tm="0">
                                          <p:val>
                                            <p:strVal val="#ppt_h"/>
                                          </p:val>
                                        </p:tav>
                                        <p:tav tm="100000">
                                          <p:val>
                                            <p:strVal val="#ppt_h"/>
                                          </p:val>
                                        </p:tav>
                                      </p:tavLst>
                                    </p:anim>
                                    <p:animEffect transition="in" filter="fade">
                                      <p:cBhvr>
                                        <p:cTn id="9" dur="1000"/>
                                        <p:tgtEl>
                                          <p:spTgt spid="33180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31810"/>
                                        </p:tgtEl>
                                        <p:attrNameLst>
                                          <p:attrName>style.visibility</p:attrName>
                                        </p:attrNameLst>
                                      </p:cBhvr>
                                      <p:to>
                                        <p:strVal val="visible"/>
                                      </p:to>
                                    </p:set>
                                    <p:anim calcmode="lin" valueType="num">
                                      <p:cBhvr>
                                        <p:cTn id="14" dur="1000" fill="hold"/>
                                        <p:tgtEl>
                                          <p:spTgt spid="331810"/>
                                        </p:tgtEl>
                                        <p:attrNameLst>
                                          <p:attrName>ppt_w</p:attrName>
                                        </p:attrNameLst>
                                      </p:cBhvr>
                                      <p:tavLst>
                                        <p:tav tm="0">
                                          <p:val>
                                            <p:strVal val="#ppt_w*0.70"/>
                                          </p:val>
                                        </p:tav>
                                        <p:tav tm="100000">
                                          <p:val>
                                            <p:strVal val="#ppt_w"/>
                                          </p:val>
                                        </p:tav>
                                      </p:tavLst>
                                    </p:anim>
                                    <p:anim calcmode="lin" valueType="num">
                                      <p:cBhvr>
                                        <p:cTn id="15" dur="1000" fill="hold"/>
                                        <p:tgtEl>
                                          <p:spTgt spid="331810"/>
                                        </p:tgtEl>
                                        <p:attrNameLst>
                                          <p:attrName>ppt_h</p:attrName>
                                        </p:attrNameLst>
                                      </p:cBhvr>
                                      <p:tavLst>
                                        <p:tav tm="0">
                                          <p:val>
                                            <p:strVal val="#ppt_h"/>
                                          </p:val>
                                        </p:tav>
                                        <p:tav tm="100000">
                                          <p:val>
                                            <p:strVal val="#ppt_h"/>
                                          </p:val>
                                        </p:tav>
                                      </p:tavLst>
                                    </p:anim>
                                    <p:animEffect transition="in" filter="fade">
                                      <p:cBhvr>
                                        <p:cTn id="16" dur="1000"/>
                                        <p:tgtEl>
                                          <p:spTgt spid="33181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331814"/>
                                        </p:tgtEl>
                                        <p:attrNameLst>
                                          <p:attrName>style.visibility</p:attrName>
                                        </p:attrNameLst>
                                      </p:cBhvr>
                                      <p:to>
                                        <p:strVal val="visible"/>
                                      </p:to>
                                    </p:set>
                                    <p:animEffect transition="in" filter="wipe(left)">
                                      <p:cBhvr>
                                        <p:cTn id="21" dur="1000"/>
                                        <p:tgtEl>
                                          <p:spTgt spid="331814"/>
                                        </p:tgtEl>
                                      </p:cBhvr>
                                    </p:animEffect>
                                  </p:childTnLst>
                                </p:cTn>
                              </p:par>
                            </p:childTnLst>
                          </p:cTn>
                        </p:par>
                        <p:par>
                          <p:cTn id="22" fill="hold" nodeType="afterGroup">
                            <p:stCondLst>
                              <p:cond delay="1000"/>
                            </p:stCondLst>
                            <p:childTnLst>
                              <p:par>
                                <p:cTn id="23" presetID="22" presetClass="entr" presetSubtype="1" fill="hold" grpId="0" nodeType="afterEffect">
                                  <p:stCondLst>
                                    <p:cond delay="0"/>
                                  </p:stCondLst>
                                  <p:childTnLst>
                                    <p:set>
                                      <p:cBhvr>
                                        <p:cTn id="24" dur="1" fill="hold">
                                          <p:stCondLst>
                                            <p:cond delay="0"/>
                                          </p:stCondLst>
                                        </p:cTn>
                                        <p:tgtEl>
                                          <p:spTgt spid="331813"/>
                                        </p:tgtEl>
                                        <p:attrNameLst>
                                          <p:attrName>style.visibility</p:attrName>
                                        </p:attrNameLst>
                                      </p:cBhvr>
                                      <p:to>
                                        <p:strVal val="visible"/>
                                      </p:to>
                                    </p:set>
                                    <p:animEffect transition="in" filter="wipe(up)">
                                      <p:cBhvr>
                                        <p:cTn id="25" dur="1000"/>
                                        <p:tgtEl>
                                          <p:spTgt spid="3318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804" grpId="0"/>
      <p:bldP spid="331810" grpId="0"/>
      <p:bldP spid="33181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1219200" y="5181600"/>
            <a:ext cx="1782763" cy="473075"/>
            <a:chOff x="768" y="3264"/>
            <a:chExt cx="1123" cy="298"/>
          </a:xfrm>
        </p:grpSpPr>
        <p:sp>
          <p:nvSpPr>
            <p:cNvPr id="35861" name="Text Box 10"/>
            <p:cNvSpPr txBox="1">
              <a:spLocks noChangeArrowheads="1"/>
            </p:cNvSpPr>
            <p:nvPr/>
          </p:nvSpPr>
          <p:spPr bwMode="auto">
            <a:xfrm>
              <a:off x="768" y="3264"/>
              <a:ext cx="23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p>
          </p:txBody>
        </p:sp>
        <p:sp>
          <p:nvSpPr>
            <p:cNvPr id="35862" name="Text Box 11"/>
            <p:cNvSpPr txBox="1">
              <a:spLocks noChangeArrowheads="1"/>
            </p:cNvSpPr>
            <p:nvPr/>
          </p:nvSpPr>
          <p:spPr bwMode="auto">
            <a:xfrm>
              <a:off x="1238" y="3271"/>
              <a:ext cx="65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1 + 2</a:t>
              </a:r>
            </a:p>
          </p:txBody>
        </p:sp>
      </p:grpSp>
      <p:grpSp>
        <p:nvGrpSpPr>
          <p:cNvPr id="3" name="Group 33"/>
          <p:cNvGrpSpPr>
            <a:grpSpLocks/>
          </p:cNvGrpSpPr>
          <p:nvPr/>
        </p:nvGrpSpPr>
        <p:grpSpPr bwMode="auto">
          <a:xfrm>
            <a:off x="1219200" y="5638800"/>
            <a:ext cx="1139825" cy="461963"/>
            <a:chOff x="768" y="3552"/>
            <a:chExt cx="718" cy="291"/>
          </a:xfrm>
        </p:grpSpPr>
        <p:sp>
          <p:nvSpPr>
            <p:cNvPr id="35859" name="Text Box 13"/>
            <p:cNvSpPr txBox="1">
              <a:spLocks noChangeArrowheads="1"/>
            </p:cNvSpPr>
            <p:nvPr/>
          </p:nvSpPr>
          <p:spPr bwMode="auto">
            <a:xfrm>
              <a:off x="768" y="3552"/>
              <a:ext cx="23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p>
          </p:txBody>
        </p:sp>
        <p:sp>
          <p:nvSpPr>
            <p:cNvPr id="35860" name="Text Box 14"/>
            <p:cNvSpPr txBox="1">
              <a:spLocks noChangeArrowheads="1"/>
            </p:cNvSpPr>
            <p:nvPr/>
          </p:nvSpPr>
          <p:spPr bwMode="auto">
            <a:xfrm>
              <a:off x="1248" y="3552"/>
              <a:ext cx="23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p>
          </p:txBody>
        </p:sp>
      </p:grpSp>
      <p:sp>
        <p:nvSpPr>
          <p:cNvPr id="352271" name="Text Box 15"/>
          <p:cNvSpPr txBox="1">
            <a:spLocks noChangeArrowheads="1"/>
          </p:cNvSpPr>
          <p:nvPr/>
        </p:nvSpPr>
        <p:spPr bwMode="auto">
          <a:xfrm>
            <a:off x="2362200" y="5592763"/>
            <a:ext cx="609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3200">
                <a:solidFill>
                  <a:srgbClr val="FF0000"/>
                </a:solidFill>
                <a:sym typeface="Wingdings" pitchFamily="2" charset="2"/>
              </a:rPr>
              <a:t></a:t>
            </a:r>
          </a:p>
        </p:txBody>
      </p:sp>
      <p:sp>
        <p:nvSpPr>
          <p:cNvPr id="352276" name="Text Box 20"/>
          <p:cNvSpPr txBox="1">
            <a:spLocks noChangeArrowheads="1"/>
          </p:cNvSpPr>
          <p:nvPr/>
        </p:nvSpPr>
        <p:spPr bwMode="auto">
          <a:xfrm>
            <a:off x="533400" y="3048000"/>
            <a:ext cx="426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Check  </a:t>
            </a:r>
            <a:r>
              <a:rPr lang="en-US" altLang="en-US"/>
              <a:t>Use substitution.</a:t>
            </a:r>
            <a:endParaRPr lang="en-US" altLang="en-US" b="1" i="1"/>
          </a:p>
        </p:txBody>
      </p:sp>
      <p:sp>
        <p:nvSpPr>
          <p:cNvPr id="352277" name="Text Box 21"/>
          <p:cNvSpPr txBox="1">
            <a:spLocks noChangeArrowheads="1"/>
          </p:cNvSpPr>
          <p:nvPr/>
        </p:nvSpPr>
        <p:spPr bwMode="auto">
          <a:xfrm>
            <a:off x="3962400" y="4464050"/>
            <a:ext cx="5273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Substitute the values for x and y into the function. </a:t>
            </a:r>
          </a:p>
        </p:txBody>
      </p:sp>
      <p:sp>
        <p:nvSpPr>
          <p:cNvPr id="352278" name="Text Box 22"/>
          <p:cNvSpPr txBox="1">
            <a:spLocks noChangeArrowheads="1"/>
          </p:cNvSpPr>
          <p:nvPr/>
        </p:nvSpPr>
        <p:spPr bwMode="auto">
          <a:xfrm>
            <a:off x="3962400" y="5181600"/>
            <a:ext cx="180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Simplify.</a:t>
            </a:r>
          </a:p>
        </p:txBody>
      </p:sp>
      <p:sp>
        <p:nvSpPr>
          <p:cNvPr id="352279" name="Text Box 23"/>
          <p:cNvSpPr txBox="1">
            <a:spLocks noChangeArrowheads="1"/>
          </p:cNvSpPr>
          <p:nvPr/>
        </p:nvSpPr>
        <p:spPr bwMode="auto">
          <a:xfrm>
            <a:off x="3962400" y="5715000"/>
            <a:ext cx="48926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tLang="en-US" i="1">
                <a:solidFill>
                  <a:srgbClr val="3333FF"/>
                </a:solidFill>
                <a:latin typeface="Arial" charset="0"/>
              </a:rPr>
              <a:t>The ordered pair (3, 3) satisfies the function.  </a:t>
            </a:r>
          </a:p>
        </p:txBody>
      </p:sp>
      <p:sp>
        <p:nvSpPr>
          <p:cNvPr id="35849" name="Text Box 3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35850" name="Text Box 36"/>
          <p:cNvSpPr txBox="1">
            <a:spLocks noChangeArrowheads="1"/>
          </p:cNvSpPr>
          <p:nvPr/>
        </p:nvSpPr>
        <p:spPr bwMode="auto">
          <a:xfrm>
            <a:off x="457200" y="1438275"/>
            <a:ext cx="8458200"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45000"/>
              </a:lnSpc>
            </a:pPr>
            <a:r>
              <a:rPr lang="en-US" altLang="en-US" b="1"/>
              <a:t>Use the graph of                     to find the value     of </a:t>
            </a:r>
            <a:r>
              <a:rPr lang="en-US" altLang="en-US" b="1" i="1"/>
              <a:t>x</a:t>
            </a:r>
            <a:r>
              <a:rPr lang="en-US" altLang="en-US" b="1"/>
              <a:t> when </a:t>
            </a:r>
            <a:r>
              <a:rPr lang="en-US" altLang="en-US" b="1" i="1"/>
              <a:t>f</a:t>
            </a:r>
            <a:r>
              <a:rPr lang="en-US" altLang="en-US" b="1"/>
              <a:t>(</a:t>
            </a:r>
            <a:r>
              <a:rPr lang="en-US" altLang="en-US" b="1" i="1"/>
              <a:t>x</a:t>
            </a:r>
            <a:r>
              <a:rPr lang="en-US" altLang="en-US" b="1"/>
              <a:t>) = 3. Check your answer. </a:t>
            </a:r>
          </a:p>
        </p:txBody>
      </p:sp>
      <p:pic>
        <p:nvPicPr>
          <p:cNvPr id="35851" name="Picture 3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1447800"/>
            <a:ext cx="19145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52" name="Text Box 38"/>
          <p:cNvSpPr txBox="1">
            <a:spLocks noChangeArrowheads="1"/>
          </p:cNvSpPr>
          <p:nvPr/>
        </p:nvSpPr>
        <p:spPr bwMode="auto">
          <a:xfrm>
            <a:off x="533400" y="2514600"/>
            <a:ext cx="1882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f(3) = 3</a:t>
            </a:r>
          </a:p>
        </p:txBody>
      </p:sp>
      <p:grpSp>
        <p:nvGrpSpPr>
          <p:cNvPr id="4" name="Group 40"/>
          <p:cNvGrpSpPr>
            <a:grpSpLocks/>
          </p:cNvGrpSpPr>
          <p:nvPr/>
        </p:nvGrpSpPr>
        <p:grpSpPr bwMode="auto">
          <a:xfrm>
            <a:off x="1066800" y="4419600"/>
            <a:ext cx="2667000" cy="1752600"/>
            <a:chOff x="672" y="2784"/>
            <a:chExt cx="1680" cy="1104"/>
          </a:xfrm>
        </p:grpSpPr>
        <p:sp>
          <p:nvSpPr>
            <p:cNvPr id="35857" name="Line 8"/>
            <p:cNvSpPr>
              <a:spLocks noChangeShapeType="1"/>
            </p:cNvSpPr>
            <p:nvPr/>
          </p:nvSpPr>
          <p:spPr bwMode="auto">
            <a:xfrm>
              <a:off x="1152" y="2784"/>
              <a:ext cx="0" cy="110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35858" name="Line 7"/>
            <p:cNvSpPr>
              <a:spLocks noChangeShapeType="1"/>
            </p:cNvSpPr>
            <p:nvPr/>
          </p:nvSpPr>
          <p:spPr bwMode="auto">
            <a:xfrm>
              <a:off x="672" y="2784"/>
              <a:ext cx="168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5854" name="Text Box 18"/>
          <p:cNvSpPr txBox="1">
            <a:spLocks noChangeArrowheads="1"/>
          </p:cNvSpPr>
          <p:nvPr/>
        </p:nvSpPr>
        <p:spPr bwMode="auto">
          <a:xfrm>
            <a:off x="1216025" y="4635500"/>
            <a:ext cx="3778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3366FF"/>
                </a:solidFill>
              </a:rPr>
              <a:t>3</a:t>
            </a:r>
          </a:p>
        </p:txBody>
      </p:sp>
      <p:pic>
        <p:nvPicPr>
          <p:cNvPr id="35855" name="Picture 24" descr="C:\Users\Steve\Desktop\Steve red marbles\mathtype\434.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6025" y="3505200"/>
            <a:ext cx="20574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6" name="Picture 25" descr="C:\Users\Steve\Desktop\Steve red marbles\mathtype\434.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464050"/>
            <a:ext cx="12192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2276"/>
                                        </p:tgtEl>
                                        <p:attrNameLst>
                                          <p:attrName>style.visibility</p:attrName>
                                        </p:attrNameLst>
                                      </p:cBhvr>
                                      <p:to>
                                        <p:strVal val="visible"/>
                                      </p:to>
                                    </p:set>
                                    <p:animEffect transition="in" filter="wipe(left)">
                                      <p:cBhvr>
                                        <p:cTn id="7" dur="500"/>
                                        <p:tgtEl>
                                          <p:spTgt spid="3522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352277"/>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0" presetClass="entr" presetSubtype="158985992" fill="hold" grpId="0" nodeType="clickEffect">
                                  <p:stCondLst>
                                    <p:cond delay="0"/>
                                  </p:stCondLst>
                                  <p:childTnLst>
                                    <p:set>
                                      <p:cBhvr>
                                        <p:cTn id="15" dur="1" fill="hold">
                                          <p:stCondLst>
                                            <p:cond delay="499"/>
                                          </p:stCondLst>
                                        </p:cTn>
                                        <p:tgtEl>
                                          <p:spTgt spid="35854"/>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0" presetClass="entr" presetSubtype="233938340" fill="hold" nodeType="clickEffect">
                                  <p:stCondLst>
                                    <p:cond delay="0"/>
                                  </p:stCondLst>
                                  <p:childTnLst>
                                    <p:set>
                                      <p:cBhvr>
                                        <p:cTn id="19" dur="1" fill="hold">
                                          <p:stCondLst>
                                            <p:cond delay="499"/>
                                          </p:stCondLst>
                                        </p:cTn>
                                        <p:tgtEl>
                                          <p:spTgt spid="35856"/>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ox(in)">
                                      <p:cBhvr>
                                        <p:cTn id="24" dur="500"/>
                                        <p:tgtEl>
                                          <p:spTgt spid="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52278"/>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499"/>
                                          </p:stCondLst>
                                        </p:cTn>
                                        <p:tgtEl>
                                          <p:spTgt spid="2"/>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499"/>
                                          </p:stCondLst>
                                        </p:cTn>
                                        <p:tgtEl>
                                          <p:spTgt spid="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352279"/>
                                        </p:tgtEl>
                                        <p:attrNameLst>
                                          <p:attrName>style.visibility</p:attrName>
                                        </p:attrNameLst>
                                      </p:cBhvr>
                                      <p:to>
                                        <p:strVal val="visible"/>
                                      </p:to>
                                    </p:set>
                                  </p:childTnLst>
                                </p:cTn>
                              </p:par>
                            </p:childTnLst>
                          </p:cTn>
                        </p:par>
                        <p:par>
                          <p:cTn id="41" fill="hold" nodeType="afterGroup">
                            <p:stCondLst>
                              <p:cond delay="500"/>
                            </p:stCondLst>
                            <p:childTnLst>
                              <p:par>
                                <p:cTn id="42" presetID="1" presetClass="entr" presetSubtype="0" fill="hold" grpId="0" nodeType="afterEffect">
                                  <p:stCondLst>
                                    <p:cond delay="0"/>
                                  </p:stCondLst>
                                  <p:childTnLst>
                                    <p:set>
                                      <p:cBhvr>
                                        <p:cTn id="43" dur="1" fill="hold">
                                          <p:stCondLst>
                                            <p:cond delay="499"/>
                                          </p:stCondLst>
                                        </p:cTn>
                                        <p:tgtEl>
                                          <p:spTgt spid="352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71" grpId="0" autoUpdateAnimBg="0"/>
      <p:bldP spid="352276" grpId="0" autoUpdateAnimBg="0"/>
      <p:bldP spid="352277" grpId="0" autoUpdateAnimBg="0"/>
      <p:bldP spid="352278" grpId="0" autoUpdateAnimBg="0"/>
      <p:bldP spid="352279" grpId="0" autoUpdateAnimBg="0"/>
      <p:bldP spid="35854"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4"/>
          <p:cNvSpPr txBox="1">
            <a:spLocks noChangeArrowheads="1"/>
          </p:cNvSpPr>
          <p:nvPr/>
        </p:nvSpPr>
        <p:spPr bwMode="auto">
          <a:xfrm>
            <a:off x="914400" y="1676400"/>
            <a:ext cx="7254875"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Recall that in real-world situations you may have to limit the domain to make answers  reasonable. For example, quantities such as time, distance, and number of people can be represented using only nonnegative values. When both the domain and the range are limited to nonnegative values, the function is graphed only in Quadrant I.</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828800"/>
            <a:ext cx="99377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4: </a:t>
            </a:r>
            <a:r>
              <a:rPr lang="en-US" altLang="en-US">
                <a:solidFill>
                  <a:srgbClr val="800080"/>
                </a:solidFill>
                <a:latin typeface="Arial Black" pitchFamily="34" charset="0"/>
              </a:rPr>
              <a:t>Problem-Solving Application</a:t>
            </a:r>
            <a:endParaRPr lang="en-US" altLang="en-US" sz="2600">
              <a:solidFill>
                <a:srgbClr val="800080"/>
              </a:solidFill>
              <a:latin typeface="Arial MT Bl" charset="0"/>
            </a:endParaRPr>
          </a:p>
        </p:txBody>
      </p:sp>
      <p:sp>
        <p:nvSpPr>
          <p:cNvPr id="37892" name="Text Box 6"/>
          <p:cNvSpPr txBox="1">
            <a:spLocks noChangeArrowheads="1"/>
          </p:cNvSpPr>
          <p:nvPr/>
        </p:nvSpPr>
        <p:spPr bwMode="auto">
          <a:xfrm>
            <a:off x="1219200" y="1524000"/>
            <a:ext cx="75438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A mouse can run 3.5 meters per second. The function </a:t>
            </a:r>
            <a:r>
              <a:rPr lang="en-US" altLang="en-US" b="1" i="1"/>
              <a:t>y</a:t>
            </a:r>
            <a:r>
              <a:rPr lang="en-US" altLang="en-US" b="1"/>
              <a:t> = 3.5</a:t>
            </a:r>
            <a:r>
              <a:rPr lang="en-US" altLang="en-US" b="1" i="1"/>
              <a:t>x </a:t>
            </a:r>
            <a:r>
              <a:rPr lang="en-US" altLang="en-US" b="1"/>
              <a:t>describes the distance in meters the mouse can run in </a:t>
            </a:r>
            <a:r>
              <a:rPr lang="en-US" altLang="en-US" b="1" i="1"/>
              <a:t>x </a:t>
            </a:r>
            <a:r>
              <a:rPr lang="en-US" altLang="en-US" b="1"/>
              <a:t>seconds. Graph the function. Use the graph to estimate how many meters a mouse can run in 2.5 seconds.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4 Continued</a:t>
            </a:r>
            <a:endParaRPr lang="en-US" altLang="en-US" sz="2600">
              <a:solidFill>
                <a:srgbClr val="800080"/>
              </a:solidFill>
              <a:latin typeface="Arial MT Bl" charset="0"/>
            </a:endParaRPr>
          </a:p>
        </p:txBody>
      </p:sp>
      <p:grpSp>
        <p:nvGrpSpPr>
          <p:cNvPr id="38915" name="Group 5"/>
          <p:cNvGrpSpPr>
            <a:grpSpLocks/>
          </p:cNvGrpSpPr>
          <p:nvPr/>
        </p:nvGrpSpPr>
        <p:grpSpPr bwMode="auto">
          <a:xfrm>
            <a:off x="838200" y="1676400"/>
            <a:ext cx="5154613" cy="762000"/>
            <a:chOff x="1272" y="2568"/>
            <a:chExt cx="3247" cy="480"/>
          </a:xfrm>
        </p:grpSpPr>
        <p:sp>
          <p:nvSpPr>
            <p:cNvPr id="38918" name="Text Box 6"/>
            <p:cNvSpPr txBox="1">
              <a:spLocks noChangeArrowheads="1"/>
            </p:cNvSpPr>
            <p:nvPr/>
          </p:nvSpPr>
          <p:spPr bwMode="auto">
            <a:xfrm>
              <a:off x="1638" y="2661"/>
              <a:ext cx="28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Understand the Problem</a:t>
              </a:r>
            </a:p>
          </p:txBody>
        </p:sp>
        <p:grpSp>
          <p:nvGrpSpPr>
            <p:cNvPr id="38919" name="Group 7"/>
            <p:cNvGrpSpPr>
              <a:grpSpLocks/>
            </p:cNvGrpSpPr>
            <p:nvPr/>
          </p:nvGrpSpPr>
          <p:grpSpPr bwMode="auto">
            <a:xfrm>
              <a:off x="1272" y="2568"/>
              <a:ext cx="480" cy="480"/>
              <a:chOff x="432" y="528"/>
              <a:chExt cx="480" cy="480"/>
            </a:xfrm>
          </p:grpSpPr>
          <p:pic>
            <p:nvPicPr>
              <p:cNvPr id="3892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1721" name="Text Box 9"/>
              <p:cNvSpPr txBox="1">
                <a:spLocks noChangeArrowheads="1"/>
              </p:cNvSpPr>
              <p:nvPr/>
            </p:nvSpPr>
            <p:spPr bwMode="auto">
              <a:xfrm>
                <a:off x="494" y="540"/>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1</a:t>
                </a:r>
                <a:endParaRPr lang="en-US"/>
              </a:p>
            </p:txBody>
          </p:sp>
        </p:grpSp>
      </p:grpSp>
      <p:sp>
        <p:nvSpPr>
          <p:cNvPr id="371722" name="Text Box 10"/>
          <p:cNvSpPr txBox="1">
            <a:spLocks noChangeArrowheads="1"/>
          </p:cNvSpPr>
          <p:nvPr/>
        </p:nvSpPr>
        <p:spPr bwMode="auto">
          <a:xfrm>
            <a:off x="838200" y="2438400"/>
            <a:ext cx="6781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a:t>
            </a:r>
            <a:r>
              <a:rPr lang="en-US" altLang="en-US" b="1"/>
              <a:t>answer</a:t>
            </a:r>
            <a:r>
              <a:rPr lang="en-US" altLang="en-US"/>
              <a:t> is a graph that can be used to find the value of </a:t>
            </a:r>
            <a:r>
              <a:rPr lang="en-US" altLang="en-US" i="1"/>
              <a:t>y</a:t>
            </a:r>
            <a:r>
              <a:rPr lang="en-US" altLang="en-US"/>
              <a:t> when </a:t>
            </a:r>
            <a:r>
              <a:rPr lang="en-US" altLang="en-US" i="1"/>
              <a:t>x </a:t>
            </a:r>
            <a:r>
              <a:rPr lang="en-US" altLang="en-US"/>
              <a:t>is 2.5.</a:t>
            </a:r>
          </a:p>
        </p:txBody>
      </p:sp>
      <p:sp>
        <p:nvSpPr>
          <p:cNvPr id="371723" name="Text Box 11"/>
          <p:cNvSpPr txBox="1">
            <a:spLocks noChangeArrowheads="1"/>
          </p:cNvSpPr>
          <p:nvPr/>
        </p:nvSpPr>
        <p:spPr bwMode="auto">
          <a:xfrm>
            <a:off x="838200" y="3352800"/>
            <a:ext cx="702627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95288" indent="-3952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List the </a:t>
            </a:r>
            <a:r>
              <a:rPr lang="en-US" altLang="en-US" b="1"/>
              <a:t>important information:</a:t>
            </a:r>
          </a:p>
          <a:p>
            <a:r>
              <a:rPr lang="en-US" altLang="en-US" b="1"/>
              <a:t>• </a:t>
            </a:r>
            <a:r>
              <a:rPr lang="en-US" altLang="en-US"/>
              <a:t>The function </a:t>
            </a:r>
            <a:r>
              <a:rPr lang="en-US" altLang="en-US" i="1"/>
              <a:t>y</a:t>
            </a:r>
            <a:r>
              <a:rPr lang="en-US" altLang="en-US"/>
              <a:t> = 3.5</a:t>
            </a:r>
            <a:r>
              <a:rPr lang="en-US" altLang="en-US" i="1"/>
              <a:t>x</a:t>
            </a:r>
            <a:r>
              <a:rPr lang="en-US" altLang="en-US"/>
              <a:t> describes how many meters the mouse can run.</a:t>
            </a:r>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71722"/>
                                        </p:tgtEl>
                                        <p:attrNameLst>
                                          <p:attrName>style.visibility</p:attrName>
                                        </p:attrNameLst>
                                      </p:cBhvr>
                                      <p:to>
                                        <p:strVal val="visible"/>
                                      </p:to>
                                    </p:set>
                                    <p:animEffect transition="in" filter="wipe(down)">
                                      <p:cBhvr>
                                        <p:cTn id="7" dur="500"/>
                                        <p:tgtEl>
                                          <p:spTgt spid="371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71723">
                                            <p:txEl>
                                              <p:pRg st="1" end="1"/>
                                            </p:txEl>
                                          </p:spTgt>
                                        </p:tgtEl>
                                        <p:attrNameLst>
                                          <p:attrName>style.visibility</p:attrName>
                                        </p:attrNameLst>
                                      </p:cBhvr>
                                      <p:to>
                                        <p:strVal val="visible"/>
                                      </p:to>
                                    </p:set>
                                    <p:animEffect transition="in" filter="blinds(horizontal)">
                                      <p:cBhvr>
                                        <p:cTn id="12" dur="500"/>
                                        <p:tgtEl>
                                          <p:spTgt spid="3717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72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10" name="Text Box 6"/>
          <p:cNvSpPr txBox="1">
            <a:spLocks noChangeArrowheads="1"/>
          </p:cNvSpPr>
          <p:nvPr/>
        </p:nvSpPr>
        <p:spPr bwMode="auto">
          <a:xfrm>
            <a:off x="838200" y="2362200"/>
            <a:ext cx="71628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Think: What values should I use to graph this function? Both the number of seconds the mouse runs and the distance the mouse runs cannot be negative. Use only nonnegative values for both the domain and the range. The function will be graphed in Quadrant I. </a:t>
            </a:r>
          </a:p>
        </p:txBody>
      </p:sp>
      <p:grpSp>
        <p:nvGrpSpPr>
          <p:cNvPr id="39939" name="Group 7"/>
          <p:cNvGrpSpPr>
            <a:grpSpLocks/>
          </p:cNvGrpSpPr>
          <p:nvPr/>
        </p:nvGrpSpPr>
        <p:grpSpPr bwMode="auto">
          <a:xfrm>
            <a:off x="838200" y="1600200"/>
            <a:ext cx="2895600" cy="647700"/>
            <a:chOff x="480" y="1008"/>
            <a:chExt cx="1824" cy="408"/>
          </a:xfrm>
        </p:grpSpPr>
        <p:grpSp>
          <p:nvGrpSpPr>
            <p:cNvPr id="39941" name="Group 8"/>
            <p:cNvGrpSpPr>
              <a:grpSpLocks/>
            </p:cNvGrpSpPr>
            <p:nvPr/>
          </p:nvGrpSpPr>
          <p:grpSpPr bwMode="auto">
            <a:xfrm>
              <a:off x="480" y="1008"/>
              <a:ext cx="360" cy="408"/>
              <a:chOff x="3681" y="3579"/>
              <a:chExt cx="360" cy="408"/>
            </a:xfrm>
          </p:grpSpPr>
          <p:pic>
            <p:nvPicPr>
              <p:cNvPr id="3994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4314" name="Text Box 10"/>
              <p:cNvSpPr txBox="1">
                <a:spLocks noChangeArrowheads="1"/>
              </p:cNvSpPr>
              <p:nvPr/>
            </p:nvSpPr>
            <p:spPr bwMode="auto">
              <a:xfrm>
                <a:off x="3744" y="3600"/>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2</a:t>
                </a:r>
                <a:endParaRPr lang="en-US"/>
              </a:p>
            </p:txBody>
          </p:sp>
        </p:grpSp>
        <p:sp>
          <p:nvSpPr>
            <p:cNvPr id="39942" name="Text Box 11"/>
            <p:cNvSpPr txBox="1">
              <a:spLocks noChangeArrowheads="1"/>
            </p:cNvSpPr>
            <p:nvPr/>
          </p:nvSpPr>
          <p:spPr bwMode="auto">
            <a:xfrm>
              <a:off x="889" y="1038"/>
              <a:ext cx="14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b="1"/>
                <a:t>Make a Plan</a:t>
              </a:r>
              <a:endParaRPr lang="en-US" altLang="en-US"/>
            </a:p>
          </p:txBody>
        </p:sp>
      </p:grpSp>
      <p:sp>
        <p:nvSpPr>
          <p:cNvPr id="39940" name="Text Box 1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4 Continued</a:t>
            </a:r>
            <a:endParaRPr lang="en-US" altLang="en-US" sz="2600">
              <a:solidFill>
                <a:srgbClr val="800080"/>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54310"/>
                                        </p:tgtEl>
                                        <p:attrNameLst>
                                          <p:attrName>style.visibility</p:attrName>
                                        </p:attrNameLst>
                                      </p:cBhvr>
                                      <p:to>
                                        <p:strVal val="visible"/>
                                      </p:to>
                                    </p:set>
                                    <p:animEffect transition="in" filter="blinds(horizontal)">
                                      <p:cBhvr>
                                        <p:cTn id="7" dur="500"/>
                                        <p:tgtEl>
                                          <p:spTgt spid="3543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43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5"/>
          <p:cNvGrpSpPr>
            <a:grpSpLocks/>
          </p:cNvGrpSpPr>
          <p:nvPr/>
        </p:nvGrpSpPr>
        <p:grpSpPr bwMode="auto">
          <a:xfrm>
            <a:off x="838200" y="1524000"/>
            <a:ext cx="1857375" cy="704850"/>
            <a:chOff x="288" y="996"/>
            <a:chExt cx="1170" cy="444"/>
          </a:xfrm>
        </p:grpSpPr>
        <p:sp>
          <p:nvSpPr>
            <p:cNvPr id="41008" name="Text Box 16"/>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b="1"/>
                <a:t>Solve</a:t>
              </a:r>
              <a:endParaRPr lang="en-US" altLang="en-US"/>
            </a:p>
          </p:txBody>
        </p:sp>
        <p:grpSp>
          <p:nvGrpSpPr>
            <p:cNvPr id="41009" name="Group 17"/>
            <p:cNvGrpSpPr>
              <a:grpSpLocks/>
            </p:cNvGrpSpPr>
            <p:nvPr/>
          </p:nvGrpSpPr>
          <p:grpSpPr bwMode="auto">
            <a:xfrm>
              <a:off x="288" y="996"/>
              <a:ext cx="444" cy="444"/>
              <a:chOff x="2592" y="864"/>
              <a:chExt cx="444" cy="444"/>
            </a:xfrm>
          </p:grpSpPr>
          <p:pic>
            <p:nvPicPr>
              <p:cNvPr id="41010"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2819" name="Text Box 19"/>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3</a:t>
                </a:r>
              </a:p>
            </p:txBody>
          </p:sp>
        </p:grpSp>
      </p:grpSp>
      <p:sp>
        <p:nvSpPr>
          <p:cNvPr id="332820" name="Text Box 20"/>
          <p:cNvSpPr txBox="1">
            <a:spLocks noChangeArrowheads="1"/>
          </p:cNvSpPr>
          <p:nvPr/>
        </p:nvSpPr>
        <p:spPr bwMode="auto">
          <a:xfrm>
            <a:off x="914400" y="2133600"/>
            <a:ext cx="7483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Choose several nonnegative values of </a:t>
            </a:r>
            <a:r>
              <a:rPr lang="en-US" altLang="en-US" i="1"/>
              <a:t>x</a:t>
            </a:r>
            <a:r>
              <a:rPr lang="en-US" altLang="en-US"/>
              <a:t> to find values of </a:t>
            </a:r>
            <a:r>
              <a:rPr lang="en-US" altLang="en-US" i="1"/>
              <a:t>y.</a:t>
            </a:r>
            <a:r>
              <a:rPr lang="en-US" altLang="en-US"/>
              <a:t> </a:t>
            </a:r>
          </a:p>
        </p:txBody>
      </p:sp>
      <p:graphicFrame>
        <p:nvGraphicFramePr>
          <p:cNvPr id="332867" name="Group 67"/>
          <p:cNvGraphicFramePr>
            <a:graphicFrameLocks noGrp="1"/>
          </p:cNvGraphicFramePr>
          <p:nvPr/>
        </p:nvGraphicFramePr>
        <p:xfrm>
          <a:off x="1066800" y="3124200"/>
          <a:ext cx="6096000" cy="3276600"/>
        </p:xfrm>
        <a:graphic>
          <a:graphicData uri="http://schemas.openxmlformats.org/drawingml/2006/table">
            <a:tbl>
              <a:tblPr/>
              <a:tblGrid>
                <a:gridCol w="762000"/>
                <a:gridCol w="3302000"/>
                <a:gridCol w="2032000"/>
              </a:tblGrid>
              <a:tr h="9128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r>
              <a:tr h="6254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54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128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4" name="Group 60"/>
          <p:cNvGrpSpPr>
            <a:grpSpLocks/>
          </p:cNvGrpSpPr>
          <p:nvPr/>
        </p:nvGrpSpPr>
        <p:grpSpPr bwMode="auto">
          <a:xfrm>
            <a:off x="1255713" y="3302000"/>
            <a:ext cx="5449887" cy="457200"/>
            <a:chOff x="1271" y="2304"/>
            <a:chExt cx="3433" cy="288"/>
          </a:xfrm>
        </p:grpSpPr>
        <p:sp>
          <p:nvSpPr>
            <p:cNvPr id="41005" name="Text Box 44"/>
            <p:cNvSpPr txBox="1">
              <a:spLocks noChangeArrowheads="1"/>
            </p:cNvSpPr>
            <p:nvPr/>
          </p:nvSpPr>
          <p:spPr bwMode="auto">
            <a:xfrm>
              <a:off x="2064" y="2304"/>
              <a:ext cx="122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y</a:t>
              </a:r>
              <a:r>
                <a:rPr lang="en-US" altLang="en-US" b="1"/>
                <a:t> = 3.5</a:t>
              </a:r>
              <a:r>
                <a:rPr lang="en-US" altLang="en-US" b="1" i="1"/>
                <a:t>x</a:t>
              </a:r>
              <a:r>
                <a:rPr lang="en-US" altLang="en-US" b="1"/>
                <a:t> </a:t>
              </a:r>
              <a:r>
                <a:rPr lang="en-US" altLang="en-US" b="1" baseline="-25000"/>
                <a:t> </a:t>
              </a:r>
              <a:endParaRPr lang="en-US" altLang="en-US" b="1" i="1"/>
            </a:p>
          </p:txBody>
        </p:sp>
        <p:sp>
          <p:nvSpPr>
            <p:cNvPr id="41006" name="Text Box 45"/>
            <p:cNvSpPr txBox="1">
              <a:spLocks noChangeArrowheads="1"/>
            </p:cNvSpPr>
            <p:nvPr/>
          </p:nvSpPr>
          <p:spPr bwMode="auto">
            <a:xfrm>
              <a:off x="1271" y="2304"/>
              <a:ext cx="2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x</a:t>
              </a:r>
            </a:p>
          </p:txBody>
        </p:sp>
        <p:sp>
          <p:nvSpPr>
            <p:cNvPr id="41007" name="Text Box 46"/>
            <p:cNvSpPr txBox="1">
              <a:spLocks noChangeArrowheads="1"/>
            </p:cNvSpPr>
            <p:nvPr/>
          </p:nvSpPr>
          <p:spPr bwMode="auto">
            <a:xfrm>
              <a:off x="3794" y="2304"/>
              <a:ext cx="91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a:t>
              </a:r>
              <a:r>
                <a:rPr lang="en-US" altLang="en-US" b="1" i="1"/>
                <a:t>x, y</a:t>
              </a:r>
              <a:r>
                <a:rPr lang="en-US" altLang="en-US" b="1"/>
                <a:t>)</a:t>
              </a:r>
            </a:p>
          </p:txBody>
        </p:sp>
      </p:grpSp>
      <p:grpSp>
        <p:nvGrpSpPr>
          <p:cNvPr id="5" name="Group 61"/>
          <p:cNvGrpSpPr>
            <a:grpSpLocks/>
          </p:cNvGrpSpPr>
          <p:nvPr/>
        </p:nvGrpSpPr>
        <p:grpSpPr bwMode="auto">
          <a:xfrm>
            <a:off x="1292225" y="4718050"/>
            <a:ext cx="5673725" cy="514350"/>
            <a:chOff x="1294" y="2640"/>
            <a:chExt cx="3461" cy="324"/>
          </a:xfrm>
        </p:grpSpPr>
        <p:sp>
          <p:nvSpPr>
            <p:cNvPr id="41002" name="Text Box 48"/>
            <p:cNvSpPr txBox="1">
              <a:spLocks noChangeArrowheads="1"/>
            </p:cNvSpPr>
            <p:nvPr/>
          </p:nvSpPr>
          <p:spPr bwMode="auto">
            <a:xfrm>
              <a:off x="1731" y="2640"/>
              <a:ext cx="17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80988" indent="-2809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3.5(</a:t>
              </a:r>
              <a:r>
                <a:rPr lang="en-US" altLang="en-US">
                  <a:solidFill>
                    <a:srgbClr val="00B050"/>
                  </a:solidFill>
                </a:rPr>
                <a:t>1</a:t>
              </a:r>
              <a:r>
                <a:rPr lang="en-US" altLang="en-US"/>
                <a:t>) = </a:t>
              </a:r>
              <a:r>
                <a:rPr lang="en-US" altLang="en-US">
                  <a:solidFill>
                    <a:srgbClr val="3366FF"/>
                  </a:solidFill>
                </a:rPr>
                <a:t>3.5</a:t>
              </a:r>
              <a:r>
                <a:rPr lang="en-US" altLang="en-US"/>
                <a:t> </a:t>
              </a:r>
              <a:endParaRPr lang="en-US" altLang="en-US" i="1"/>
            </a:p>
          </p:txBody>
        </p:sp>
        <p:sp>
          <p:nvSpPr>
            <p:cNvPr id="41003" name="Text Box 49"/>
            <p:cNvSpPr txBox="1">
              <a:spLocks noChangeArrowheads="1"/>
            </p:cNvSpPr>
            <p:nvPr/>
          </p:nvSpPr>
          <p:spPr bwMode="auto">
            <a:xfrm>
              <a:off x="1294" y="2676"/>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41004" name="Text Box 50"/>
            <p:cNvSpPr txBox="1">
              <a:spLocks noChangeArrowheads="1"/>
            </p:cNvSpPr>
            <p:nvPr/>
          </p:nvSpPr>
          <p:spPr bwMode="auto">
            <a:xfrm>
              <a:off x="3918" y="2676"/>
              <a:ext cx="83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3.5</a:t>
              </a:r>
              <a:r>
                <a:rPr lang="en-US" altLang="en-US"/>
                <a:t>)</a:t>
              </a:r>
            </a:p>
          </p:txBody>
        </p:sp>
      </p:grpSp>
      <p:grpSp>
        <p:nvGrpSpPr>
          <p:cNvPr id="6" name="Group 62"/>
          <p:cNvGrpSpPr>
            <a:grpSpLocks/>
          </p:cNvGrpSpPr>
          <p:nvPr/>
        </p:nvGrpSpPr>
        <p:grpSpPr bwMode="auto">
          <a:xfrm>
            <a:off x="1295400" y="5353050"/>
            <a:ext cx="5349875" cy="476250"/>
            <a:chOff x="1296" y="3012"/>
            <a:chExt cx="3264" cy="300"/>
          </a:xfrm>
        </p:grpSpPr>
        <p:sp>
          <p:nvSpPr>
            <p:cNvPr id="40999" name="Text Box 52"/>
            <p:cNvSpPr txBox="1">
              <a:spLocks noChangeArrowheads="1"/>
            </p:cNvSpPr>
            <p:nvPr/>
          </p:nvSpPr>
          <p:spPr bwMode="auto">
            <a:xfrm>
              <a:off x="1728" y="3024"/>
              <a:ext cx="16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3.5(</a:t>
              </a:r>
              <a:r>
                <a:rPr lang="en-US" altLang="en-US">
                  <a:solidFill>
                    <a:srgbClr val="00B050"/>
                  </a:solidFill>
                </a:rPr>
                <a:t>2</a:t>
              </a:r>
              <a:r>
                <a:rPr lang="en-US" altLang="en-US"/>
                <a:t>) = </a:t>
              </a:r>
              <a:r>
                <a:rPr lang="en-US" altLang="en-US">
                  <a:solidFill>
                    <a:srgbClr val="3366FF"/>
                  </a:solidFill>
                </a:rPr>
                <a:t>7</a:t>
              </a:r>
              <a:endParaRPr lang="en-US" altLang="en-US" i="1">
                <a:solidFill>
                  <a:srgbClr val="3366FF"/>
                </a:solidFill>
              </a:endParaRPr>
            </a:p>
          </p:txBody>
        </p:sp>
        <p:sp>
          <p:nvSpPr>
            <p:cNvPr id="41000" name="Text Box 53"/>
            <p:cNvSpPr txBox="1">
              <a:spLocks noChangeArrowheads="1"/>
            </p:cNvSpPr>
            <p:nvPr/>
          </p:nvSpPr>
          <p:spPr bwMode="auto">
            <a:xfrm>
              <a:off x="1296" y="3024"/>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41001" name="Text Box 54"/>
            <p:cNvSpPr txBox="1">
              <a:spLocks noChangeArrowheads="1"/>
            </p:cNvSpPr>
            <p:nvPr/>
          </p:nvSpPr>
          <p:spPr bwMode="auto">
            <a:xfrm>
              <a:off x="3909" y="3012"/>
              <a:ext cx="6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7</a:t>
              </a:r>
              <a:r>
                <a:rPr lang="en-US" altLang="en-US"/>
                <a:t>)</a:t>
              </a:r>
            </a:p>
          </p:txBody>
        </p:sp>
      </p:grpSp>
      <p:grpSp>
        <p:nvGrpSpPr>
          <p:cNvPr id="7" name="Group 63"/>
          <p:cNvGrpSpPr>
            <a:grpSpLocks/>
          </p:cNvGrpSpPr>
          <p:nvPr/>
        </p:nvGrpSpPr>
        <p:grpSpPr bwMode="auto">
          <a:xfrm>
            <a:off x="1295400" y="5894388"/>
            <a:ext cx="5851525" cy="506412"/>
            <a:chOff x="1296" y="3377"/>
            <a:chExt cx="3569" cy="319"/>
          </a:xfrm>
        </p:grpSpPr>
        <p:sp>
          <p:nvSpPr>
            <p:cNvPr id="40996" name="Text Box 56"/>
            <p:cNvSpPr txBox="1">
              <a:spLocks noChangeArrowheads="1"/>
            </p:cNvSpPr>
            <p:nvPr/>
          </p:nvSpPr>
          <p:spPr bwMode="auto">
            <a:xfrm>
              <a:off x="1296" y="3377"/>
              <a:ext cx="2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3</a:t>
              </a:r>
            </a:p>
          </p:txBody>
        </p:sp>
        <p:sp>
          <p:nvSpPr>
            <p:cNvPr id="40997" name="Text Box 57"/>
            <p:cNvSpPr txBox="1">
              <a:spLocks noChangeArrowheads="1"/>
            </p:cNvSpPr>
            <p:nvPr/>
          </p:nvSpPr>
          <p:spPr bwMode="auto">
            <a:xfrm>
              <a:off x="1728" y="3380"/>
              <a:ext cx="20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3.5(</a:t>
              </a:r>
              <a:r>
                <a:rPr lang="en-US" altLang="en-US">
                  <a:solidFill>
                    <a:srgbClr val="00B050"/>
                  </a:solidFill>
                </a:rPr>
                <a:t>3</a:t>
              </a:r>
              <a:r>
                <a:rPr lang="en-US" altLang="en-US"/>
                <a:t>) = </a:t>
              </a:r>
              <a:r>
                <a:rPr lang="en-US" altLang="en-US">
                  <a:solidFill>
                    <a:srgbClr val="3366FF"/>
                  </a:solidFill>
                </a:rPr>
                <a:t>10.5</a:t>
              </a:r>
              <a:endParaRPr lang="en-US" altLang="en-US" i="1">
                <a:solidFill>
                  <a:srgbClr val="3366FF"/>
                </a:solidFill>
              </a:endParaRPr>
            </a:p>
          </p:txBody>
        </p:sp>
        <p:sp>
          <p:nvSpPr>
            <p:cNvPr id="40998" name="Text Box 58"/>
            <p:cNvSpPr txBox="1">
              <a:spLocks noChangeArrowheads="1"/>
            </p:cNvSpPr>
            <p:nvPr/>
          </p:nvSpPr>
          <p:spPr bwMode="auto">
            <a:xfrm>
              <a:off x="3910" y="3408"/>
              <a:ext cx="95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3</a:t>
              </a:r>
              <a:r>
                <a:rPr lang="en-US" altLang="en-US"/>
                <a:t>, </a:t>
              </a:r>
              <a:r>
                <a:rPr lang="en-US" altLang="en-US">
                  <a:solidFill>
                    <a:srgbClr val="3366FF"/>
                  </a:solidFill>
                </a:rPr>
                <a:t>10.5</a:t>
              </a:r>
              <a:r>
                <a:rPr lang="en-US" altLang="en-US"/>
                <a:t>)</a:t>
              </a:r>
            </a:p>
          </p:txBody>
        </p:sp>
      </p:grpSp>
      <p:grpSp>
        <p:nvGrpSpPr>
          <p:cNvPr id="8" name="Group 68"/>
          <p:cNvGrpSpPr>
            <a:grpSpLocks/>
          </p:cNvGrpSpPr>
          <p:nvPr/>
        </p:nvGrpSpPr>
        <p:grpSpPr bwMode="auto">
          <a:xfrm>
            <a:off x="1308100" y="4057650"/>
            <a:ext cx="5368925" cy="514350"/>
            <a:chOff x="1294" y="2640"/>
            <a:chExt cx="3275" cy="324"/>
          </a:xfrm>
        </p:grpSpPr>
        <p:sp>
          <p:nvSpPr>
            <p:cNvPr id="40993" name="Text Box 69"/>
            <p:cNvSpPr txBox="1">
              <a:spLocks noChangeArrowheads="1"/>
            </p:cNvSpPr>
            <p:nvPr/>
          </p:nvSpPr>
          <p:spPr bwMode="auto">
            <a:xfrm>
              <a:off x="1731" y="2640"/>
              <a:ext cx="17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80988" indent="-2809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3.5(</a:t>
              </a:r>
              <a:r>
                <a:rPr lang="en-US" altLang="en-US">
                  <a:solidFill>
                    <a:srgbClr val="00B050"/>
                  </a:solidFill>
                </a:rPr>
                <a:t>0</a:t>
              </a:r>
              <a:r>
                <a:rPr lang="en-US" altLang="en-US"/>
                <a:t>) = </a:t>
              </a:r>
              <a:r>
                <a:rPr lang="en-US" altLang="en-US">
                  <a:solidFill>
                    <a:srgbClr val="3366FF"/>
                  </a:solidFill>
                </a:rPr>
                <a:t>0</a:t>
              </a:r>
              <a:r>
                <a:rPr lang="en-US" altLang="en-US"/>
                <a:t> </a:t>
              </a:r>
              <a:endParaRPr lang="en-US" altLang="en-US" i="1"/>
            </a:p>
          </p:txBody>
        </p:sp>
        <p:sp>
          <p:nvSpPr>
            <p:cNvPr id="40994" name="Text Box 70"/>
            <p:cNvSpPr txBox="1">
              <a:spLocks noChangeArrowheads="1"/>
            </p:cNvSpPr>
            <p:nvPr/>
          </p:nvSpPr>
          <p:spPr bwMode="auto">
            <a:xfrm>
              <a:off x="1294" y="2676"/>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0</a:t>
              </a:r>
            </a:p>
          </p:txBody>
        </p:sp>
        <p:sp>
          <p:nvSpPr>
            <p:cNvPr id="40995" name="Text Box 71"/>
            <p:cNvSpPr txBox="1">
              <a:spLocks noChangeArrowheads="1"/>
            </p:cNvSpPr>
            <p:nvPr/>
          </p:nvSpPr>
          <p:spPr bwMode="auto">
            <a:xfrm>
              <a:off x="3918" y="2676"/>
              <a:ext cx="6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0</a:t>
              </a:r>
              <a:r>
                <a:rPr lang="en-US" altLang="en-US"/>
                <a:t>, </a:t>
              </a:r>
              <a:r>
                <a:rPr lang="en-US" altLang="en-US">
                  <a:solidFill>
                    <a:srgbClr val="3366FF"/>
                  </a:solidFill>
                </a:rPr>
                <a:t>0</a:t>
              </a:r>
              <a:r>
                <a:rPr lang="en-US" altLang="en-US"/>
                <a:t>)</a:t>
              </a:r>
            </a:p>
          </p:txBody>
        </p:sp>
      </p:grpSp>
      <p:sp>
        <p:nvSpPr>
          <p:cNvPr id="332872" name="Line 72"/>
          <p:cNvSpPr>
            <a:spLocks noChangeShapeType="1"/>
          </p:cNvSpPr>
          <p:nvPr/>
        </p:nvSpPr>
        <p:spPr bwMode="auto">
          <a:xfrm>
            <a:off x="1066800" y="5867400"/>
            <a:ext cx="6096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40992" name="Text Box 7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4 Continued</a:t>
            </a:r>
            <a:endParaRPr lang="en-US" altLang="en-US" sz="2600">
              <a:solidFill>
                <a:srgbClr val="800080"/>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332820"/>
                                        </p:tgtEl>
                                        <p:attrNameLst>
                                          <p:attrName>style.visibility</p:attrName>
                                        </p:attrNameLst>
                                      </p:cBhvr>
                                      <p:to>
                                        <p:strVal val="visible"/>
                                      </p:to>
                                    </p:set>
                                    <p:animScale>
                                      <p:cBhvr>
                                        <p:cTn id="12" dur="1000" decel="50000" fill="hold">
                                          <p:stCondLst>
                                            <p:cond delay="0"/>
                                          </p:stCondLst>
                                        </p:cTn>
                                        <p:tgtEl>
                                          <p:spTgt spid="33282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32820"/>
                                        </p:tgtEl>
                                        <p:attrNameLst>
                                          <p:attrName>ppt_x</p:attrName>
                                          <p:attrName>ppt_y</p:attrName>
                                        </p:attrNameLst>
                                      </p:cBhvr>
                                    </p:animMotion>
                                    <p:animEffect transition="in" filter="fade">
                                      <p:cBhvr>
                                        <p:cTn id="14" dur="1000"/>
                                        <p:tgtEl>
                                          <p:spTgt spid="33282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2" presetClass="entr" presetSubtype="0" fill="hold" nodeType="clickEffect">
                                  <p:stCondLst>
                                    <p:cond delay="0"/>
                                  </p:stCondLst>
                                  <p:childTnLst>
                                    <p:set>
                                      <p:cBhvr>
                                        <p:cTn id="18" dur="1" fill="hold">
                                          <p:stCondLst>
                                            <p:cond delay="0"/>
                                          </p:stCondLst>
                                        </p:cTn>
                                        <p:tgtEl>
                                          <p:spTgt spid="332867"/>
                                        </p:tgtEl>
                                        <p:attrNameLst>
                                          <p:attrName>style.visibility</p:attrName>
                                        </p:attrNameLst>
                                      </p:cBhvr>
                                      <p:to>
                                        <p:strVal val="visible"/>
                                      </p:to>
                                    </p:set>
                                    <p:animScale>
                                      <p:cBhvr>
                                        <p:cTn id="19" dur="1000" decel="50000" fill="hold">
                                          <p:stCondLst>
                                            <p:cond delay="0"/>
                                          </p:stCondLst>
                                        </p:cTn>
                                        <p:tgtEl>
                                          <p:spTgt spid="33286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32867"/>
                                        </p:tgtEl>
                                        <p:attrNameLst>
                                          <p:attrName>ppt_x</p:attrName>
                                          <p:attrName>ppt_y</p:attrName>
                                        </p:attrNameLst>
                                      </p:cBhvr>
                                    </p:animMotion>
                                    <p:animEffect transition="in" filter="fade">
                                      <p:cBhvr>
                                        <p:cTn id="21" dur="1000"/>
                                        <p:tgtEl>
                                          <p:spTgt spid="332867"/>
                                        </p:tgtEl>
                                      </p:cBhvr>
                                    </p:animEffect>
                                  </p:childTnLst>
                                </p:cTn>
                              </p:par>
                              <p:par>
                                <p:cTn id="22" presetID="29" presetClass="entr" presetSubtype="0" fill="hold"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p:cTn id="24" dur="1000" fill="hold"/>
                                        <p:tgtEl>
                                          <p:spTgt spid="4"/>
                                        </p:tgtEl>
                                        <p:attrNameLst>
                                          <p:attrName>ppt_x</p:attrName>
                                        </p:attrNameLst>
                                      </p:cBhvr>
                                      <p:tavLst>
                                        <p:tav tm="0">
                                          <p:val>
                                            <p:strVal val="#ppt_x-.2"/>
                                          </p:val>
                                        </p:tav>
                                        <p:tav tm="100000">
                                          <p:val>
                                            <p:strVal val="#ppt_x"/>
                                          </p:val>
                                        </p:tav>
                                      </p:tavLst>
                                    </p:anim>
                                    <p:anim calcmode="lin" valueType="num">
                                      <p:cBhvr>
                                        <p:cTn id="25"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6" dur="1000"/>
                                        <p:tgtEl>
                                          <p:spTgt spid="4"/>
                                        </p:tgtEl>
                                      </p:cBhvr>
                                    </p:animEffect>
                                  </p:childTnLst>
                                </p:cTn>
                              </p:par>
                              <p:par>
                                <p:cTn id="27" presetID="29" presetClass="entr" presetSubtype="0" fill="hold" grpId="0" nodeType="withEffect">
                                  <p:stCondLst>
                                    <p:cond delay="0"/>
                                  </p:stCondLst>
                                  <p:childTnLst>
                                    <p:set>
                                      <p:cBhvr>
                                        <p:cTn id="28" dur="1" fill="hold">
                                          <p:stCondLst>
                                            <p:cond delay="0"/>
                                          </p:stCondLst>
                                        </p:cTn>
                                        <p:tgtEl>
                                          <p:spTgt spid="332872"/>
                                        </p:tgtEl>
                                        <p:attrNameLst>
                                          <p:attrName>style.visibility</p:attrName>
                                        </p:attrNameLst>
                                      </p:cBhvr>
                                      <p:to>
                                        <p:strVal val="visible"/>
                                      </p:to>
                                    </p:set>
                                    <p:anim calcmode="lin" valueType="num">
                                      <p:cBhvr>
                                        <p:cTn id="29" dur="1000" fill="hold"/>
                                        <p:tgtEl>
                                          <p:spTgt spid="332872"/>
                                        </p:tgtEl>
                                        <p:attrNameLst>
                                          <p:attrName>ppt_x</p:attrName>
                                        </p:attrNameLst>
                                      </p:cBhvr>
                                      <p:tavLst>
                                        <p:tav tm="0">
                                          <p:val>
                                            <p:strVal val="#ppt_x-.2"/>
                                          </p:val>
                                        </p:tav>
                                        <p:tav tm="100000">
                                          <p:val>
                                            <p:strVal val="#ppt_x"/>
                                          </p:val>
                                        </p:tav>
                                      </p:tavLst>
                                    </p:anim>
                                    <p:anim calcmode="lin" valueType="num">
                                      <p:cBhvr>
                                        <p:cTn id="30" dur="1000" fill="hold"/>
                                        <p:tgtEl>
                                          <p:spTgt spid="332872"/>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3287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nodeType="click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p:cTn id="36" dur="1000" fill="hold"/>
                                        <p:tgtEl>
                                          <p:spTgt spid="8"/>
                                        </p:tgtEl>
                                        <p:attrNameLst>
                                          <p:attrName>ppt_x</p:attrName>
                                        </p:attrNameLst>
                                      </p:cBhvr>
                                      <p:tavLst>
                                        <p:tav tm="0">
                                          <p:val>
                                            <p:strVal val="#ppt_x-.2"/>
                                          </p:val>
                                        </p:tav>
                                        <p:tav tm="100000">
                                          <p:val>
                                            <p:strVal val="#ppt_x"/>
                                          </p:val>
                                        </p:tav>
                                      </p:tavLst>
                                    </p:anim>
                                    <p:anim calcmode="lin" valueType="num">
                                      <p:cBhvr>
                                        <p:cTn id="37"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8" dur="1000"/>
                                        <p:tgtEl>
                                          <p:spTgt spid="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p:cTn id="43" dur="1000" fill="hold"/>
                                        <p:tgtEl>
                                          <p:spTgt spid="5"/>
                                        </p:tgtEl>
                                        <p:attrNameLst>
                                          <p:attrName>ppt_x</p:attrName>
                                        </p:attrNameLst>
                                      </p:cBhvr>
                                      <p:tavLst>
                                        <p:tav tm="0">
                                          <p:val>
                                            <p:strVal val="#ppt_x-.2"/>
                                          </p:val>
                                        </p:tav>
                                        <p:tav tm="100000">
                                          <p:val>
                                            <p:strVal val="#ppt_x"/>
                                          </p:val>
                                        </p:tav>
                                      </p:tavLst>
                                    </p:anim>
                                    <p:anim calcmode="lin" valueType="num">
                                      <p:cBhvr>
                                        <p:cTn id="44"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45" dur="1000"/>
                                        <p:tgtEl>
                                          <p:spTgt spid="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9" presetClass="entr" presetSubtype="0" fill="hold" nodeType="click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p:cTn id="50" dur="1000" fill="hold"/>
                                        <p:tgtEl>
                                          <p:spTgt spid="6"/>
                                        </p:tgtEl>
                                        <p:attrNameLst>
                                          <p:attrName>ppt_x</p:attrName>
                                        </p:attrNameLst>
                                      </p:cBhvr>
                                      <p:tavLst>
                                        <p:tav tm="0">
                                          <p:val>
                                            <p:strVal val="#ppt_x-.2"/>
                                          </p:val>
                                        </p:tav>
                                        <p:tav tm="100000">
                                          <p:val>
                                            <p:strVal val="#ppt_x"/>
                                          </p:val>
                                        </p:tav>
                                      </p:tavLst>
                                    </p:anim>
                                    <p:anim calcmode="lin" valueType="num">
                                      <p:cBhvr>
                                        <p:cTn id="5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52" dur="1000"/>
                                        <p:tgtEl>
                                          <p:spTgt spid="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9" presetClass="entr" presetSubtype="0" fill="hold" nodeType="clickEffect">
                                  <p:stCondLst>
                                    <p:cond delay="0"/>
                                  </p:stCondLst>
                                  <p:childTnLst>
                                    <p:set>
                                      <p:cBhvr>
                                        <p:cTn id="56" dur="1" fill="hold">
                                          <p:stCondLst>
                                            <p:cond delay="0"/>
                                          </p:stCondLst>
                                        </p:cTn>
                                        <p:tgtEl>
                                          <p:spTgt spid="7"/>
                                        </p:tgtEl>
                                        <p:attrNameLst>
                                          <p:attrName>style.visibility</p:attrName>
                                        </p:attrNameLst>
                                      </p:cBhvr>
                                      <p:to>
                                        <p:strVal val="visible"/>
                                      </p:to>
                                    </p:set>
                                    <p:anim calcmode="lin" valueType="num">
                                      <p:cBhvr>
                                        <p:cTn id="57" dur="1000" fill="hold"/>
                                        <p:tgtEl>
                                          <p:spTgt spid="7"/>
                                        </p:tgtEl>
                                        <p:attrNameLst>
                                          <p:attrName>ppt_x</p:attrName>
                                        </p:attrNameLst>
                                      </p:cBhvr>
                                      <p:tavLst>
                                        <p:tav tm="0">
                                          <p:val>
                                            <p:strVal val="#ppt_x-.2"/>
                                          </p:val>
                                        </p:tav>
                                        <p:tav tm="100000">
                                          <p:val>
                                            <p:strVal val="#ppt_x"/>
                                          </p:val>
                                        </p:tav>
                                      </p:tavLst>
                                    </p:anim>
                                    <p:anim calcmode="lin" valueType="num">
                                      <p:cBhvr>
                                        <p:cTn id="5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5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20" grpId="0"/>
      <p:bldP spid="33287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593725" y="1828800"/>
            <a:ext cx="8016875"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Scientists can use a function to make conclusions about the rising sea level.</a:t>
            </a:r>
          </a:p>
          <a:p>
            <a:r>
              <a:rPr lang="en-US" altLang="en-US"/>
              <a:t>Sea level is rising at an approximate rate of 2.5 millimeters per year. If this rate continues, the function </a:t>
            </a:r>
            <a:r>
              <a:rPr lang="en-US" altLang="en-US" i="1"/>
              <a:t>y</a:t>
            </a:r>
            <a:r>
              <a:rPr lang="en-US" altLang="en-US"/>
              <a:t> = 2.5</a:t>
            </a:r>
            <a:r>
              <a:rPr lang="en-US" altLang="en-US" i="1"/>
              <a:t>x </a:t>
            </a:r>
            <a:r>
              <a:rPr lang="en-US" altLang="en-US"/>
              <a:t>can describe how many millimeters </a:t>
            </a:r>
            <a:r>
              <a:rPr lang="en-US" altLang="en-US" i="1"/>
              <a:t>y</a:t>
            </a:r>
            <a:r>
              <a:rPr lang="en-US" altLang="en-US"/>
              <a:t> sea level will rise in the next </a:t>
            </a:r>
            <a:r>
              <a:rPr lang="en-US" altLang="en-US" i="1"/>
              <a:t>x</a:t>
            </a:r>
            <a:r>
              <a:rPr lang="en-US" altLang="en-US"/>
              <a:t> years.</a:t>
            </a:r>
          </a:p>
          <a:p>
            <a:r>
              <a:rPr lang="en-US" altLang="en-US"/>
              <a:t>One way to understand functions such as the one above is to graph them. You can graph a function by finding ordered pairs that satisfy the function.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11"/>
          <p:cNvSpPr txBox="1">
            <a:spLocks noChangeArrowheads="1"/>
          </p:cNvSpPr>
          <p:nvPr/>
        </p:nvSpPr>
        <p:spPr bwMode="auto">
          <a:xfrm>
            <a:off x="1143000" y="2209800"/>
            <a:ext cx="437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Graph the ordered pairs.</a:t>
            </a:r>
          </a:p>
        </p:txBody>
      </p:sp>
      <p:sp>
        <p:nvSpPr>
          <p:cNvPr id="355340" name="Text Box 12"/>
          <p:cNvSpPr txBox="1">
            <a:spLocks noChangeArrowheads="1"/>
          </p:cNvSpPr>
          <p:nvPr/>
        </p:nvSpPr>
        <p:spPr bwMode="auto">
          <a:xfrm>
            <a:off x="1143000" y="2667000"/>
            <a:ext cx="4054475"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Draw a line through the points to show all the ordered pairs that satisfy this function.</a:t>
            </a:r>
          </a:p>
          <a:p>
            <a:r>
              <a:rPr lang="en-US" altLang="en-US">
                <a:latin typeface="Arial" charset="0"/>
              </a:rPr>
              <a:t>Use the graph to estimate the </a:t>
            </a:r>
            <a:r>
              <a:rPr lang="en-US" altLang="en-US" i="1">
                <a:latin typeface="Arial" charset="0"/>
              </a:rPr>
              <a:t>y</a:t>
            </a:r>
            <a:r>
              <a:rPr lang="en-US" altLang="en-US">
                <a:latin typeface="Arial" charset="0"/>
              </a:rPr>
              <a:t>-value when </a:t>
            </a:r>
            <a:r>
              <a:rPr lang="en-US" altLang="en-US" i="1">
                <a:latin typeface="Arial" charset="0"/>
              </a:rPr>
              <a:t>x</a:t>
            </a:r>
            <a:r>
              <a:rPr lang="en-US" altLang="en-US">
                <a:latin typeface="Arial" charset="0"/>
              </a:rPr>
              <a:t> is 2.5.</a:t>
            </a:r>
          </a:p>
        </p:txBody>
      </p:sp>
      <p:sp>
        <p:nvSpPr>
          <p:cNvPr id="355342" name="Text Box 14"/>
          <p:cNvSpPr txBox="1">
            <a:spLocks noChangeArrowheads="1"/>
          </p:cNvSpPr>
          <p:nvPr/>
        </p:nvSpPr>
        <p:spPr bwMode="auto">
          <a:xfrm>
            <a:off x="1143000" y="5257800"/>
            <a:ext cx="4071938"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 mouse can run about 8.75 meters in 2.5 seconds.</a:t>
            </a:r>
          </a:p>
        </p:txBody>
      </p:sp>
      <p:grpSp>
        <p:nvGrpSpPr>
          <p:cNvPr id="41989" name="Group 19"/>
          <p:cNvGrpSpPr>
            <a:grpSpLocks/>
          </p:cNvGrpSpPr>
          <p:nvPr/>
        </p:nvGrpSpPr>
        <p:grpSpPr bwMode="auto">
          <a:xfrm>
            <a:off x="838200" y="1524000"/>
            <a:ext cx="1857375" cy="704850"/>
            <a:chOff x="288" y="996"/>
            <a:chExt cx="1170" cy="444"/>
          </a:xfrm>
        </p:grpSpPr>
        <p:sp>
          <p:nvSpPr>
            <p:cNvPr id="41998" name="Text Box 20"/>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b="1"/>
                <a:t>Solve</a:t>
              </a:r>
              <a:endParaRPr lang="en-US" altLang="en-US"/>
            </a:p>
          </p:txBody>
        </p:sp>
        <p:grpSp>
          <p:nvGrpSpPr>
            <p:cNvPr id="41999" name="Group 21"/>
            <p:cNvGrpSpPr>
              <a:grpSpLocks/>
            </p:cNvGrpSpPr>
            <p:nvPr/>
          </p:nvGrpSpPr>
          <p:grpSpPr bwMode="auto">
            <a:xfrm>
              <a:off x="288" y="996"/>
              <a:ext cx="444" cy="444"/>
              <a:chOff x="2592" y="864"/>
              <a:chExt cx="444" cy="444"/>
            </a:xfrm>
          </p:grpSpPr>
          <p:pic>
            <p:nvPicPr>
              <p:cNvPr id="42000"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5351" name="Text Box 23"/>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3</a:t>
                </a:r>
              </a:p>
            </p:txBody>
          </p:sp>
        </p:grpSp>
      </p:grpSp>
      <p:sp>
        <p:nvSpPr>
          <p:cNvPr id="41990" name="Text Box 2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4 Continued</a:t>
            </a:r>
            <a:endParaRPr lang="en-US" altLang="en-US" sz="2600">
              <a:solidFill>
                <a:srgbClr val="800080"/>
              </a:solidFill>
              <a:latin typeface="Arial MT Bl" charset="0"/>
            </a:endParaRPr>
          </a:p>
        </p:txBody>
      </p:sp>
      <p:grpSp>
        <p:nvGrpSpPr>
          <p:cNvPr id="4" name="Group 29"/>
          <p:cNvGrpSpPr>
            <a:grpSpLocks/>
          </p:cNvGrpSpPr>
          <p:nvPr/>
        </p:nvGrpSpPr>
        <p:grpSpPr bwMode="auto">
          <a:xfrm>
            <a:off x="5275263" y="2209800"/>
            <a:ext cx="3868737" cy="3933825"/>
            <a:chOff x="3323" y="1392"/>
            <a:chExt cx="2437" cy="2478"/>
          </a:xfrm>
        </p:grpSpPr>
        <p:pic>
          <p:nvPicPr>
            <p:cNvPr id="41992" name="Picture 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3" y="1392"/>
              <a:ext cx="2437" cy="2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3" name="Line 15"/>
            <p:cNvSpPr>
              <a:spLocks noChangeShapeType="1"/>
            </p:cNvSpPr>
            <p:nvPr/>
          </p:nvSpPr>
          <p:spPr bwMode="auto">
            <a:xfrm flipV="1">
              <a:off x="3552" y="1632"/>
              <a:ext cx="1374" cy="1986"/>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41994" name="Oval 25"/>
            <p:cNvSpPr>
              <a:spLocks noChangeArrowheads="1"/>
            </p:cNvSpPr>
            <p:nvPr/>
          </p:nvSpPr>
          <p:spPr bwMode="auto">
            <a:xfrm>
              <a:off x="3513" y="3573"/>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41995" name="Oval 26"/>
            <p:cNvSpPr>
              <a:spLocks noChangeArrowheads="1"/>
            </p:cNvSpPr>
            <p:nvPr/>
          </p:nvSpPr>
          <p:spPr bwMode="auto">
            <a:xfrm>
              <a:off x="3906" y="3006"/>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41996" name="Oval 27"/>
            <p:cNvSpPr>
              <a:spLocks noChangeArrowheads="1"/>
            </p:cNvSpPr>
            <p:nvPr/>
          </p:nvSpPr>
          <p:spPr bwMode="auto">
            <a:xfrm>
              <a:off x="4302" y="2412"/>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sp>
          <p:nvSpPr>
            <p:cNvPr id="41997" name="Oval 28"/>
            <p:cNvSpPr>
              <a:spLocks noChangeArrowheads="1"/>
            </p:cNvSpPr>
            <p:nvPr/>
          </p:nvSpPr>
          <p:spPr bwMode="auto">
            <a:xfrm>
              <a:off x="4683" y="1851"/>
              <a:ext cx="96" cy="96"/>
            </a:xfrm>
            <a:prstGeom prst="ellipse">
              <a:avLst/>
            </a:prstGeom>
            <a:solidFill>
              <a:srgbClr val="FF0000"/>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endParaRPr lang="en-US"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55340">
                                            <p:txEl>
                                              <p:pRg st="0" end="0"/>
                                            </p:txEl>
                                          </p:spTgt>
                                        </p:tgtEl>
                                        <p:attrNameLst>
                                          <p:attrName>style.visibility</p:attrName>
                                        </p:attrNameLst>
                                      </p:cBhvr>
                                      <p:to>
                                        <p:strVal val="visible"/>
                                      </p:to>
                                    </p:set>
                                    <p:anim calcmode="lin" valueType="num">
                                      <p:cBhvr>
                                        <p:cTn id="7" dur="1000" fill="hold"/>
                                        <p:tgtEl>
                                          <p:spTgt spid="355340">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5534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55340">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ox(in)">
                                      <p:cBhvr>
                                        <p:cTn id="14" dur="5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nodeType="clickEffect">
                                  <p:stCondLst>
                                    <p:cond delay="0"/>
                                  </p:stCondLst>
                                  <p:childTnLst>
                                    <p:set>
                                      <p:cBhvr>
                                        <p:cTn id="18" dur="1" fill="hold">
                                          <p:stCondLst>
                                            <p:cond delay="0"/>
                                          </p:stCondLst>
                                        </p:cTn>
                                        <p:tgtEl>
                                          <p:spTgt spid="355340">
                                            <p:txEl>
                                              <p:pRg st="1" end="1"/>
                                            </p:txEl>
                                          </p:spTgt>
                                        </p:tgtEl>
                                        <p:attrNameLst>
                                          <p:attrName>style.visibility</p:attrName>
                                        </p:attrNameLst>
                                      </p:cBhvr>
                                      <p:to>
                                        <p:strVal val="visible"/>
                                      </p:to>
                                    </p:set>
                                    <p:anim calcmode="lin" valueType="num">
                                      <p:cBhvr>
                                        <p:cTn id="19" dur="1000" fill="hold"/>
                                        <p:tgtEl>
                                          <p:spTgt spid="355340">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355340">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355340">
                                            <p:txEl>
                                              <p:pRg st="1" end="1"/>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1" presetClass="entr" presetSubtype="0" fill="hold" grpId="0" nodeType="clickEffect">
                                  <p:stCondLst>
                                    <p:cond delay="0"/>
                                  </p:stCondLst>
                                  <p:iterate type="lt">
                                    <p:tmPct val="5000"/>
                                  </p:iterate>
                                  <p:childTnLst>
                                    <p:set>
                                      <p:cBhvr>
                                        <p:cTn id="25" dur="1" fill="hold">
                                          <p:stCondLst>
                                            <p:cond delay="0"/>
                                          </p:stCondLst>
                                        </p:cTn>
                                        <p:tgtEl>
                                          <p:spTgt spid="355342"/>
                                        </p:tgtEl>
                                        <p:attrNameLst>
                                          <p:attrName>style.visibility</p:attrName>
                                        </p:attrNameLst>
                                      </p:cBhvr>
                                      <p:to>
                                        <p:strVal val="visible"/>
                                      </p:to>
                                    </p:set>
                                    <p:anim calcmode="lin" valueType="num">
                                      <p:cBhvr>
                                        <p:cTn id="26" dur="1000" fill="hold"/>
                                        <p:tgtEl>
                                          <p:spTgt spid="355342"/>
                                        </p:tgtEl>
                                        <p:attrNameLst>
                                          <p:attrName>ppt_w</p:attrName>
                                        </p:attrNameLst>
                                      </p:cBhvr>
                                      <p:tavLst>
                                        <p:tav tm="0">
                                          <p:val>
                                            <p:fltVal val="0"/>
                                          </p:val>
                                        </p:tav>
                                        <p:tav tm="100000">
                                          <p:val>
                                            <p:strVal val="#ppt_w"/>
                                          </p:val>
                                        </p:tav>
                                      </p:tavLst>
                                    </p:anim>
                                    <p:anim calcmode="lin" valueType="num">
                                      <p:cBhvr>
                                        <p:cTn id="27" dur="1000" fill="hold"/>
                                        <p:tgtEl>
                                          <p:spTgt spid="355342"/>
                                        </p:tgtEl>
                                        <p:attrNameLst>
                                          <p:attrName>ppt_h</p:attrName>
                                        </p:attrNameLst>
                                      </p:cBhvr>
                                      <p:tavLst>
                                        <p:tav tm="0">
                                          <p:val>
                                            <p:fltVal val="0"/>
                                          </p:val>
                                        </p:tav>
                                        <p:tav tm="100000">
                                          <p:val>
                                            <p:strVal val="#ppt_h"/>
                                          </p:val>
                                        </p:tav>
                                      </p:tavLst>
                                    </p:anim>
                                    <p:anim calcmode="lin" valueType="num">
                                      <p:cBhvr>
                                        <p:cTn id="28" dur="1000" fill="hold"/>
                                        <p:tgtEl>
                                          <p:spTgt spid="355342"/>
                                        </p:tgtEl>
                                        <p:attrNameLst>
                                          <p:attrName>style.rotation</p:attrName>
                                        </p:attrNameLst>
                                      </p:cBhvr>
                                      <p:tavLst>
                                        <p:tav tm="0">
                                          <p:val>
                                            <p:fltVal val="90"/>
                                          </p:val>
                                        </p:tav>
                                        <p:tav tm="100000">
                                          <p:val>
                                            <p:fltVal val="0"/>
                                          </p:val>
                                        </p:tav>
                                      </p:tavLst>
                                    </p:anim>
                                    <p:animEffect transition="in" filter="fade">
                                      <p:cBhvr>
                                        <p:cTn id="29" dur="1000"/>
                                        <p:tgtEl>
                                          <p:spTgt spid="3553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40" grpId="0" build="allAtOnce"/>
      <p:bldP spid="35534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62000" y="1524000"/>
            <a:ext cx="2687638" cy="676275"/>
            <a:chOff x="384" y="3600"/>
            <a:chExt cx="1693" cy="426"/>
          </a:xfrm>
        </p:grpSpPr>
        <p:sp>
          <p:nvSpPr>
            <p:cNvPr id="43013" name="Text Box 5"/>
            <p:cNvSpPr txBox="1">
              <a:spLocks noChangeArrowheads="1"/>
            </p:cNvSpPr>
            <p:nvPr/>
          </p:nvSpPr>
          <p:spPr bwMode="auto">
            <a:xfrm>
              <a:off x="864" y="3696"/>
              <a:ext cx="121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b="1"/>
                <a:t>Look Back</a:t>
              </a:r>
              <a:endParaRPr lang="en-US" altLang="en-US"/>
            </a:p>
          </p:txBody>
        </p:sp>
        <p:grpSp>
          <p:nvGrpSpPr>
            <p:cNvPr id="43014" name="Group 6"/>
            <p:cNvGrpSpPr>
              <a:grpSpLocks/>
            </p:cNvGrpSpPr>
            <p:nvPr/>
          </p:nvGrpSpPr>
          <p:grpSpPr bwMode="auto">
            <a:xfrm>
              <a:off x="384" y="3600"/>
              <a:ext cx="528" cy="426"/>
              <a:chOff x="1758" y="3408"/>
              <a:chExt cx="528" cy="426"/>
            </a:xfrm>
          </p:grpSpPr>
          <p:pic>
            <p:nvPicPr>
              <p:cNvPr id="4301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6360" name="Text Box 8"/>
              <p:cNvSpPr txBox="1">
                <a:spLocks noChangeArrowheads="1"/>
              </p:cNvSpPr>
              <p:nvPr/>
            </p:nvSpPr>
            <p:spPr bwMode="auto">
              <a:xfrm>
                <a:off x="1758" y="3504"/>
                <a:ext cx="528" cy="288"/>
              </a:xfrm>
              <a:prstGeom prst="rect">
                <a:avLst/>
              </a:prstGeom>
              <a:noFill/>
              <a:ln>
                <a:noFill/>
              </a:ln>
              <a:effectLst/>
              <a:extLst/>
            </p:spPr>
            <p:txBody>
              <a:bodyPr anchor="ctr">
                <a:spAutoFit/>
              </a:bodyPr>
              <a:lstStyle/>
              <a:p>
                <a:pPr algn="ctr">
                  <a:defRPr/>
                </a:pPr>
                <a:r>
                  <a:rPr lang="en-US" b="1">
                    <a:solidFill>
                      <a:schemeClr val="bg1"/>
                    </a:solidFill>
                    <a:effectLst>
                      <a:outerShdw blurRad="38100" dist="38100" dir="2700000" algn="tl">
                        <a:srgbClr val="C0C0C0"/>
                      </a:outerShdw>
                    </a:effectLst>
                  </a:rPr>
                  <a:t>4</a:t>
                </a:r>
              </a:p>
            </p:txBody>
          </p:sp>
        </p:grpSp>
      </p:grpSp>
      <p:sp>
        <p:nvSpPr>
          <p:cNvPr id="43011" name="Text Box 9"/>
          <p:cNvSpPr txBox="1">
            <a:spLocks noChangeArrowheads="1"/>
          </p:cNvSpPr>
          <p:nvPr/>
        </p:nvSpPr>
        <p:spPr bwMode="auto">
          <a:xfrm>
            <a:off x="1143000" y="2286000"/>
            <a:ext cx="71628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As time increases, the distance traveled also increases, so the graph is reasonable. When </a:t>
            </a:r>
            <a:r>
              <a:rPr lang="en-US" altLang="en-US" i="1"/>
              <a:t>x</a:t>
            </a:r>
            <a:r>
              <a:rPr lang="en-US" altLang="en-US"/>
              <a:t> is between 2 and 3, </a:t>
            </a:r>
            <a:r>
              <a:rPr lang="en-US" altLang="en-US" i="1"/>
              <a:t>y</a:t>
            </a:r>
            <a:r>
              <a:rPr lang="en-US" altLang="en-US"/>
              <a:t> is between 7 and 10.5. Since 2.5 is between 2 and 3, it is reasonable to estimate </a:t>
            </a:r>
            <a:r>
              <a:rPr lang="en-US" altLang="en-US" i="1"/>
              <a:t>y </a:t>
            </a:r>
            <a:r>
              <a:rPr lang="en-US" altLang="en-US"/>
              <a:t>to be 8.75 when </a:t>
            </a:r>
            <a:r>
              <a:rPr lang="en-US" altLang="en-US" i="1"/>
              <a:t>x</a:t>
            </a:r>
            <a:r>
              <a:rPr lang="en-US" altLang="en-US"/>
              <a:t> is 2.5.   </a:t>
            </a:r>
          </a:p>
        </p:txBody>
      </p:sp>
      <p:sp>
        <p:nvSpPr>
          <p:cNvPr id="43012" name="Text Box 11"/>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4 Continued</a:t>
            </a:r>
            <a:endParaRPr lang="en-US" altLang="en-US" sz="2600">
              <a:solidFill>
                <a:srgbClr val="800080"/>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4</a:t>
            </a:r>
            <a:endParaRPr lang="en-US" altLang="en-US" sz="2600">
              <a:solidFill>
                <a:srgbClr val="800080"/>
              </a:solidFill>
              <a:latin typeface="Arial Black" pitchFamily="34" charset="0"/>
            </a:endParaRPr>
          </a:p>
        </p:txBody>
      </p:sp>
      <p:sp>
        <p:nvSpPr>
          <p:cNvPr id="44035" name="Text Box 5"/>
          <p:cNvSpPr txBox="1">
            <a:spLocks noChangeArrowheads="1"/>
          </p:cNvSpPr>
          <p:nvPr/>
        </p:nvSpPr>
        <p:spPr bwMode="auto">
          <a:xfrm>
            <a:off x="1447800" y="1676400"/>
            <a:ext cx="71628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The fastest recorded Hawaiian lava flow moved at an average speed of 6 miles per hour. The function </a:t>
            </a:r>
            <a:r>
              <a:rPr lang="en-US" altLang="en-US" b="1" i="1"/>
              <a:t>y</a:t>
            </a:r>
            <a:r>
              <a:rPr lang="en-US" altLang="en-US" b="1"/>
              <a:t> = 6</a:t>
            </a:r>
            <a:r>
              <a:rPr lang="en-US" altLang="en-US" b="1" i="1"/>
              <a:t>x</a:t>
            </a:r>
            <a:r>
              <a:rPr lang="en-US" altLang="en-US" b="1"/>
              <a:t> describes the distance </a:t>
            </a:r>
            <a:r>
              <a:rPr lang="en-US" altLang="en-US" b="1" i="1"/>
              <a:t>y </a:t>
            </a:r>
            <a:r>
              <a:rPr lang="en-US" altLang="en-US" b="1"/>
              <a:t>the lava moved on average in </a:t>
            </a:r>
            <a:r>
              <a:rPr lang="en-US" altLang="en-US" b="1" i="1"/>
              <a:t>x</a:t>
            </a:r>
            <a:r>
              <a:rPr lang="en-US" altLang="en-US" b="1"/>
              <a:t> hours. Graph the function. Use the graph to estimate how many miles the lava moved after 5.5 hours. </a:t>
            </a:r>
          </a:p>
        </p:txBody>
      </p:sp>
      <p:pic>
        <p:nvPicPr>
          <p:cNvPr id="44036"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828800"/>
            <a:ext cx="935038"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4 Continued</a:t>
            </a:r>
            <a:endParaRPr lang="en-US" altLang="en-US" sz="2600">
              <a:solidFill>
                <a:srgbClr val="800080"/>
              </a:solidFill>
              <a:latin typeface="Arial Black" pitchFamily="34" charset="0"/>
            </a:endParaRPr>
          </a:p>
        </p:txBody>
      </p:sp>
      <p:grpSp>
        <p:nvGrpSpPr>
          <p:cNvPr id="45059" name="Group 5"/>
          <p:cNvGrpSpPr>
            <a:grpSpLocks/>
          </p:cNvGrpSpPr>
          <p:nvPr/>
        </p:nvGrpSpPr>
        <p:grpSpPr bwMode="auto">
          <a:xfrm>
            <a:off x="914400" y="1600200"/>
            <a:ext cx="5154613" cy="762000"/>
            <a:chOff x="1272" y="2568"/>
            <a:chExt cx="3247" cy="480"/>
          </a:xfrm>
        </p:grpSpPr>
        <p:sp>
          <p:nvSpPr>
            <p:cNvPr id="45062" name="Text Box 6"/>
            <p:cNvSpPr txBox="1">
              <a:spLocks noChangeArrowheads="1"/>
            </p:cNvSpPr>
            <p:nvPr/>
          </p:nvSpPr>
          <p:spPr bwMode="auto">
            <a:xfrm>
              <a:off x="1638" y="2661"/>
              <a:ext cx="28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Understand the Problem</a:t>
              </a:r>
            </a:p>
          </p:txBody>
        </p:sp>
        <p:grpSp>
          <p:nvGrpSpPr>
            <p:cNvPr id="45063" name="Group 7"/>
            <p:cNvGrpSpPr>
              <a:grpSpLocks/>
            </p:cNvGrpSpPr>
            <p:nvPr/>
          </p:nvGrpSpPr>
          <p:grpSpPr bwMode="auto">
            <a:xfrm>
              <a:off x="1272" y="2568"/>
              <a:ext cx="480" cy="480"/>
              <a:chOff x="432" y="528"/>
              <a:chExt cx="480" cy="480"/>
            </a:xfrm>
          </p:grpSpPr>
          <p:pic>
            <p:nvPicPr>
              <p:cNvPr id="4506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2745" name="Text Box 9"/>
              <p:cNvSpPr txBox="1">
                <a:spLocks noChangeArrowheads="1"/>
              </p:cNvSpPr>
              <p:nvPr/>
            </p:nvSpPr>
            <p:spPr bwMode="auto">
              <a:xfrm>
                <a:off x="494" y="540"/>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1</a:t>
                </a:r>
                <a:endParaRPr lang="en-US"/>
              </a:p>
            </p:txBody>
          </p:sp>
        </p:grpSp>
      </p:grpSp>
      <p:sp>
        <p:nvSpPr>
          <p:cNvPr id="372746" name="Text Box 10"/>
          <p:cNvSpPr txBox="1">
            <a:spLocks noChangeArrowheads="1"/>
          </p:cNvSpPr>
          <p:nvPr/>
        </p:nvSpPr>
        <p:spPr bwMode="auto">
          <a:xfrm>
            <a:off x="1143000" y="2286000"/>
            <a:ext cx="6781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a:t>
            </a:r>
            <a:r>
              <a:rPr lang="en-US" altLang="en-US" b="1"/>
              <a:t>answer</a:t>
            </a:r>
            <a:r>
              <a:rPr lang="en-US" altLang="en-US"/>
              <a:t> is a graph that can be used to find the value of </a:t>
            </a:r>
            <a:r>
              <a:rPr lang="en-US" altLang="en-US" i="1"/>
              <a:t>y</a:t>
            </a:r>
            <a:r>
              <a:rPr lang="en-US" altLang="en-US"/>
              <a:t> when </a:t>
            </a:r>
            <a:r>
              <a:rPr lang="en-US" altLang="en-US" i="1"/>
              <a:t>x </a:t>
            </a:r>
            <a:r>
              <a:rPr lang="en-US" altLang="en-US"/>
              <a:t>is 5.5.</a:t>
            </a:r>
          </a:p>
        </p:txBody>
      </p:sp>
      <p:sp>
        <p:nvSpPr>
          <p:cNvPr id="372747" name="Text Box 11"/>
          <p:cNvSpPr txBox="1">
            <a:spLocks noChangeArrowheads="1"/>
          </p:cNvSpPr>
          <p:nvPr/>
        </p:nvSpPr>
        <p:spPr bwMode="auto">
          <a:xfrm>
            <a:off x="1219200" y="3200400"/>
            <a:ext cx="7483475"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38138" indent="-33813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List the </a:t>
            </a:r>
            <a:r>
              <a:rPr lang="en-US" altLang="en-US" b="1"/>
              <a:t>important information:</a:t>
            </a:r>
          </a:p>
          <a:p>
            <a:r>
              <a:rPr lang="en-US" altLang="en-US" b="1"/>
              <a:t>• </a:t>
            </a:r>
            <a:r>
              <a:rPr lang="en-US" altLang="en-US"/>
              <a:t>The function </a:t>
            </a:r>
            <a:r>
              <a:rPr lang="en-US" altLang="en-US" i="1"/>
              <a:t>y</a:t>
            </a:r>
            <a:r>
              <a:rPr lang="en-US" altLang="en-US"/>
              <a:t> = 6</a:t>
            </a:r>
            <a:r>
              <a:rPr lang="en-US" altLang="en-US" i="1"/>
              <a:t>x </a:t>
            </a:r>
            <a:r>
              <a:rPr lang="en-US" altLang="en-US"/>
              <a:t>describes how many miles the lava can flow.</a:t>
            </a:r>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72746"/>
                                        </p:tgtEl>
                                        <p:attrNameLst>
                                          <p:attrName>style.visibility</p:attrName>
                                        </p:attrNameLst>
                                      </p:cBhvr>
                                      <p:to>
                                        <p:strVal val="visible"/>
                                      </p:to>
                                    </p:set>
                                    <p:animEffect transition="in" filter="wipe(down)">
                                      <p:cBhvr>
                                        <p:cTn id="7" dur="500"/>
                                        <p:tgtEl>
                                          <p:spTgt spid="3727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72747">
                                            <p:txEl>
                                              <p:pRg st="1" end="1"/>
                                            </p:txEl>
                                          </p:spTgt>
                                        </p:tgtEl>
                                        <p:attrNameLst>
                                          <p:attrName>style.visibility</p:attrName>
                                        </p:attrNameLst>
                                      </p:cBhvr>
                                      <p:to>
                                        <p:strVal val="visible"/>
                                      </p:to>
                                    </p:set>
                                    <p:animEffect transition="in" filter="blinds(horizontal)">
                                      <p:cBhvr>
                                        <p:cTn id="12" dur="500"/>
                                        <p:tgtEl>
                                          <p:spTgt spid="3727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4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1" name="Text Box 11"/>
          <p:cNvSpPr txBox="1">
            <a:spLocks noChangeArrowheads="1"/>
          </p:cNvSpPr>
          <p:nvPr/>
        </p:nvSpPr>
        <p:spPr bwMode="auto">
          <a:xfrm>
            <a:off x="990600" y="2286000"/>
            <a:ext cx="71628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Think: What values should I use to graph this function? Both the speed of the lava and the number of hours it flows cannot be negative. Use only nonnegative values for both the domain and the range. The function will be graphed in Quadrant I. </a:t>
            </a:r>
          </a:p>
        </p:txBody>
      </p:sp>
      <p:grpSp>
        <p:nvGrpSpPr>
          <p:cNvPr id="46083" name="Group 12"/>
          <p:cNvGrpSpPr>
            <a:grpSpLocks/>
          </p:cNvGrpSpPr>
          <p:nvPr/>
        </p:nvGrpSpPr>
        <p:grpSpPr bwMode="auto">
          <a:xfrm>
            <a:off x="838200" y="1524000"/>
            <a:ext cx="2895600" cy="647700"/>
            <a:chOff x="480" y="1008"/>
            <a:chExt cx="1824" cy="408"/>
          </a:xfrm>
        </p:grpSpPr>
        <p:grpSp>
          <p:nvGrpSpPr>
            <p:cNvPr id="46085" name="Group 13"/>
            <p:cNvGrpSpPr>
              <a:grpSpLocks/>
            </p:cNvGrpSpPr>
            <p:nvPr/>
          </p:nvGrpSpPr>
          <p:grpSpPr bwMode="auto">
            <a:xfrm>
              <a:off x="480" y="1008"/>
              <a:ext cx="360" cy="408"/>
              <a:chOff x="3681" y="3579"/>
              <a:chExt cx="360" cy="408"/>
            </a:xfrm>
          </p:grpSpPr>
          <p:pic>
            <p:nvPicPr>
              <p:cNvPr id="4608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15" name="Text Box 15"/>
              <p:cNvSpPr txBox="1">
                <a:spLocks noChangeArrowheads="1"/>
              </p:cNvSpPr>
              <p:nvPr/>
            </p:nvSpPr>
            <p:spPr bwMode="auto">
              <a:xfrm>
                <a:off x="3744" y="3600"/>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2</a:t>
                </a:r>
                <a:endParaRPr lang="en-US"/>
              </a:p>
            </p:txBody>
          </p:sp>
        </p:grpSp>
        <p:sp>
          <p:nvSpPr>
            <p:cNvPr id="46086" name="Text Box 16"/>
            <p:cNvSpPr txBox="1">
              <a:spLocks noChangeArrowheads="1"/>
            </p:cNvSpPr>
            <p:nvPr/>
          </p:nvSpPr>
          <p:spPr bwMode="auto">
            <a:xfrm>
              <a:off x="889" y="1038"/>
              <a:ext cx="14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b="1"/>
                <a:t>Make a Plan</a:t>
              </a:r>
              <a:endParaRPr lang="en-US" altLang="en-US"/>
            </a:p>
          </p:txBody>
        </p:sp>
      </p:grpSp>
      <p:sp>
        <p:nvSpPr>
          <p:cNvPr id="46084" name="Text Box 1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4 Continued</a:t>
            </a:r>
            <a:endParaRPr lang="en-US" altLang="en-US" sz="2600">
              <a:solidFill>
                <a:srgbClr val="80008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58411"/>
                                        </p:tgtEl>
                                        <p:attrNameLst>
                                          <p:attrName>style.visibility</p:attrName>
                                        </p:attrNameLst>
                                      </p:cBhvr>
                                      <p:to>
                                        <p:strVal val="visible"/>
                                      </p:to>
                                    </p:set>
                                    <p:animEffect transition="in" filter="blinds(horizontal)">
                                      <p:cBhvr>
                                        <p:cTn id="7" dur="500"/>
                                        <p:tgtEl>
                                          <p:spTgt spid="358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11"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106" name="Group 4"/>
          <p:cNvGrpSpPr>
            <a:grpSpLocks/>
          </p:cNvGrpSpPr>
          <p:nvPr/>
        </p:nvGrpSpPr>
        <p:grpSpPr bwMode="auto">
          <a:xfrm>
            <a:off x="838200" y="1600200"/>
            <a:ext cx="1857375" cy="704850"/>
            <a:chOff x="288" y="996"/>
            <a:chExt cx="1170" cy="444"/>
          </a:xfrm>
        </p:grpSpPr>
        <p:sp>
          <p:nvSpPr>
            <p:cNvPr id="47147" name="Text Box 5"/>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b="1"/>
                <a:t>Solve</a:t>
              </a:r>
              <a:endParaRPr lang="en-US" altLang="en-US"/>
            </a:p>
          </p:txBody>
        </p:sp>
        <p:grpSp>
          <p:nvGrpSpPr>
            <p:cNvPr id="47148" name="Group 6"/>
            <p:cNvGrpSpPr>
              <a:grpSpLocks/>
            </p:cNvGrpSpPr>
            <p:nvPr/>
          </p:nvGrpSpPr>
          <p:grpSpPr bwMode="auto">
            <a:xfrm>
              <a:off x="288" y="996"/>
              <a:ext cx="444" cy="444"/>
              <a:chOff x="2592" y="864"/>
              <a:chExt cx="444" cy="444"/>
            </a:xfrm>
          </p:grpSpPr>
          <p:pic>
            <p:nvPicPr>
              <p:cNvPr id="4714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9432" name="Text Box 8"/>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3</a:t>
                </a:r>
              </a:p>
            </p:txBody>
          </p:sp>
        </p:grpSp>
      </p:grpSp>
      <p:sp>
        <p:nvSpPr>
          <p:cNvPr id="359433" name="Text Box 9"/>
          <p:cNvSpPr txBox="1">
            <a:spLocks noChangeArrowheads="1"/>
          </p:cNvSpPr>
          <p:nvPr/>
        </p:nvSpPr>
        <p:spPr bwMode="auto">
          <a:xfrm>
            <a:off x="1066800" y="2438400"/>
            <a:ext cx="7483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Choose several nonnegative values of </a:t>
            </a:r>
            <a:r>
              <a:rPr lang="en-US" altLang="en-US" i="1"/>
              <a:t>x</a:t>
            </a:r>
            <a:r>
              <a:rPr lang="en-US" altLang="en-US"/>
              <a:t> to find values of </a:t>
            </a:r>
            <a:r>
              <a:rPr lang="en-US" altLang="en-US" i="1"/>
              <a:t>y.</a:t>
            </a:r>
            <a:r>
              <a:rPr lang="en-US" altLang="en-US"/>
              <a:t> </a:t>
            </a:r>
          </a:p>
        </p:txBody>
      </p:sp>
      <p:graphicFrame>
        <p:nvGraphicFramePr>
          <p:cNvPr id="359434" name="Group 10"/>
          <p:cNvGraphicFramePr>
            <a:graphicFrameLocks noGrp="1"/>
          </p:cNvGraphicFramePr>
          <p:nvPr/>
        </p:nvGraphicFramePr>
        <p:xfrm>
          <a:off x="1295400" y="3632200"/>
          <a:ext cx="6096000" cy="2387600"/>
        </p:xfrm>
        <a:graphic>
          <a:graphicData uri="http://schemas.openxmlformats.org/drawingml/2006/table">
            <a:tbl>
              <a:tblPr/>
              <a:tblGrid>
                <a:gridCol w="762000"/>
                <a:gridCol w="3302000"/>
                <a:gridCol w="2032000"/>
              </a:tblGrid>
              <a:tr h="596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8FF66"/>
                    </a:solidFill>
                  </a:tcPr>
                </a:tc>
              </a:tr>
              <a:tr h="596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4" name="Group 49"/>
          <p:cNvGrpSpPr>
            <a:grpSpLocks/>
          </p:cNvGrpSpPr>
          <p:nvPr/>
        </p:nvGrpSpPr>
        <p:grpSpPr bwMode="auto">
          <a:xfrm>
            <a:off x="1524000" y="3733800"/>
            <a:ext cx="5135563" cy="457200"/>
            <a:chOff x="1296" y="2496"/>
            <a:chExt cx="3235" cy="288"/>
          </a:xfrm>
        </p:grpSpPr>
        <p:sp>
          <p:nvSpPr>
            <p:cNvPr id="47144" name="Text Box 33"/>
            <p:cNvSpPr txBox="1">
              <a:spLocks noChangeArrowheads="1"/>
            </p:cNvSpPr>
            <p:nvPr/>
          </p:nvSpPr>
          <p:spPr bwMode="auto">
            <a:xfrm>
              <a:off x="2277" y="2496"/>
              <a:ext cx="122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y</a:t>
              </a:r>
              <a:r>
                <a:rPr lang="en-US" altLang="en-US" b="1"/>
                <a:t> = 6</a:t>
              </a:r>
              <a:r>
                <a:rPr lang="en-US" altLang="en-US" b="1" i="1"/>
                <a:t>x</a:t>
              </a:r>
              <a:r>
                <a:rPr lang="en-US" altLang="en-US" b="1"/>
                <a:t> </a:t>
              </a:r>
              <a:r>
                <a:rPr lang="en-US" altLang="en-US" b="1" baseline="-25000"/>
                <a:t> </a:t>
              </a:r>
              <a:endParaRPr lang="en-US" altLang="en-US" b="1" i="1"/>
            </a:p>
          </p:txBody>
        </p:sp>
        <p:sp>
          <p:nvSpPr>
            <p:cNvPr id="47145" name="Text Box 34"/>
            <p:cNvSpPr txBox="1">
              <a:spLocks noChangeArrowheads="1"/>
            </p:cNvSpPr>
            <p:nvPr/>
          </p:nvSpPr>
          <p:spPr bwMode="auto">
            <a:xfrm>
              <a:off x="1296" y="2496"/>
              <a:ext cx="2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x</a:t>
              </a:r>
            </a:p>
          </p:txBody>
        </p:sp>
        <p:sp>
          <p:nvSpPr>
            <p:cNvPr id="47146" name="Text Box 35"/>
            <p:cNvSpPr txBox="1">
              <a:spLocks noChangeArrowheads="1"/>
            </p:cNvSpPr>
            <p:nvPr/>
          </p:nvSpPr>
          <p:spPr bwMode="auto">
            <a:xfrm>
              <a:off x="3819" y="2496"/>
              <a:ext cx="7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a:t>
              </a:r>
              <a:r>
                <a:rPr lang="en-US" altLang="en-US" b="1" i="1"/>
                <a:t>x, y</a:t>
              </a:r>
              <a:r>
                <a:rPr lang="en-US" altLang="en-US" b="1"/>
                <a:t>)</a:t>
              </a:r>
            </a:p>
          </p:txBody>
        </p:sp>
      </p:grpSp>
      <p:grpSp>
        <p:nvGrpSpPr>
          <p:cNvPr id="5" name="Group 50"/>
          <p:cNvGrpSpPr>
            <a:grpSpLocks/>
          </p:cNvGrpSpPr>
          <p:nvPr/>
        </p:nvGrpSpPr>
        <p:grpSpPr bwMode="auto">
          <a:xfrm>
            <a:off x="1524000" y="4267200"/>
            <a:ext cx="5319713" cy="533400"/>
            <a:chOff x="1296" y="2832"/>
            <a:chExt cx="3351" cy="336"/>
          </a:xfrm>
        </p:grpSpPr>
        <p:sp>
          <p:nvSpPr>
            <p:cNvPr id="47141" name="Text Box 37"/>
            <p:cNvSpPr txBox="1">
              <a:spLocks noChangeArrowheads="1"/>
            </p:cNvSpPr>
            <p:nvPr/>
          </p:nvSpPr>
          <p:spPr bwMode="auto">
            <a:xfrm>
              <a:off x="1968" y="2832"/>
              <a:ext cx="17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80988" indent="-2809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6(</a:t>
              </a:r>
              <a:r>
                <a:rPr lang="en-US" altLang="en-US">
                  <a:solidFill>
                    <a:srgbClr val="00B050"/>
                  </a:solidFill>
                </a:rPr>
                <a:t>1</a:t>
              </a:r>
              <a:r>
                <a:rPr lang="en-US" altLang="en-US"/>
                <a:t>) = </a:t>
              </a:r>
              <a:r>
                <a:rPr lang="en-US" altLang="en-US">
                  <a:solidFill>
                    <a:srgbClr val="3366FF"/>
                  </a:solidFill>
                </a:rPr>
                <a:t>6</a:t>
              </a:r>
              <a:r>
                <a:rPr lang="en-US" altLang="en-US"/>
                <a:t> </a:t>
              </a:r>
              <a:endParaRPr lang="en-US" altLang="en-US" i="1"/>
            </a:p>
          </p:txBody>
        </p:sp>
        <p:sp>
          <p:nvSpPr>
            <p:cNvPr id="47142" name="Text Box 38"/>
            <p:cNvSpPr txBox="1">
              <a:spLocks noChangeArrowheads="1"/>
            </p:cNvSpPr>
            <p:nvPr/>
          </p:nvSpPr>
          <p:spPr bwMode="auto">
            <a:xfrm>
              <a:off x="1296" y="2880"/>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47143" name="Text Box 39"/>
            <p:cNvSpPr txBox="1">
              <a:spLocks noChangeArrowheads="1"/>
            </p:cNvSpPr>
            <p:nvPr/>
          </p:nvSpPr>
          <p:spPr bwMode="auto">
            <a:xfrm>
              <a:off x="3975" y="2868"/>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6</a:t>
              </a:r>
              <a:r>
                <a:rPr lang="en-US" altLang="en-US"/>
                <a:t>)</a:t>
              </a:r>
            </a:p>
          </p:txBody>
        </p:sp>
      </p:grpSp>
      <p:grpSp>
        <p:nvGrpSpPr>
          <p:cNvPr id="6" name="Group 51"/>
          <p:cNvGrpSpPr>
            <a:grpSpLocks/>
          </p:cNvGrpSpPr>
          <p:nvPr/>
        </p:nvGrpSpPr>
        <p:grpSpPr bwMode="auto">
          <a:xfrm>
            <a:off x="1524000" y="4857750"/>
            <a:ext cx="5408613" cy="476250"/>
            <a:chOff x="1296" y="3204"/>
            <a:chExt cx="3407" cy="300"/>
          </a:xfrm>
        </p:grpSpPr>
        <p:sp>
          <p:nvSpPr>
            <p:cNvPr id="47138" name="Text Box 41"/>
            <p:cNvSpPr txBox="1">
              <a:spLocks noChangeArrowheads="1"/>
            </p:cNvSpPr>
            <p:nvPr/>
          </p:nvSpPr>
          <p:spPr bwMode="auto">
            <a:xfrm>
              <a:off x="1968" y="3216"/>
              <a:ext cx="16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6(</a:t>
              </a:r>
              <a:r>
                <a:rPr lang="en-US" altLang="en-US">
                  <a:solidFill>
                    <a:srgbClr val="00B050"/>
                  </a:solidFill>
                </a:rPr>
                <a:t>3</a:t>
              </a:r>
              <a:r>
                <a:rPr lang="en-US" altLang="en-US"/>
                <a:t>) = </a:t>
              </a:r>
              <a:r>
                <a:rPr lang="en-US" altLang="en-US">
                  <a:solidFill>
                    <a:srgbClr val="3366FF"/>
                  </a:solidFill>
                </a:rPr>
                <a:t>18</a:t>
              </a:r>
              <a:endParaRPr lang="en-US" altLang="en-US" i="1">
                <a:solidFill>
                  <a:srgbClr val="3366FF"/>
                </a:solidFill>
              </a:endParaRPr>
            </a:p>
          </p:txBody>
        </p:sp>
        <p:sp>
          <p:nvSpPr>
            <p:cNvPr id="47139" name="Text Box 42"/>
            <p:cNvSpPr txBox="1">
              <a:spLocks noChangeArrowheads="1"/>
            </p:cNvSpPr>
            <p:nvPr/>
          </p:nvSpPr>
          <p:spPr bwMode="auto">
            <a:xfrm>
              <a:off x="1296" y="3216"/>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3</a:t>
              </a:r>
            </a:p>
          </p:txBody>
        </p:sp>
        <p:sp>
          <p:nvSpPr>
            <p:cNvPr id="47140" name="Text Box 43"/>
            <p:cNvSpPr txBox="1">
              <a:spLocks noChangeArrowheads="1"/>
            </p:cNvSpPr>
            <p:nvPr/>
          </p:nvSpPr>
          <p:spPr bwMode="auto">
            <a:xfrm>
              <a:off x="3909" y="3204"/>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3</a:t>
              </a:r>
              <a:r>
                <a:rPr lang="en-US" altLang="en-US"/>
                <a:t>, </a:t>
              </a:r>
              <a:r>
                <a:rPr lang="en-US" altLang="en-US">
                  <a:solidFill>
                    <a:srgbClr val="3366FF"/>
                  </a:solidFill>
                </a:rPr>
                <a:t>18</a:t>
              </a:r>
              <a:r>
                <a:rPr lang="en-US" altLang="en-US"/>
                <a:t>)</a:t>
              </a:r>
            </a:p>
          </p:txBody>
        </p:sp>
      </p:grpSp>
      <p:grpSp>
        <p:nvGrpSpPr>
          <p:cNvPr id="7" name="Group 52"/>
          <p:cNvGrpSpPr>
            <a:grpSpLocks/>
          </p:cNvGrpSpPr>
          <p:nvPr/>
        </p:nvGrpSpPr>
        <p:grpSpPr bwMode="auto">
          <a:xfrm>
            <a:off x="1524000" y="5410200"/>
            <a:ext cx="5410200" cy="533400"/>
            <a:chOff x="1296" y="3552"/>
            <a:chExt cx="3408" cy="336"/>
          </a:xfrm>
        </p:grpSpPr>
        <p:sp>
          <p:nvSpPr>
            <p:cNvPr id="47135" name="Text Box 45"/>
            <p:cNvSpPr txBox="1">
              <a:spLocks noChangeArrowheads="1"/>
            </p:cNvSpPr>
            <p:nvPr/>
          </p:nvSpPr>
          <p:spPr bwMode="auto">
            <a:xfrm>
              <a:off x="1296" y="3569"/>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5</a:t>
              </a:r>
            </a:p>
          </p:txBody>
        </p:sp>
        <p:sp>
          <p:nvSpPr>
            <p:cNvPr id="47136" name="Text Box 46"/>
            <p:cNvSpPr txBox="1">
              <a:spLocks noChangeArrowheads="1"/>
            </p:cNvSpPr>
            <p:nvPr/>
          </p:nvSpPr>
          <p:spPr bwMode="auto">
            <a:xfrm>
              <a:off x="1968" y="3552"/>
              <a:ext cx="16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y</a:t>
              </a:r>
              <a:r>
                <a:rPr lang="en-US" altLang="en-US" i="1"/>
                <a:t> </a:t>
              </a:r>
              <a:r>
                <a:rPr lang="en-US" altLang="en-US"/>
                <a:t>= 6(</a:t>
              </a:r>
              <a:r>
                <a:rPr lang="en-US" altLang="en-US">
                  <a:solidFill>
                    <a:srgbClr val="00B050"/>
                  </a:solidFill>
                </a:rPr>
                <a:t>5</a:t>
              </a:r>
              <a:r>
                <a:rPr lang="en-US" altLang="en-US"/>
                <a:t>) = </a:t>
              </a:r>
              <a:r>
                <a:rPr lang="en-US" altLang="en-US">
                  <a:solidFill>
                    <a:srgbClr val="3366FF"/>
                  </a:solidFill>
                </a:rPr>
                <a:t>30</a:t>
              </a:r>
              <a:endParaRPr lang="en-US" altLang="en-US" i="1">
                <a:solidFill>
                  <a:srgbClr val="3366FF"/>
                </a:solidFill>
              </a:endParaRPr>
            </a:p>
          </p:txBody>
        </p:sp>
        <p:sp>
          <p:nvSpPr>
            <p:cNvPr id="47137" name="Text Box 47"/>
            <p:cNvSpPr txBox="1">
              <a:spLocks noChangeArrowheads="1"/>
            </p:cNvSpPr>
            <p:nvPr/>
          </p:nvSpPr>
          <p:spPr bwMode="auto">
            <a:xfrm>
              <a:off x="3910" y="3600"/>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5</a:t>
              </a:r>
              <a:r>
                <a:rPr lang="en-US" altLang="en-US"/>
                <a:t>, </a:t>
              </a:r>
              <a:r>
                <a:rPr lang="en-US" altLang="en-US">
                  <a:solidFill>
                    <a:srgbClr val="3366FF"/>
                  </a:solidFill>
                </a:rPr>
                <a:t>30</a:t>
              </a:r>
              <a:r>
                <a:rPr lang="en-US" altLang="en-US"/>
                <a:t>)</a:t>
              </a:r>
            </a:p>
          </p:txBody>
        </p:sp>
      </p:grpSp>
      <p:sp>
        <p:nvSpPr>
          <p:cNvPr id="47134" name="Text Box 5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4 Continued</a:t>
            </a:r>
            <a:endParaRPr lang="en-US" altLang="en-US" sz="2600">
              <a:solidFill>
                <a:srgbClr val="80008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59433"/>
                                        </p:tgtEl>
                                        <p:attrNameLst>
                                          <p:attrName>style.visibility</p:attrName>
                                        </p:attrNameLst>
                                      </p:cBhvr>
                                      <p:to>
                                        <p:strVal val="visible"/>
                                      </p:to>
                                    </p:set>
                                    <p:animScale>
                                      <p:cBhvr>
                                        <p:cTn id="7" dur="1000" decel="50000" fill="hold">
                                          <p:stCondLst>
                                            <p:cond delay="0"/>
                                          </p:stCondLst>
                                        </p:cTn>
                                        <p:tgtEl>
                                          <p:spTgt spid="35943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59433"/>
                                        </p:tgtEl>
                                        <p:attrNameLst>
                                          <p:attrName>ppt_x</p:attrName>
                                          <p:attrName>ppt_y</p:attrName>
                                        </p:attrNameLst>
                                      </p:cBhvr>
                                    </p:animMotion>
                                    <p:animEffect transition="in" filter="fade">
                                      <p:cBhvr>
                                        <p:cTn id="9" dur="1000"/>
                                        <p:tgtEl>
                                          <p:spTgt spid="35943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359434"/>
                                        </p:tgtEl>
                                        <p:attrNameLst>
                                          <p:attrName>style.visibility</p:attrName>
                                        </p:attrNameLst>
                                      </p:cBhvr>
                                      <p:to>
                                        <p:strVal val="visible"/>
                                      </p:to>
                                    </p:set>
                                    <p:animScale>
                                      <p:cBhvr>
                                        <p:cTn id="14" dur="1000" decel="50000" fill="hold">
                                          <p:stCondLst>
                                            <p:cond delay="0"/>
                                          </p:stCondLst>
                                        </p:cTn>
                                        <p:tgtEl>
                                          <p:spTgt spid="35943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59434"/>
                                        </p:tgtEl>
                                        <p:attrNameLst>
                                          <p:attrName>ppt_x</p:attrName>
                                          <p:attrName>ppt_y</p:attrName>
                                        </p:attrNameLst>
                                      </p:cBhvr>
                                    </p:animMotion>
                                    <p:animEffect transition="in" filter="fade">
                                      <p:cBhvr>
                                        <p:cTn id="16" dur="1000"/>
                                        <p:tgtEl>
                                          <p:spTgt spid="359434"/>
                                        </p:tgtEl>
                                      </p:cBhvr>
                                    </p:animEffect>
                                  </p:childTnLst>
                                </p:cTn>
                              </p:par>
                              <p:par>
                                <p:cTn id="17" presetID="29"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ppt_x</p:attrName>
                                        </p:attrNameLst>
                                      </p:cBhvr>
                                      <p:tavLst>
                                        <p:tav tm="0">
                                          <p:val>
                                            <p:strVal val="#ppt_x-.2"/>
                                          </p:val>
                                        </p:tav>
                                        <p:tav tm="100000">
                                          <p:val>
                                            <p:strVal val="#ppt_x"/>
                                          </p:val>
                                        </p:tav>
                                      </p:tavLst>
                                    </p:anim>
                                    <p:anim calcmode="lin" valueType="num">
                                      <p:cBhvr>
                                        <p:cTn id="20"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1000" fill="hold"/>
                                        <p:tgtEl>
                                          <p:spTgt spid="5"/>
                                        </p:tgtEl>
                                        <p:attrNameLst>
                                          <p:attrName>ppt_x</p:attrName>
                                        </p:attrNameLst>
                                      </p:cBhvr>
                                      <p:tavLst>
                                        <p:tav tm="0">
                                          <p:val>
                                            <p:strVal val="#ppt_x-.2"/>
                                          </p:val>
                                        </p:tav>
                                        <p:tav tm="100000">
                                          <p:val>
                                            <p:strVal val="#ppt_x"/>
                                          </p:val>
                                        </p:tav>
                                      </p:tavLst>
                                    </p:anim>
                                    <p:anim calcmode="lin" valueType="num">
                                      <p:cBhvr>
                                        <p:cTn id="27"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8" dur="1000"/>
                                        <p:tgtEl>
                                          <p:spTgt spid="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9"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1000" fill="hold"/>
                                        <p:tgtEl>
                                          <p:spTgt spid="6"/>
                                        </p:tgtEl>
                                        <p:attrNameLst>
                                          <p:attrName>ppt_x</p:attrName>
                                        </p:attrNameLst>
                                      </p:cBhvr>
                                      <p:tavLst>
                                        <p:tav tm="0">
                                          <p:val>
                                            <p:strVal val="#ppt_x-.2"/>
                                          </p:val>
                                        </p:tav>
                                        <p:tav tm="100000">
                                          <p:val>
                                            <p:strVal val="#ppt_x"/>
                                          </p:val>
                                        </p:tav>
                                      </p:tavLst>
                                    </p:anim>
                                    <p:anim calcmode="lin" valueType="num">
                                      <p:cBhvr>
                                        <p:cTn id="34"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5" dur="1000"/>
                                        <p:tgtEl>
                                          <p:spTgt spid="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9" presetClass="entr" presetSubtype="0"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anim calcmode="lin" valueType="num">
                                      <p:cBhvr>
                                        <p:cTn id="40" dur="1000" fill="hold"/>
                                        <p:tgtEl>
                                          <p:spTgt spid="7"/>
                                        </p:tgtEl>
                                        <p:attrNameLst>
                                          <p:attrName>ppt_x</p:attrName>
                                        </p:attrNameLst>
                                      </p:cBhvr>
                                      <p:tavLst>
                                        <p:tav tm="0">
                                          <p:val>
                                            <p:strVal val="#ppt_x-.2"/>
                                          </p:val>
                                        </p:tav>
                                        <p:tav tm="100000">
                                          <p:val>
                                            <p:strVal val="#ppt_x"/>
                                          </p:val>
                                        </p:tav>
                                      </p:tavLst>
                                    </p:anim>
                                    <p:anim calcmode="lin" valueType="num">
                                      <p:cBhvr>
                                        <p:cTn id="41"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4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943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130" name="Group 8"/>
          <p:cNvGrpSpPr>
            <a:grpSpLocks/>
          </p:cNvGrpSpPr>
          <p:nvPr/>
        </p:nvGrpSpPr>
        <p:grpSpPr bwMode="auto">
          <a:xfrm>
            <a:off x="838200" y="1524000"/>
            <a:ext cx="1857375" cy="704850"/>
            <a:chOff x="288" y="996"/>
            <a:chExt cx="1170" cy="444"/>
          </a:xfrm>
        </p:grpSpPr>
        <p:sp>
          <p:nvSpPr>
            <p:cNvPr id="48136" name="Text Box 9"/>
            <p:cNvSpPr txBox="1">
              <a:spLocks noChangeArrowheads="1"/>
            </p:cNvSpPr>
            <p:nvPr/>
          </p:nvSpPr>
          <p:spPr bwMode="auto">
            <a:xfrm>
              <a:off x="755" y="1074"/>
              <a:ext cx="70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b="1"/>
                <a:t>Solve</a:t>
              </a:r>
              <a:endParaRPr lang="en-US" altLang="en-US"/>
            </a:p>
          </p:txBody>
        </p:sp>
        <p:grpSp>
          <p:nvGrpSpPr>
            <p:cNvPr id="48137" name="Group 10"/>
            <p:cNvGrpSpPr>
              <a:grpSpLocks/>
            </p:cNvGrpSpPr>
            <p:nvPr/>
          </p:nvGrpSpPr>
          <p:grpSpPr bwMode="auto">
            <a:xfrm>
              <a:off x="288" y="996"/>
              <a:ext cx="444" cy="444"/>
              <a:chOff x="2592" y="864"/>
              <a:chExt cx="444" cy="444"/>
            </a:xfrm>
          </p:grpSpPr>
          <p:pic>
            <p:nvPicPr>
              <p:cNvPr id="48138"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7388" name="Text Box 12"/>
              <p:cNvSpPr txBox="1">
                <a:spLocks noChangeArrowheads="1"/>
              </p:cNvSpPr>
              <p:nvPr/>
            </p:nvSpPr>
            <p:spPr bwMode="auto">
              <a:xfrm>
                <a:off x="2706" y="939"/>
                <a:ext cx="253" cy="288"/>
              </a:xfrm>
              <a:prstGeom prst="rect">
                <a:avLst/>
              </a:prstGeom>
              <a:noFill/>
              <a:ln>
                <a:noFill/>
              </a:ln>
              <a:effectLst/>
              <a:extLst/>
            </p:spPr>
            <p:txBody>
              <a:bodyPr wrap="none" anchor="ctr">
                <a:spAutoFit/>
              </a:bodyPr>
              <a:lstStyle/>
              <a:p>
                <a:pPr algn="ctr">
                  <a:defRPr/>
                </a:pPr>
                <a:r>
                  <a:rPr lang="en-US" b="1">
                    <a:solidFill>
                      <a:schemeClr val="bg1"/>
                    </a:solidFill>
                    <a:effectLst>
                      <a:outerShdw blurRad="38100" dist="38100" dir="2700000" algn="tl">
                        <a:srgbClr val="C0C0C0"/>
                      </a:outerShdw>
                    </a:effectLst>
                  </a:rPr>
                  <a:t>3</a:t>
                </a:r>
              </a:p>
            </p:txBody>
          </p:sp>
        </p:grpSp>
      </p:grpSp>
      <p:sp>
        <p:nvSpPr>
          <p:cNvPr id="357389" name="Text Box 13"/>
          <p:cNvSpPr txBox="1">
            <a:spLocks noChangeArrowheads="1"/>
          </p:cNvSpPr>
          <p:nvPr/>
        </p:nvSpPr>
        <p:spPr bwMode="auto">
          <a:xfrm>
            <a:off x="1066800" y="2438400"/>
            <a:ext cx="4054475"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Draw a line through the points to show all the ordered pairs that satisfy this function.</a:t>
            </a:r>
          </a:p>
          <a:p>
            <a:r>
              <a:rPr lang="en-US" altLang="en-US">
                <a:latin typeface="Arial" charset="0"/>
              </a:rPr>
              <a:t>Use the graph to estimate the </a:t>
            </a:r>
            <a:r>
              <a:rPr lang="en-US" altLang="en-US" i="1">
                <a:latin typeface="Arial" charset="0"/>
              </a:rPr>
              <a:t>y</a:t>
            </a:r>
            <a:r>
              <a:rPr lang="en-US" altLang="en-US">
                <a:latin typeface="Arial" charset="0"/>
              </a:rPr>
              <a:t>-value when </a:t>
            </a:r>
            <a:r>
              <a:rPr lang="en-US" altLang="en-US" i="1">
                <a:latin typeface="Arial" charset="0"/>
              </a:rPr>
              <a:t>x</a:t>
            </a:r>
            <a:r>
              <a:rPr lang="en-US" altLang="en-US">
                <a:latin typeface="Arial" charset="0"/>
              </a:rPr>
              <a:t> is 5.5.</a:t>
            </a:r>
          </a:p>
        </p:txBody>
      </p:sp>
      <p:sp>
        <p:nvSpPr>
          <p:cNvPr id="357390" name="Text Box 14"/>
          <p:cNvSpPr txBox="1">
            <a:spLocks noChangeArrowheads="1"/>
          </p:cNvSpPr>
          <p:nvPr/>
        </p:nvSpPr>
        <p:spPr bwMode="auto">
          <a:xfrm>
            <a:off x="1066800" y="4968875"/>
            <a:ext cx="36734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The lava will travel about 32.5 meters in 5.5 seconds.</a:t>
            </a:r>
          </a:p>
        </p:txBody>
      </p:sp>
      <p:sp>
        <p:nvSpPr>
          <p:cNvPr id="48133" name="Text Box 1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4 Continued</a:t>
            </a:r>
            <a:endParaRPr lang="en-US" altLang="en-US" sz="2600">
              <a:solidFill>
                <a:srgbClr val="800080"/>
              </a:solidFill>
              <a:latin typeface="Arial Black" pitchFamily="34" charset="0"/>
            </a:endParaRPr>
          </a:p>
        </p:txBody>
      </p:sp>
      <p:sp>
        <p:nvSpPr>
          <p:cNvPr id="48134" name="Text Box 19"/>
          <p:cNvSpPr txBox="1">
            <a:spLocks noChangeArrowheads="1"/>
          </p:cNvSpPr>
          <p:nvPr/>
        </p:nvSpPr>
        <p:spPr bwMode="auto">
          <a:xfrm>
            <a:off x="1066800" y="2057400"/>
            <a:ext cx="437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Graph the ordered pairs.</a:t>
            </a:r>
          </a:p>
        </p:txBody>
      </p:sp>
      <p:pic>
        <p:nvPicPr>
          <p:cNvPr id="357405" name="Picture 29" descr="a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209800"/>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57389">
                                            <p:txEl>
                                              <p:pRg st="0" end="0"/>
                                            </p:txEl>
                                          </p:spTgt>
                                        </p:tgtEl>
                                        <p:attrNameLst>
                                          <p:attrName>style.visibility</p:attrName>
                                        </p:attrNameLst>
                                      </p:cBhvr>
                                      <p:to>
                                        <p:strVal val="visible"/>
                                      </p:to>
                                    </p:set>
                                    <p:anim calcmode="lin" valueType="num">
                                      <p:cBhvr>
                                        <p:cTn id="7" dur="1000" fill="hold"/>
                                        <p:tgtEl>
                                          <p:spTgt spid="357389">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57389">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5738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357405"/>
                                        </p:tgtEl>
                                        <p:attrNameLst>
                                          <p:attrName>style.visibility</p:attrName>
                                        </p:attrNameLst>
                                      </p:cBhvr>
                                      <p:to>
                                        <p:strVal val="visible"/>
                                      </p:to>
                                    </p:set>
                                    <p:animEffect transition="in" filter="box(in)">
                                      <p:cBhvr>
                                        <p:cTn id="14" dur="500"/>
                                        <p:tgtEl>
                                          <p:spTgt spid="35740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nodeType="clickEffect">
                                  <p:stCondLst>
                                    <p:cond delay="0"/>
                                  </p:stCondLst>
                                  <p:childTnLst>
                                    <p:set>
                                      <p:cBhvr>
                                        <p:cTn id="18" dur="1" fill="hold">
                                          <p:stCondLst>
                                            <p:cond delay="0"/>
                                          </p:stCondLst>
                                        </p:cTn>
                                        <p:tgtEl>
                                          <p:spTgt spid="357389">
                                            <p:txEl>
                                              <p:pRg st="1" end="1"/>
                                            </p:txEl>
                                          </p:spTgt>
                                        </p:tgtEl>
                                        <p:attrNameLst>
                                          <p:attrName>style.visibility</p:attrName>
                                        </p:attrNameLst>
                                      </p:cBhvr>
                                      <p:to>
                                        <p:strVal val="visible"/>
                                      </p:to>
                                    </p:set>
                                    <p:anim calcmode="lin" valueType="num">
                                      <p:cBhvr>
                                        <p:cTn id="19" dur="1000" fill="hold"/>
                                        <p:tgtEl>
                                          <p:spTgt spid="357389">
                                            <p:txEl>
                                              <p:pRg st="1" end="1"/>
                                            </p:txEl>
                                          </p:spTgt>
                                        </p:tgtEl>
                                        <p:attrNameLst>
                                          <p:attrName>ppt_w</p:attrName>
                                        </p:attrNameLst>
                                      </p:cBhvr>
                                      <p:tavLst>
                                        <p:tav tm="0">
                                          <p:val>
                                            <p:strVal val="#ppt_w*0.70"/>
                                          </p:val>
                                        </p:tav>
                                        <p:tav tm="100000">
                                          <p:val>
                                            <p:strVal val="#ppt_w"/>
                                          </p:val>
                                        </p:tav>
                                      </p:tavLst>
                                    </p:anim>
                                    <p:anim calcmode="lin" valueType="num">
                                      <p:cBhvr>
                                        <p:cTn id="20" dur="1000" fill="hold"/>
                                        <p:tgtEl>
                                          <p:spTgt spid="357389">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357389">
                                            <p:txEl>
                                              <p:pRg st="1" end="1"/>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1" presetClass="entr" presetSubtype="0" fill="hold" grpId="0" nodeType="clickEffect">
                                  <p:stCondLst>
                                    <p:cond delay="0"/>
                                  </p:stCondLst>
                                  <p:iterate type="lt">
                                    <p:tmPct val="5000"/>
                                  </p:iterate>
                                  <p:childTnLst>
                                    <p:set>
                                      <p:cBhvr>
                                        <p:cTn id="25" dur="1" fill="hold">
                                          <p:stCondLst>
                                            <p:cond delay="0"/>
                                          </p:stCondLst>
                                        </p:cTn>
                                        <p:tgtEl>
                                          <p:spTgt spid="357390"/>
                                        </p:tgtEl>
                                        <p:attrNameLst>
                                          <p:attrName>style.visibility</p:attrName>
                                        </p:attrNameLst>
                                      </p:cBhvr>
                                      <p:to>
                                        <p:strVal val="visible"/>
                                      </p:to>
                                    </p:set>
                                    <p:anim calcmode="lin" valueType="num">
                                      <p:cBhvr>
                                        <p:cTn id="26" dur="1000" fill="hold"/>
                                        <p:tgtEl>
                                          <p:spTgt spid="357390"/>
                                        </p:tgtEl>
                                        <p:attrNameLst>
                                          <p:attrName>ppt_w</p:attrName>
                                        </p:attrNameLst>
                                      </p:cBhvr>
                                      <p:tavLst>
                                        <p:tav tm="0">
                                          <p:val>
                                            <p:fltVal val="0"/>
                                          </p:val>
                                        </p:tav>
                                        <p:tav tm="100000">
                                          <p:val>
                                            <p:strVal val="#ppt_w"/>
                                          </p:val>
                                        </p:tav>
                                      </p:tavLst>
                                    </p:anim>
                                    <p:anim calcmode="lin" valueType="num">
                                      <p:cBhvr>
                                        <p:cTn id="27" dur="1000" fill="hold"/>
                                        <p:tgtEl>
                                          <p:spTgt spid="357390"/>
                                        </p:tgtEl>
                                        <p:attrNameLst>
                                          <p:attrName>ppt_h</p:attrName>
                                        </p:attrNameLst>
                                      </p:cBhvr>
                                      <p:tavLst>
                                        <p:tav tm="0">
                                          <p:val>
                                            <p:fltVal val="0"/>
                                          </p:val>
                                        </p:tav>
                                        <p:tav tm="100000">
                                          <p:val>
                                            <p:strVal val="#ppt_h"/>
                                          </p:val>
                                        </p:tav>
                                      </p:tavLst>
                                    </p:anim>
                                    <p:anim calcmode="lin" valueType="num">
                                      <p:cBhvr>
                                        <p:cTn id="28" dur="1000" fill="hold"/>
                                        <p:tgtEl>
                                          <p:spTgt spid="357390"/>
                                        </p:tgtEl>
                                        <p:attrNameLst>
                                          <p:attrName>style.rotation</p:attrName>
                                        </p:attrNameLst>
                                      </p:cBhvr>
                                      <p:tavLst>
                                        <p:tav tm="0">
                                          <p:val>
                                            <p:fltVal val="90"/>
                                          </p:val>
                                        </p:tav>
                                        <p:tav tm="100000">
                                          <p:val>
                                            <p:fltVal val="0"/>
                                          </p:val>
                                        </p:tav>
                                      </p:tavLst>
                                    </p:anim>
                                    <p:animEffect transition="in" filter="fade">
                                      <p:cBhvr>
                                        <p:cTn id="29" dur="1000"/>
                                        <p:tgtEl>
                                          <p:spTgt spid="357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9" grpId="0" build="allAtOnce"/>
      <p:bldP spid="35739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154" name="Group 2"/>
          <p:cNvGrpSpPr>
            <a:grpSpLocks/>
          </p:cNvGrpSpPr>
          <p:nvPr/>
        </p:nvGrpSpPr>
        <p:grpSpPr bwMode="auto">
          <a:xfrm>
            <a:off x="762000" y="1600200"/>
            <a:ext cx="2687638" cy="676275"/>
            <a:chOff x="384" y="3600"/>
            <a:chExt cx="1693" cy="426"/>
          </a:xfrm>
        </p:grpSpPr>
        <p:sp>
          <p:nvSpPr>
            <p:cNvPr id="49157" name="Text Box 3"/>
            <p:cNvSpPr txBox="1">
              <a:spLocks noChangeArrowheads="1"/>
            </p:cNvSpPr>
            <p:nvPr/>
          </p:nvSpPr>
          <p:spPr bwMode="auto">
            <a:xfrm>
              <a:off x="864" y="3696"/>
              <a:ext cx="121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b="1"/>
                <a:t>Look Back</a:t>
              </a:r>
              <a:endParaRPr lang="en-US" altLang="en-US"/>
            </a:p>
          </p:txBody>
        </p:sp>
        <p:grpSp>
          <p:nvGrpSpPr>
            <p:cNvPr id="49158" name="Group 4"/>
            <p:cNvGrpSpPr>
              <a:grpSpLocks/>
            </p:cNvGrpSpPr>
            <p:nvPr/>
          </p:nvGrpSpPr>
          <p:grpSpPr bwMode="auto">
            <a:xfrm>
              <a:off x="384" y="3600"/>
              <a:ext cx="528" cy="426"/>
              <a:chOff x="1758" y="3408"/>
              <a:chExt cx="528" cy="426"/>
            </a:xfrm>
          </p:grpSpPr>
          <p:pic>
            <p:nvPicPr>
              <p:cNvPr id="4915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2502" name="Text Box 6"/>
              <p:cNvSpPr txBox="1">
                <a:spLocks noChangeArrowheads="1"/>
              </p:cNvSpPr>
              <p:nvPr/>
            </p:nvSpPr>
            <p:spPr bwMode="auto">
              <a:xfrm>
                <a:off x="1758" y="3504"/>
                <a:ext cx="528" cy="288"/>
              </a:xfrm>
              <a:prstGeom prst="rect">
                <a:avLst/>
              </a:prstGeom>
              <a:noFill/>
              <a:ln>
                <a:noFill/>
              </a:ln>
              <a:effectLst/>
              <a:extLst/>
            </p:spPr>
            <p:txBody>
              <a:bodyPr anchor="ctr">
                <a:spAutoFit/>
              </a:bodyPr>
              <a:lstStyle/>
              <a:p>
                <a:pPr algn="ctr">
                  <a:defRPr/>
                </a:pPr>
                <a:r>
                  <a:rPr lang="en-US" b="1">
                    <a:solidFill>
                      <a:schemeClr val="bg1"/>
                    </a:solidFill>
                    <a:effectLst>
                      <a:outerShdw blurRad="38100" dist="38100" dir="2700000" algn="tl">
                        <a:srgbClr val="C0C0C0"/>
                      </a:outerShdw>
                    </a:effectLst>
                  </a:rPr>
                  <a:t>4</a:t>
                </a:r>
              </a:p>
            </p:txBody>
          </p:sp>
        </p:grpSp>
      </p:grpSp>
      <p:sp>
        <p:nvSpPr>
          <p:cNvPr id="362503" name="Text Box 7"/>
          <p:cNvSpPr txBox="1">
            <a:spLocks noChangeArrowheads="1"/>
          </p:cNvSpPr>
          <p:nvPr/>
        </p:nvSpPr>
        <p:spPr bwMode="auto">
          <a:xfrm>
            <a:off x="1143000" y="2362200"/>
            <a:ext cx="67214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As the amount of time increases, the distance traveled by the lava also increases, so the graph is reasonable. When </a:t>
            </a:r>
            <a:r>
              <a:rPr lang="en-US" altLang="en-US" i="1"/>
              <a:t>x</a:t>
            </a:r>
            <a:r>
              <a:rPr lang="en-US" altLang="en-US"/>
              <a:t> is between 5 and 6, </a:t>
            </a:r>
            <a:r>
              <a:rPr lang="en-US" altLang="en-US" i="1"/>
              <a:t>y</a:t>
            </a:r>
            <a:r>
              <a:rPr lang="en-US" altLang="en-US"/>
              <a:t> is between 30 and 36. Since 5.5 is between 5 and 6, it is reasonable to estimate </a:t>
            </a:r>
            <a:r>
              <a:rPr lang="en-US" altLang="en-US" i="1"/>
              <a:t>y </a:t>
            </a:r>
            <a:r>
              <a:rPr lang="en-US" altLang="en-US"/>
              <a:t>to be 32.5 when </a:t>
            </a:r>
            <a:r>
              <a:rPr lang="en-US" altLang="en-US" i="1"/>
              <a:t>x</a:t>
            </a:r>
            <a:r>
              <a:rPr lang="en-US" altLang="en-US"/>
              <a:t> is 5.5.   </a:t>
            </a:r>
          </a:p>
        </p:txBody>
      </p:sp>
      <p:sp>
        <p:nvSpPr>
          <p:cNvPr id="49156" name="Text Box 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4 Continued</a:t>
            </a:r>
            <a:endParaRPr lang="en-US" altLang="en-US" sz="2600">
              <a:solidFill>
                <a:srgbClr val="80008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2503"/>
                                        </p:tgtEl>
                                        <p:attrNameLst>
                                          <p:attrName>style.visibility</p:attrName>
                                        </p:attrNameLst>
                                      </p:cBhvr>
                                      <p:to>
                                        <p:strVal val="visible"/>
                                      </p:to>
                                    </p:set>
                                    <p:animEffect transition="in" filter="box(in)">
                                      <p:cBhvr>
                                        <p:cTn id="7" dur="500"/>
                                        <p:tgtEl>
                                          <p:spTgt spid="3625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250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sym typeface="Symbol" pitchFamily="18" charset="2"/>
              </a:rPr>
              <a:t>Lesson Quiz: Part I</a:t>
            </a:r>
          </a:p>
        </p:txBody>
      </p:sp>
      <p:sp>
        <p:nvSpPr>
          <p:cNvPr id="50179" name="Text Box 7"/>
          <p:cNvSpPr txBox="1">
            <a:spLocks noChangeArrowheads="1"/>
          </p:cNvSpPr>
          <p:nvPr/>
        </p:nvSpPr>
        <p:spPr bwMode="auto">
          <a:xfrm>
            <a:off x="685800" y="1524000"/>
            <a:ext cx="692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1. </a:t>
            </a:r>
            <a:r>
              <a:rPr lang="en-US" altLang="en-US"/>
              <a:t>Graph the function for the given domain.</a:t>
            </a:r>
          </a:p>
        </p:txBody>
      </p:sp>
      <p:sp>
        <p:nvSpPr>
          <p:cNvPr id="50180" name="Text Box 8"/>
          <p:cNvSpPr txBox="1">
            <a:spLocks noChangeArrowheads="1"/>
          </p:cNvSpPr>
          <p:nvPr/>
        </p:nvSpPr>
        <p:spPr bwMode="auto">
          <a:xfrm>
            <a:off x="1143000" y="2057400"/>
            <a:ext cx="3635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3</a:t>
            </a:r>
            <a:r>
              <a:rPr lang="en-US" altLang="en-US" i="1"/>
              <a:t>x </a:t>
            </a:r>
            <a:r>
              <a:rPr lang="en-US" altLang="en-US"/>
              <a:t>+ </a:t>
            </a:r>
            <a:r>
              <a:rPr lang="en-US" altLang="en-US" i="1"/>
              <a:t>y </a:t>
            </a:r>
            <a:r>
              <a:rPr lang="en-US" altLang="en-US"/>
              <a:t>= 4</a:t>
            </a:r>
          </a:p>
          <a:p>
            <a:pPr>
              <a:lnSpc>
                <a:spcPct val="50000"/>
              </a:lnSpc>
            </a:pPr>
            <a:r>
              <a:rPr lang="en-US" altLang="en-US"/>
              <a:t>D: {–1, 0, 1, 2}</a:t>
            </a:r>
          </a:p>
        </p:txBody>
      </p:sp>
      <p:pic>
        <p:nvPicPr>
          <p:cNvPr id="335893"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981200"/>
            <a:ext cx="2295525" cy="248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50182" name="Text Box 22"/>
          <p:cNvSpPr txBox="1">
            <a:spLocks noChangeArrowheads="1"/>
          </p:cNvSpPr>
          <p:nvPr/>
        </p:nvSpPr>
        <p:spPr bwMode="auto">
          <a:xfrm>
            <a:off x="685800" y="4791075"/>
            <a:ext cx="647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2. </a:t>
            </a:r>
            <a:r>
              <a:rPr lang="en-US" altLang="en-US"/>
              <a:t>Graph the function </a:t>
            </a:r>
            <a:r>
              <a:rPr lang="en-US" altLang="en-US" i="1"/>
              <a:t>y</a:t>
            </a:r>
            <a:r>
              <a:rPr lang="en-US" altLang="en-US"/>
              <a:t> = |</a:t>
            </a:r>
            <a:r>
              <a:rPr lang="en-US" altLang="en-US" i="1"/>
              <a:t>x</a:t>
            </a:r>
            <a:r>
              <a:rPr lang="en-US" altLang="en-US"/>
              <a:t> + 3|. </a:t>
            </a:r>
          </a:p>
        </p:txBody>
      </p:sp>
      <p:pic>
        <p:nvPicPr>
          <p:cNvPr id="335895"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4572000"/>
            <a:ext cx="1924050" cy="183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35893"/>
                                        </p:tgtEl>
                                        <p:attrNameLst>
                                          <p:attrName>style.visibility</p:attrName>
                                        </p:attrNameLst>
                                      </p:cBhvr>
                                      <p:to>
                                        <p:strVal val="visible"/>
                                      </p:to>
                                    </p:set>
                                    <p:animEffect transition="in" filter="box(in)">
                                      <p:cBhvr>
                                        <p:cTn id="7" dur="500"/>
                                        <p:tgtEl>
                                          <p:spTgt spid="3358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35895"/>
                                        </p:tgtEl>
                                        <p:attrNameLst>
                                          <p:attrName>style.visibility</p:attrName>
                                        </p:attrNameLst>
                                      </p:cBhvr>
                                      <p:to>
                                        <p:strVal val="visible"/>
                                      </p:to>
                                    </p:set>
                                    <p:animEffect transition="in" filter="box(in)">
                                      <p:cBhvr>
                                        <p:cTn id="12" dur="500"/>
                                        <p:tgtEl>
                                          <p:spTgt spid="3358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sym typeface="Symbol" pitchFamily="18" charset="2"/>
              </a:rPr>
              <a:t>Lesson Quiz: Part II</a:t>
            </a:r>
          </a:p>
        </p:txBody>
      </p:sp>
      <p:sp>
        <p:nvSpPr>
          <p:cNvPr id="51203" name="Text Box 5"/>
          <p:cNvSpPr txBox="1">
            <a:spLocks noChangeArrowheads="1"/>
          </p:cNvSpPr>
          <p:nvPr/>
        </p:nvSpPr>
        <p:spPr bwMode="auto">
          <a:xfrm>
            <a:off x="533400" y="1447800"/>
            <a:ext cx="3886200"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04813" indent="-404813">
              <a:tabLst>
                <a:tab pos="404813" algn="l"/>
              </a:tabLst>
              <a:defRPr sz="2400">
                <a:solidFill>
                  <a:schemeClr val="tx1"/>
                </a:solidFill>
                <a:latin typeface="Verdana" pitchFamily="34" charset="0"/>
                <a:cs typeface="Arial" charset="0"/>
              </a:defRPr>
            </a:lvl1pPr>
            <a:lvl2pPr marL="742950" indent="-285750">
              <a:tabLst>
                <a:tab pos="404813" algn="l"/>
              </a:tabLst>
              <a:defRPr sz="2400">
                <a:solidFill>
                  <a:schemeClr val="tx1"/>
                </a:solidFill>
                <a:latin typeface="Verdana" pitchFamily="34" charset="0"/>
                <a:cs typeface="Arial" charset="0"/>
              </a:defRPr>
            </a:lvl2pPr>
            <a:lvl3pPr marL="1143000" indent="-228600">
              <a:tabLst>
                <a:tab pos="404813" algn="l"/>
              </a:tabLst>
              <a:defRPr sz="2400">
                <a:solidFill>
                  <a:schemeClr val="tx1"/>
                </a:solidFill>
                <a:latin typeface="Verdana" pitchFamily="34" charset="0"/>
                <a:cs typeface="Arial" charset="0"/>
              </a:defRPr>
            </a:lvl3pPr>
            <a:lvl4pPr marL="1600200" indent="-228600">
              <a:tabLst>
                <a:tab pos="404813" algn="l"/>
              </a:tabLst>
              <a:defRPr sz="2400">
                <a:solidFill>
                  <a:schemeClr val="tx1"/>
                </a:solidFill>
                <a:latin typeface="Verdana" pitchFamily="34" charset="0"/>
                <a:cs typeface="Arial" charset="0"/>
              </a:defRPr>
            </a:lvl4pPr>
            <a:lvl5pPr marL="2057400" indent="-228600">
              <a:tabLst>
                <a:tab pos="40481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404813" algn="l"/>
              </a:tabLst>
              <a:defRPr sz="2400">
                <a:solidFill>
                  <a:schemeClr val="tx1"/>
                </a:solidFill>
                <a:latin typeface="Verdana" pitchFamily="34" charset="0"/>
                <a:cs typeface="Arial" charset="0"/>
              </a:defRPr>
            </a:lvl9pPr>
          </a:lstStyle>
          <a:p>
            <a:r>
              <a:rPr lang="en-US" altLang="en-US" b="1"/>
              <a:t>3.</a:t>
            </a:r>
            <a:r>
              <a:rPr lang="en-US" altLang="en-US"/>
              <a:t> The function </a:t>
            </a:r>
            <a:r>
              <a:rPr lang="en-US" altLang="en-US" i="1"/>
              <a:t>y </a:t>
            </a:r>
            <a:r>
              <a:rPr lang="en-US" altLang="en-US"/>
              <a:t>= 3</a:t>
            </a:r>
            <a:r>
              <a:rPr lang="en-US" altLang="en-US" i="1"/>
              <a:t>x</a:t>
            </a:r>
            <a:r>
              <a:rPr lang="en-US" altLang="en-US"/>
              <a:t> describes the distance (in inches) a giant tortoise walks in </a:t>
            </a:r>
            <a:r>
              <a:rPr lang="en-US" altLang="en-US" i="1"/>
              <a:t>x</a:t>
            </a:r>
            <a:r>
              <a:rPr lang="en-US" altLang="en-US"/>
              <a:t> seconds. Graph the function. Use the graph to estimate how many inches the tortoise will walk in 5.5 seconds.  </a:t>
            </a:r>
          </a:p>
        </p:txBody>
      </p:sp>
      <p:sp>
        <p:nvSpPr>
          <p:cNvPr id="337933" name="Text Box 13"/>
          <p:cNvSpPr txBox="1">
            <a:spLocks noChangeArrowheads="1"/>
          </p:cNvSpPr>
          <p:nvPr/>
        </p:nvSpPr>
        <p:spPr bwMode="auto">
          <a:xfrm>
            <a:off x="5715000" y="59436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About 16.5 in.</a:t>
            </a:r>
          </a:p>
        </p:txBody>
      </p:sp>
      <p:pic>
        <p:nvPicPr>
          <p:cNvPr id="337942"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1676400"/>
            <a:ext cx="4257675" cy="420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37942"/>
                                        </p:tgtEl>
                                        <p:attrNameLst>
                                          <p:attrName>style.visibility</p:attrName>
                                        </p:attrNameLst>
                                      </p:cBhvr>
                                      <p:to>
                                        <p:strVal val="visible"/>
                                      </p:to>
                                    </p:set>
                                    <p:animEffect transition="in" filter="box(in)">
                                      <p:cBhvr>
                                        <p:cTn id="7" dur="500"/>
                                        <p:tgtEl>
                                          <p:spTgt spid="337942"/>
                                        </p:tgtEl>
                                      </p:cBhvr>
                                    </p:animEffect>
                                  </p:childTnLst>
                                </p:cTn>
                              </p:par>
                            </p:childTnLst>
                          </p:cTn>
                        </p:par>
                        <p:par>
                          <p:cTn id="8" fill="hold" nodeType="afterGroup">
                            <p:stCondLst>
                              <p:cond delay="500"/>
                            </p:stCondLst>
                            <p:childTnLst>
                              <p:par>
                                <p:cTn id="9" presetID="31" presetClass="entr" presetSubtype="0" fill="hold" grpId="0" nodeType="afterEffect">
                                  <p:stCondLst>
                                    <p:cond delay="0"/>
                                  </p:stCondLst>
                                  <p:iterate type="lt">
                                    <p:tmPct val="5000"/>
                                  </p:iterate>
                                  <p:childTnLst>
                                    <p:set>
                                      <p:cBhvr>
                                        <p:cTn id="10" dur="1" fill="hold">
                                          <p:stCondLst>
                                            <p:cond delay="0"/>
                                          </p:stCondLst>
                                        </p:cTn>
                                        <p:tgtEl>
                                          <p:spTgt spid="337933"/>
                                        </p:tgtEl>
                                        <p:attrNameLst>
                                          <p:attrName>style.visibility</p:attrName>
                                        </p:attrNameLst>
                                      </p:cBhvr>
                                      <p:to>
                                        <p:strVal val="visible"/>
                                      </p:to>
                                    </p:set>
                                    <p:anim calcmode="lin" valueType="num">
                                      <p:cBhvr>
                                        <p:cTn id="11" dur="1000" fill="hold"/>
                                        <p:tgtEl>
                                          <p:spTgt spid="337933"/>
                                        </p:tgtEl>
                                        <p:attrNameLst>
                                          <p:attrName>ppt_w</p:attrName>
                                        </p:attrNameLst>
                                      </p:cBhvr>
                                      <p:tavLst>
                                        <p:tav tm="0">
                                          <p:val>
                                            <p:fltVal val="0"/>
                                          </p:val>
                                        </p:tav>
                                        <p:tav tm="100000">
                                          <p:val>
                                            <p:strVal val="#ppt_w"/>
                                          </p:val>
                                        </p:tav>
                                      </p:tavLst>
                                    </p:anim>
                                    <p:anim calcmode="lin" valueType="num">
                                      <p:cBhvr>
                                        <p:cTn id="12" dur="1000" fill="hold"/>
                                        <p:tgtEl>
                                          <p:spTgt spid="337933"/>
                                        </p:tgtEl>
                                        <p:attrNameLst>
                                          <p:attrName>ppt_h</p:attrName>
                                        </p:attrNameLst>
                                      </p:cBhvr>
                                      <p:tavLst>
                                        <p:tav tm="0">
                                          <p:val>
                                            <p:fltVal val="0"/>
                                          </p:val>
                                        </p:tav>
                                        <p:tav tm="100000">
                                          <p:val>
                                            <p:strVal val="#ppt_h"/>
                                          </p:val>
                                        </p:tav>
                                      </p:tavLst>
                                    </p:anim>
                                    <p:anim calcmode="lin" valueType="num">
                                      <p:cBhvr>
                                        <p:cTn id="13" dur="1000" fill="hold"/>
                                        <p:tgtEl>
                                          <p:spTgt spid="337933"/>
                                        </p:tgtEl>
                                        <p:attrNameLst>
                                          <p:attrName>style.rotation</p:attrName>
                                        </p:attrNameLst>
                                      </p:cBhvr>
                                      <p:tavLst>
                                        <p:tav tm="0">
                                          <p:val>
                                            <p:fltVal val="90"/>
                                          </p:val>
                                        </p:tav>
                                        <p:tav tm="100000">
                                          <p:val>
                                            <p:fltVal val="0"/>
                                          </p:val>
                                        </p:tav>
                                      </p:tavLst>
                                    </p:anim>
                                    <p:animEffect transition="in" filter="fade">
                                      <p:cBhvr>
                                        <p:cTn id="14" dur="1000"/>
                                        <p:tgtEl>
                                          <p:spTgt spid="3379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    Example 1A: Graphing Solutions Given a Domain</a:t>
            </a:r>
            <a:endParaRPr lang="en-US" altLang="en-US" sz="2600">
              <a:solidFill>
                <a:schemeClr val="accent2"/>
              </a:solidFill>
              <a:latin typeface="Arial MT Bl" charset="0"/>
            </a:endParaRPr>
          </a:p>
        </p:txBody>
      </p:sp>
      <p:sp>
        <p:nvSpPr>
          <p:cNvPr id="6147" name="Text Box 5"/>
          <p:cNvSpPr txBox="1">
            <a:spLocks noChangeArrowheads="1"/>
          </p:cNvSpPr>
          <p:nvPr/>
        </p:nvSpPr>
        <p:spPr bwMode="auto">
          <a:xfrm>
            <a:off x="593725" y="1476375"/>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sp>
        <p:nvSpPr>
          <p:cNvPr id="6148" name="Text Box 6"/>
          <p:cNvSpPr txBox="1">
            <a:spLocks noChangeArrowheads="1"/>
          </p:cNvSpPr>
          <p:nvPr/>
        </p:nvSpPr>
        <p:spPr bwMode="auto">
          <a:xfrm>
            <a:off x="500063" y="1931988"/>
            <a:ext cx="52212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 </a:t>
            </a:r>
            <a:r>
              <a:rPr lang="en-US" altLang="en-US" b="1" i="1"/>
              <a:t>x </a:t>
            </a:r>
            <a:r>
              <a:rPr lang="en-US" altLang="en-US" b="1"/>
              <a:t>–</a:t>
            </a:r>
            <a:r>
              <a:rPr lang="en-US" altLang="en-US" b="1" i="1"/>
              <a:t> </a:t>
            </a:r>
            <a:r>
              <a:rPr lang="en-US" altLang="en-US" b="1"/>
              <a:t>3</a:t>
            </a:r>
            <a:r>
              <a:rPr lang="en-US" altLang="en-US" b="1" i="1"/>
              <a:t>y = </a:t>
            </a:r>
            <a:r>
              <a:rPr lang="en-US" altLang="en-US" b="1"/>
              <a:t>–6;  D: {–3, 0, 3, 6}</a:t>
            </a:r>
          </a:p>
        </p:txBody>
      </p:sp>
      <p:sp>
        <p:nvSpPr>
          <p:cNvPr id="319575" name="Text Box 87"/>
          <p:cNvSpPr txBox="1">
            <a:spLocks noChangeArrowheads="1"/>
          </p:cNvSpPr>
          <p:nvPr/>
        </p:nvSpPr>
        <p:spPr bwMode="auto">
          <a:xfrm>
            <a:off x="609600" y="2543175"/>
            <a:ext cx="8321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203325" algn="l"/>
              </a:tabLst>
              <a:defRPr sz="2400">
                <a:solidFill>
                  <a:schemeClr val="tx1"/>
                </a:solidFill>
                <a:latin typeface="Verdana" pitchFamily="34" charset="0"/>
                <a:cs typeface="Arial" charset="0"/>
              </a:defRPr>
            </a:lvl1pPr>
            <a:lvl2pPr marL="742950" indent="-285750">
              <a:tabLst>
                <a:tab pos="1203325" algn="l"/>
              </a:tabLst>
              <a:defRPr sz="2400">
                <a:solidFill>
                  <a:schemeClr val="tx1"/>
                </a:solidFill>
                <a:latin typeface="Verdana" pitchFamily="34" charset="0"/>
                <a:cs typeface="Arial" charset="0"/>
              </a:defRPr>
            </a:lvl2pPr>
            <a:lvl3pPr marL="1143000" indent="-228600">
              <a:tabLst>
                <a:tab pos="1203325" algn="l"/>
              </a:tabLst>
              <a:defRPr sz="2400">
                <a:solidFill>
                  <a:schemeClr val="tx1"/>
                </a:solidFill>
                <a:latin typeface="Verdana" pitchFamily="34" charset="0"/>
                <a:cs typeface="Arial" charset="0"/>
              </a:defRPr>
            </a:lvl3pPr>
            <a:lvl4pPr marL="1600200" indent="-228600">
              <a:tabLst>
                <a:tab pos="1203325" algn="l"/>
              </a:tabLst>
              <a:defRPr sz="2400">
                <a:solidFill>
                  <a:schemeClr val="tx1"/>
                </a:solidFill>
                <a:latin typeface="Verdana" pitchFamily="34" charset="0"/>
                <a:cs typeface="Arial" charset="0"/>
              </a:defRPr>
            </a:lvl4pPr>
            <a:lvl5pPr marL="2057400" indent="-228600">
              <a:tabLst>
                <a:tab pos="1203325"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9pPr>
          </a:lstStyle>
          <a:p>
            <a:r>
              <a:rPr lang="en-US" altLang="en-US" b="1"/>
              <a:t>Step 1</a:t>
            </a:r>
            <a:r>
              <a:rPr lang="en-US" altLang="en-US"/>
              <a:t> Solve for </a:t>
            </a:r>
            <a:r>
              <a:rPr lang="en-US" altLang="en-US" i="1"/>
              <a:t>y</a:t>
            </a:r>
            <a:r>
              <a:rPr lang="en-US" altLang="en-US"/>
              <a:t> since you are given values of the 	domain, or </a:t>
            </a:r>
            <a:r>
              <a:rPr lang="en-US" altLang="en-US" i="1"/>
              <a:t>x</a:t>
            </a:r>
            <a:r>
              <a:rPr lang="en-US" altLang="en-US"/>
              <a:t>.</a:t>
            </a:r>
            <a:endParaRPr lang="en-US" altLang="en-US" b="1"/>
          </a:p>
        </p:txBody>
      </p:sp>
      <p:grpSp>
        <p:nvGrpSpPr>
          <p:cNvPr id="2" name="Group 116"/>
          <p:cNvGrpSpPr>
            <a:grpSpLocks/>
          </p:cNvGrpSpPr>
          <p:nvPr/>
        </p:nvGrpSpPr>
        <p:grpSpPr bwMode="auto">
          <a:xfrm>
            <a:off x="485775" y="3805238"/>
            <a:ext cx="2584450" cy="457200"/>
            <a:chOff x="306" y="2255"/>
            <a:chExt cx="1628" cy="288"/>
          </a:xfrm>
        </p:grpSpPr>
        <p:sp>
          <p:nvSpPr>
            <p:cNvPr id="6158" name="Text Box 89"/>
            <p:cNvSpPr txBox="1">
              <a:spLocks noChangeArrowheads="1"/>
            </p:cNvSpPr>
            <p:nvPr/>
          </p:nvSpPr>
          <p:spPr bwMode="auto">
            <a:xfrm>
              <a:off x="306" y="2255"/>
              <a:ext cx="3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a:t>
              </a:r>
              <a:r>
                <a:rPr lang="en-US" altLang="en-US" i="1">
                  <a:solidFill>
                    <a:srgbClr val="FF0000"/>
                  </a:solidFill>
                </a:rPr>
                <a:t>x</a:t>
              </a:r>
              <a:endParaRPr lang="en-US" altLang="en-US">
                <a:solidFill>
                  <a:srgbClr val="FF0000"/>
                </a:solidFill>
              </a:endParaRPr>
            </a:p>
          </p:txBody>
        </p:sp>
        <p:sp>
          <p:nvSpPr>
            <p:cNvPr id="6159" name="Text Box 90"/>
            <p:cNvSpPr txBox="1">
              <a:spLocks noChangeArrowheads="1"/>
            </p:cNvSpPr>
            <p:nvPr/>
          </p:nvSpPr>
          <p:spPr bwMode="auto">
            <a:xfrm>
              <a:off x="1296" y="2255"/>
              <a:ext cx="35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FF0000"/>
                  </a:solidFill>
                </a:rPr>
                <a:t>–</a:t>
              </a:r>
              <a:r>
                <a:rPr lang="en-US" altLang="en-US" i="1">
                  <a:solidFill>
                    <a:srgbClr val="FF0000"/>
                  </a:solidFill>
                </a:rPr>
                <a:t>x</a:t>
              </a:r>
            </a:p>
          </p:txBody>
        </p:sp>
        <p:sp>
          <p:nvSpPr>
            <p:cNvPr id="6160" name="Line 92"/>
            <p:cNvSpPr>
              <a:spLocks noChangeShapeType="1"/>
            </p:cNvSpPr>
            <p:nvPr/>
          </p:nvSpPr>
          <p:spPr bwMode="auto">
            <a:xfrm>
              <a:off x="384" y="2508"/>
              <a:ext cx="76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6161" name="Line 93"/>
            <p:cNvSpPr>
              <a:spLocks noChangeShapeType="1"/>
            </p:cNvSpPr>
            <p:nvPr/>
          </p:nvSpPr>
          <p:spPr bwMode="auto">
            <a:xfrm>
              <a:off x="1310" y="2508"/>
              <a:ext cx="62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
        <p:nvSpPr>
          <p:cNvPr id="319582" name="Text Box 94"/>
          <p:cNvSpPr txBox="1">
            <a:spLocks noChangeArrowheads="1"/>
          </p:cNvSpPr>
          <p:nvPr/>
        </p:nvSpPr>
        <p:spPr bwMode="auto">
          <a:xfrm>
            <a:off x="1089025" y="4295775"/>
            <a:ext cx="2339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latin typeface="Arial" charset="0"/>
              </a:rPr>
              <a:t>–</a:t>
            </a:r>
            <a:r>
              <a:rPr lang="en-US" altLang="en-US"/>
              <a:t>3</a:t>
            </a:r>
            <a:r>
              <a:rPr lang="en-US" altLang="en-US" i="1"/>
              <a:t>y = </a:t>
            </a:r>
            <a:r>
              <a:rPr lang="en-US" altLang="en-US">
                <a:latin typeface="Arial" charset="0"/>
              </a:rPr>
              <a:t>–</a:t>
            </a:r>
            <a:r>
              <a:rPr lang="en-US" altLang="en-US" i="1"/>
              <a:t>x </a:t>
            </a:r>
            <a:r>
              <a:rPr lang="en-US" altLang="en-US">
                <a:latin typeface="Arial" charset="0"/>
              </a:rPr>
              <a:t>–</a:t>
            </a:r>
            <a:r>
              <a:rPr lang="en-US" altLang="en-US"/>
              <a:t> 6</a:t>
            </a:r>
          </a:p>
        </p:txBody>
      </p:sp>
      <p:sp>
        <p:nvSpPr>
          <p:cNvPr id="319590" name="Text Box 102"/>
          <p:cNvSpPr txBox="1">
            <a:spLocks noChangeArrowheads="1"/>
          </p:cNvSpPr>
          <p:nvPr/>
        </p:nvSpPr>
        <p:spPr bwMode="auto">
          <a:xfrm>
            <a:off x="3614738" y="3838575"/>
            <a:ext cx="3808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Subtract x from both sides.</a:t>
            </a:r>
          </a:p>
        </p:txBody>
      </p:sp>
      <p:sp>
        <p:nvSpPr>
          <p:cNvPr id="319591" name="Text Box 103"/>
          <p:cNvSpPr txBox="1">
            <a:spLocks noChangeArrowheads="1"/>
          </p:cNvSpPr>
          <p:nvPr/>
        </p:nvSpPr>
        <p:spPr bwMode="auto">
          <a:xfrm>
            <a:off x="3614738" y="4829175"/>
            <a:ext cx="53340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5000"/>
              </a:lnSpc>
            </a:pPr>
            <a:r>
              <a:rPr lang="en-US" altLang="en-US" i="1">
                <a:solidFill>
                  <a:srgbClr val="3333FF"/>
                </a:solidFill>
                <a:latin typeface="Arial" charset="0"/>
              </a:rPr>
              <a:t>Since y is multiplied by –3, divide both sides by –3. </a:t>
            </a:r>
          </a:p>
        </p:txBody>
      </p:sp>
      <p:sp>
        <p:nvSpPr>
          <p:cNvPr id="319594" name="Text Box 106"/>
          <p:cNvSpPr txBox="1">
            <a:spLocks noChangeArrowheads="1"/>
          </p:cNvSpPr>
          <p:nvPr/>
        </p:nvSpPr>
        <p:spPr bwMode="auto">
          <a:xfrm>
            <a:off x="3614738" y="5819775"/>
            <a:ext cx="1336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33FF"/>
                </a:solidFill>
                <a:latin typeface="Arial" charset="0"/>
              </a:rPr>
              <a:t>Simplify.</a:t>
            </a:r>
          </a:p>
        </p:txBody>
      </p:sp>
      <p:pic>
        <p:nvPicPr>
          <p:cNvPr id="319601" name="Picture 11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4848225"/>
            <a:ext cx="180975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9602" name="Rectangle 114"/>
          <p:cNvSpPr>
            <a:spLocks noChangeArrowheads="1"/>
          </p:cNvSpPr>
          <p:nvPr/>
        </p:nvSpPr>
        <p:spPr bwMode="auto">
          <a:xfrm>
            <a:off x="685800" y="3457575"/>
            <a:ext cx="1952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t>x </a:t>
            </a:r>
            <a:r>
              <a:rPr lang="en-US" altLang="en-US">
                <a:latin typeface="Arial" charset="0"/>
              </a:rPr>
              <a:t>–</a:t>
            </a:r>
            <a:r>
              <a:rPr lang="en-US" altLang="en-US" i="1"/>
              <a:t> </a:t>
            </a:r>
            <a:r>
              <a:rPr lang="en-US" altLang="en-US"/>
              <a:t>3</a:t>
            </a:r>
            <a:r>
              <a:rPr lang="en-US" altLang="en-US" i="1"/>
              <a:t>y = </a:t>
            </a:r>
            <a:r>
              <a:rPr lang="en-US" altLang="en-US">
                <a:latin typeface="Arial" charset="0"/>
              </a:rPr>
              <a:t>–</a:t>
            </a:r>
            <a:r>
              <a:rPr lang="en-US" altLang="en-US"/>
              <a:t>6</a:t>
            </a:r>
          </a:p>
        </p:txBody>
      </p:sp>
      <p:pic>
        <p:nvPicPr>
          <p:cNvPr id="319605" name="Picture 11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5667375"/>
            <a:ext cx="14478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19575"/>
                                        </p:tgtEl>
                                        <p:attrNameLst>
                                          <p:attrName>style.visibility</p:attrName>
                                        </p:attrNameLst>
                                      </p:cBhvr>
                                      <p:to>
                                        <p:strVal val="visible"/>
                                      </p:to>
                                    </p:set>
                                    <p:animScale>
                                      <p:cBhvr>
                                        <p:cTn id="7" dur="1000" decel="50000" fill="hold">
                                          <p:stCondLst>
                                            <p:cond delay="0"/>
                                          </p:stCondLst>
                                        </p:cTn>
                                        <p:tgtEl>
                                          <p:spTgt spid="31957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19575"/>
                                        </p:tgtEl>
                                        <p:attrNameLst>
                                          <p:attrName>ppt_x</p:attrName>
                                          <p:attrName>ppt_y</p:attrName>
                                        </p:attrNameLst>
                                      </p:cBhvr>
                                    </p:animMotion>
                                    <p:animEffect transition="in" filter="fade">
                                      <p:cBhvr>
                                        <p:cTn id="9" dur="1000"/>
                                        <p:tgtEl>
                                          <p:spTgt spid="319575"/>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19602"/>
                                        </p:tgtEl>
                                        <p:attrNameLst>
                                          <p:attrName>style.visibility</p:attrName>
                                        </p:attrNameLst>
                                      </p:cBhvr>
                                      <p:to>
                                        <p:strVal val="visible"/>
                                      </p:to>
                                    </p:set>
                                    <p:animScale>
                                      <p:cBhvr>
                                        <p:cTn id="12" dur="1000" decel="50000" fill="hold">
                                          <p:stCondLst>
                                            <p:cond delay="0"/>
                                          </p:stCondLst>
                                        </p:cTn>
                                        <p:tgtEl>
                                          <p:spTgt spid="31960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19602"/>
                                        </p:tgtEl>
                                        <p:attrNameLst>
                                          <p:attrName>ppt_x</p:attrName>
                                          <p:attrName>ppt_y</p:attrName>
                                        </p:attrNameLst>
                                      </p:cBhvr>
                                    </p:animMotion>
                                    <p:animEffect transition="in" filter="fade">
                                      <p:cBhvr>
                                        <p:cTn id="14" dur="1000"/>
                                        <p:tgtEl>
                                          <p:spTgt spid="31960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19590"/>
                                        </p:tgtEl>
                                        <p:attrNameLst>
                                          <p:attrName>style.visibility</p:attrName>
                                        </p:attrNameLst>
                                      </p:cBhvr>
                                      <p:to>
                                        <p:strVal val="visible"/>
                                      </p:to>
                                    </p:set>
                                    <p:anim calcmode="lin" valueType="num">
                                      <p:cBhvr>
                                        <p:cTn id="19" dur="1000" fill="hold"/>
                                        <p:tgtEl>
                                          <p:spTgt spid="319590"/>
                                        </p:tgtEl>
                                        <p:attrNameLst>
                                          <p:attrName>ppt_x</p:attrName>
                                        </p:attrNameLst>
                                      </p:cBhvr>
                                      <p:tavLst>
                                        <p:tav tm="0">
                                          <p:val>
                                            <p:strVal val="#ppt_x-.2"/>
                                          </p:val>
                                        </p:tav>
                                        <p:tav tm="100000">
                                          <p:val>
                                            <p:strVal val="#ppt_x"/>
                                          </p:val>
                                        </p:tav>
                                      </p:tavLst>
                                    </p:anim>
                                    <p:anim calcmode="lin" valueType="num">
                                      <p:cBhvr>
                                        <p:cTn id="20" dur="1000" fill="hold"/>
                                        <p:tgtEl>
                                          <p:spTgt spid="319590"/>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1959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ox(in)">
                                      <p:cBhvr>
                                        <p:cTn id="26" dur="500"/>
                                        <p:tgtEl>
                                          <p:spTgt spid="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19582"/>
                                        </p:tgtEl>
                                        <p:attrNameLst>
                                          <p:attrName>style.visibility</p:attrName>
                                        </p:attrNameLst>
                                      </p:cBhvr>
                                      <p:to>
                                        <p:strVal val="visible"/>
                                      </p:to>
                                    </p:set>
                                    <p:animEffect transition="in" filter="dissolve">
                                      <p:cBhvr>
                                        <p:cTn id="31" dur="500"/>
                                        <p:tgtEl>
                                          <p:spTgt spid="31958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grpId="0" nodeType="clickEffect">
                                  <p:stCondLst>
                                    <p:cond delay="0"/>
                                  </p:stCondLst>
                                  <p:childTnLst>
                                    <p:set>
                                      <p:cBhvr>
                                        <p:cTn id="35" dur="1" fill="hold">
                                          <p:stCondLst>
                                            <p:cond delay="0"/>
                                          </p:stCondLst>
                                        </p:cTn>
                                        <p:tgtEl>
                                          <p:spTgt spid="319591"/>
                                        </p:tgtEl>
                                        <p:attrNameLst>
                                          <p:attrName>style.visibility</p:attrName>
                                        </p:attrNameLst>
                                      </p:cBhvr>
                                      <p:to>
                                        <p:strVal val="visible"/>
                                      </p:to>
                                    </p:set>
                                    <p:anim calcmode="lin" valueType="num">
                                      <p:cBhvr>
                                        <p:cTn id="36" dur="1000" fill="hold"/>
                                        <p:tgtEl>
                                          <p:spTgt spid="319591"/>
                                        </p:tgtEl>
                                        <p:attrNameLst>
                                          <p:attrName>ppt_x</p:attrName>
                                        </p:attrNameLst>
                                      </p:cBhvr>
                                      <p:tavLst>
                                        <p:tav tm="0">
                                          <p:val>
                                            <p:strVal val="#ppt_x-.2"/>
                                          </p:val>
                                        </p:tav>
                                        <p:tav tm="100000">
                                          <p:val>
                                            <p:strVal val="#ppt_x"/>
                                          </p:val>
                                        </p:tav>
                                      </p:tavLst>
                                    </p:anim>
                                    <p:anim calcmode="lin" valueType="num">
                                      <p:cBhvr>
                                        <p:cTn id="37" dur="1000" fill="hold"/>
                                        <p:tgtEl>
                                          <p:spTgt spid="319591"/>
                                        </p:tgtEl>
                                        <p:attrNameLst>
                                          <p:attrName>ppt_y</p:attrName>
                                        </p:attrNameLst>
                                      </p:cBhvr>
                                      <p:tavLst>
                                        <p:tav tm="0">
                                          <p:val>
                                            <p:strVal val="#ppt_y"/>
                                          </p:val>
                                        </p:tav>
                                        <p:tav tm="100000">
                                          <p:val>
                                            <p:strVal val="#ppt_y"/>
                                          </p:val>
                                        </p:tav>
                                      </p:tavLst>
                                    </p:anim>
                                    <p:animEffect transition="in" filter="wipe(right)" prLst="gradientSize: 0.1">
                                      <p:cBhvr>
                                        <p:cTn id="38" dur="1000"/>
                                        <p:tgtEl>
                                          <p:spTgt spid="31959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319601"/>
                                        </p:tgtEl>
                                        <p:attrNameLst>
                                          <p:attrName>style.visibility</p:attrName>
                                        </p:attrNameLst>
                                      </p:cBhvr>
                                      <p:to>
                                        <p:strVal val="visible"/>
                                      </p:to>
                                    </p:set>
                                    <p:animEffect transition="in" filter="dissolve">
                                      <p:cBhvr>
                                        <p:cTn id="43" dur="500"/>
                                        <p:tgtEl>
                                          <p:spTgt spid="31960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9" presetClass="entr" presetSubtype="0" fill="hold" grpId="0" nodeType="clickEffect">
                                  <p:stCondLst>
                                    <p:cond delay="0"/>
                                  </p:stCondLst>
                                  <p:childTnLst>
                                    <p:set>
                                      <p:cBhvr>
                                        <p:cTn id="47" dur="1" fill="hold">
                                          <p:stCondLst>
                                            <p:cond delay="0"/>
                                          </p:stCondLst>
                                        </p:cTn>
                                        <p:tgtEl>
                                          <p:spTgt spid="319594"/>
                                        </p:tgtEl>
                                        <p:attrNameLst>
                                          <p:attrName>style.visibility</p:attrName>
                                        </p:attrNameLst>
                                      </p:cBhvr>
                                      <p:to>
                                        <p:strVal val="visible"/>
                                      </p:to>
                                    </p:set>
                                    <p:anim calcmode="lin" valueType="num">
                                      <p:cBhvr>
                                        <p:cTn id="48" dur="1000" fill="hold"/>
                                        <p:tgtEl>
                                          <p:spTgt spid="319594"/>
                                        </p:tgtEl>
                                        <p:attrNameLst>
                                          <p:attrName>ppt_x</p:attrName>
                                        </p:attrNameLst>
                                      </p:cBhvr>
                                      <p:tavLst>
                                        <p:tav tm="0">
                                          <p:val>
                                            <p:strVal val="#ppt_x-.2"/>
                                          </p:val>
                                        </p:tav>
                                        <p:tav tm="100000">
                                          <p:val>
                                            <p:strVal val="#ppt_x"/>
                                          </p:val>
                                        </p:tav>
                                      </p:tavLst>
                                    </p:anim>
                                    <p:anim calcmode="lin" valueType="num">
                                      <p:cBhvr>
                                        <p:cTn id="49" dur="1000" fill="hold"/>
                                        <p:tgtEl>
                                          <p:spTgt spid="319594"/>
                                        </p:tgtEl>
                                        <p:attrNameLst>
                                          <p:attrName>ppt_y</p:attrName>
                                        </p:attrNameLst>
                                      </p:cBhvr>
                                      <p:tavLst>
                                        <p:tav tm="0">
                                          <p:val>
                                            <p:strVal val="#ppt_y"/>
                                          </p:val>
                                        </p:tav>
                                        <p:tav tm="100000">
                                          <p:val>
                                            <p:strVal val="#ppt_y"/>
                                          </p:val>
                                        </p:tav>
                                      </p:tavLst>
                                    </p:anim>
                                    <p:animEffect transition="in" filter="wipe(right)" prLst="gradientSize: 0.1">
                                      <p:cBhvr>
                                        <p:cTn id="50" dur="1000"/>
                                        <p:tgtEl>
                                          <p:spTgt spid="319594"/>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nodeType="clickEffect">
                                  <p:stCondLst>
                                    <p:cond delay="0"/>
                                  </p:stCondLst>
                                  <p:childTnLst>
                                    <p:set>
                                      <p:cBhvr>
                                        <p:cTn id="54" dur="1" fill="hold">
                                          <p:stCondLst>
                                            <p:cond delay="0"/>
                                          </p:stCondLst>
                                        </p:cTn>
                                        <p:tgtEl>
                                          <p:spTgt spid="319605"/>
                                        </p:tgtEl>
                                        <p:attrNameLst>
                                          <p:attrName>style.visibility</p:attrName>
                                        </p:attrNameLst>
                                      </p:cBhvr>
                                      <p:to>
                                        <p:strVal val="visible"/>
                                      </p:to>
                                    </p:set>
                                    <p:animEffect transition="in" filter="box(in)">
                                      <p:cBhvr>
                                        <p:cTn id="55" dur="500"/>
                                        <p:tgtEl>
                                          <p:spTgt spid="3196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575" grpId="0"/>
      <p:bldP spid="319582" grpId="0"/>
      <p:bldP spid="319590" grpId="0"/>
      <p:bldP spid="319591" grpId="0"/>
      <p:bldP spid="319594" grpId="0"/>
      <p:bldP spid="3196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3"/>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1A Continued</a:t>
            </a:r>
            <a:endParaRPr lang="en-US" altLang="en-US" sz="2600">
              <a:solidFill>
                <a:schemeClr val="accent2"/>
              </a:solidFill>
              <a:latin typeface="Arial MT Bl" charset="0"/>
            </a:endParaRPr>
          </a:p>
        </p:txBody>
      </p:sp>
      <p:sp>
        <p:nvSpPr>
          <p:cNvPr id="7171" name="Text Box 16"/>
          <p:cNvSpPr txBox="1">
            <a:spLocks noChangeArrowheads="1"/>
          </p:cNvSpPr>
          <p:nvPr/>
        </p:nvSpPr>
        <p:spPr bwMode="auto">
          <a:xfrm>
            <a:off x="609600" y="1692275"/>
            <a:ext cx="7772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203325" algn="l"/>
              </a:tabLst>
              <a:defRPr sz="2400">
                <a:solidFill>
                  <a:schemeClr val="tx1"/>
                </a:solidFill>
                <a:latin typeface="Verdana" pitchFamily="34" charset="0"/>
                <a:cs typeface="Arial" charset="0"/>
              </a:defRPr>
            </a:lvl1pPr>
            <a:lvl2pPr marL="742950" indent="-285750">
              <a:tabLst>
                <a:tab pos="1203325" algn="l"/>
              </a:tabLst>
              <a:defRPr sz="2400">
                <a:solidFill>
                  <a:schemeClr val="tx1"/>
                </a:solidFill>
                <a:latin typeface="Verdana" pitchFamily="34" charset="0"/>
                <a:cs typeface="Arial" charset="0"/>
              </a:defRPr>
            </a:lvl2pPr>
            <a:lvl3pPr marL="1143000" indent="-228600">
              <a:tabLst>
                <a:tab pos="1203325" algn="l"/>
              </a:tabLst>
              <a:defRPr sz="2400">
                <a:solidFill>
                  <a:schemeClr val="tx1"/>
                </a:solidFill>
                <a:latin typeface="Verdana" pitchFamily="34" charset="0"/>
                <a:cs typeface="Arial" charset="0"/>
              </a:defRPr>
            </a:lvl3pPr>
            <a:lvl4pPr marL="1600200" indent="-228600">
              <a:tabLst>
                <a:tab pos="1203325" algn="l"/>
              </a:tabLst>
              <a:defRPr sz="2400">
                <a:solidFill>
                  <a:schemeClr val="tx1"/>
                </a:solidFill>
                <a:latin typeface="Verdana" pitchFamily="34" charset="0"/>
                <a:cs typeface="Arial" charset="0"/>
              </a:defRPr>
            </a:lvl4pPr>
            <a:lvl5pPr marL="2057400" indent="-228600">
              <a:tabLst>
                <a:tab pos="1203325"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9pPr>
          </a:lstStyle>
          <a:p>
            <a:r>
              <a:rPr lang="en-US" altLang="en-US" b="1"/>
              <a:t>Step 2 </a:t>
            </a:r>
            <a:r>
              <a:rPr lang="en-US" altLang="en-US"/>
              <a:t>Substitute the given value of the domain for </a:t>
            </a:r>
            <a:r>
              <a:rPr lang="en-US" altLang="en-US" i="1">
                <a:solidFill>
                  <a:srgbClr val="00B050"/>
                </a:solidFill>
              </a:rPr>
              <a:t>x</a:t>
            </a:r>
            <a:r>
              <a:rPr lang="en-US" altLang="en-US" i="1"/>
              <a:t> </a:t>
            </a:r>
            <a:r>
              <a:rPr lang="en-US" altLang="en-US"/>
              <a:t>and find values of </a:t>
            </a:r>
            <a:r>
              <a:rPr lang="en-US" altLang="en-US" i="1">
                <a:solidFill>
                  <a:srgbClr val="3366FF"/>
                </a:solidFill>
              </a:rPr>
              <a:t>y</a:t>
            </a:r>
            <a:r>
              <a:rPr lang="en-US" altLang="en-US" i="1"/>
              <a:t>.</a:t>
            </a:r>
            <a:endParaRPr lang="en-US" altLang="en-US" b="1"/>
          </a:p>
        </p:txBody>
      </p:sp>
      <p:sp>
        <p:nvSpPr>
          <p:cNvPr id="7172" name="Rectangle 86"/>
          <p:cNvSpPr>
            <a:spLocks noChangeArrowheads="1"/>
          </p:cNvSpPr>
          <p:nvPr/>
        </p:nvSpPr>
        <p:spPr bwMode="auto">
          <a:xfrm>
            <a:off x="5892800" y="5143500"/>
            <a:ext cx="233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173" name="Rectangle 85"/>
          <p:cNvSpPr>
            <a:spLocks noChangeArrowheads="1"/>
          </p:cNvSpPr>
          <p:nvPr/>
        </p:nvSpPr>
        <p:spPr bwMode="auto">
          <a:xfrm>
            <a:off x="2057400" y="5130800"/>
            <a:ext cx="3835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174" name="Rectangle 84"/>
          <p:cNvSpPr>
            <a:spLocks noChangeArrowheads="1"/>
          </p:cNvSpPr>
          <p:nvPr/>
        </p:nvSpPr>
        <p:spPr bwMode="auto">
          <a:xfrm>
            <a:off x="1219200" y="5143500"/>
            <a:ext cx="838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175" name="Rectangle 83"/>
          <p:cNvSpPr>
            <a:spLocks noChangeArrowheads="1"/>
          </p:cNvSpPr>
          <p:nvPr/>
        </p:nvSpPr>
        <p:spPr bwMode="auto">
          <a:xfrm>
            <a:off x="5867400" y="4292600"/>
            <a:ext cx="233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176" name="Rectangle 82"/>
          <p:cNvSpPr>
            <a:spLocks noChangeArrowheads="1"/>
          </p:cNvSpPr>
          <p:nvPr/>
        </p:nvSpPr>
        <p:spPr bwMode="auto">
          <a:xfrm>
            <a:off x="2057400" y="4318000"/>
            <a:ext cx="3835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177" name="Rectangle 81"/>
          <p:cNvSpPr>
            <a:spLocks noChangeArrowheads="1"/>
          </p:cNvSpPr>
          <p:nvPr/>
        </p:nvSpPr>
        <p:spPr bwMode="auto">
          <a:xfrm>
            <a:off x="1219200" y="4318000"/>
            <a:ext cx="838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178" name="Rectangle 80"/>
          <p:cNvSpPr>
            <a:spLocks noChangeArrowheads="1"/>
          </p:cNvSpPr>
          <p:nvPr/>
        </p:nvSpPr>
        <p:spPr bwMode="auto">
          <a:xfrm>
            <a:off x="5892800" y="3200400"/>
            <a:ext cx="233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179" name="Rectangle 77"/>
          <p:cNvSpPr>
            <a:spLocks noChangeArrowheads="1"/>
          </p:cNvSpPr>
          <p:nvPr/>
        </p:nvSpPr>
        <p:spPr bwMode="auto">
          <a:xfrm>
            <a:off x="5892800" y="2667000"/>
            <a:ext cx="233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180" name="Line 87"/>
          <p:cNvSpPr>
            <a:spLocks noChangeShapeType="1"/>
          </p:cNvSpPr>
          <p:nvPr/>
        </p:nvSpPr>
        <p:spPr bwMode="auto">
          <a:xfrm>
            <a:off x="1219200" y="2667000"/>
            <a:ext cx="701040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1" name="Line 88"/>
          <p:cNvSpPr>
            <a:spLocks noChangeShapeType="1"/>
          </p:cNvSpPr>
          <p:nvPr/>
        </p:nvSpPr>
        <p:spPr bwMode="auto">
          <a:xfrm>
            <a:off x="1219200" y="3386138"/>
            <a:ext cx="7010400" cy="0"/>
          </a:xfrm>
          <a:prstGeom prst="line">
            <a:avLst/>
          </a:prstGeom>
          <a:noFill/>
          <a:ln w="38100">
            <a:solidFill>
              <a:srgbClr val="98FF66"/>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2" name="Line 89"/>
          <p:cNvSpPr>
            <a:spLocks noChangeShapeType="1"/>
          </p:cNvSpPr>
          <p:nvPr/>
        </p:nvSpPr>
        <p:spPr bwMode="auto">
          <a:xfrm>
            <a:off x="1219200" y="4143375"/>
            <a:ext cx="7010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3" name="Line 90"/>
          <p:cNvSpPr>
            <a:spLocks noChangeShapeType="1"/>
          </p:cNvSpPr>
          <p:nvPr/>
        </p:nvSpPr>
        <p:spPr bwMode="auto">
          <a:xfrm>
            <a:off x="1219200" y="4876800"/>
            <a:ext cx="7010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4" name="Line 91"/>
          <p:cNvSpPr>
            <a:spLocks noChangeShapeType="1"/>
          </p:cNvSpPr>
          <p:nvPr/>
        </p:nvSpPr>
        <p:spPr bwMode="auto">
          <a:xfrm>
            <a:off x="1219200" y="6477000"/>
            <a:ext cx="7010400"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5" name="Line 92"/>
          <p:cNvSpPr>
            <a:spLocks noChangeShapeType="1"/>
          </p:cNvSpPr>
          <p:nvPr/>
        </p:nvSpPr>
        <p:spPr bwMode="auto">
          <a:xfrm>
            <a:off x="1219200" y="2692400"/>
            <a:ext cx="0" cy="378460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6" name="Line 93"/>
          <p:cNvSpPr>
            <a:spLocks noChangeShapeType="1"/>
          </p:cNvSpPr>
          <p:nvPr/>
        </p:nvSpPr>
        <p:spPr bwMode="auto">
          <a:xfrm>
            <a:off x="2057400" y="2667000"/>
            <a:ext cx="0" cy="3810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7" name="Line 94"/>
          <p:cNvSpPr>
            <a:spLocks noChangeShapeType="1"/>
          </p:cNvSpPr>
          <p:nvPr/>
        </p:nvSpPr>
        <p:spPr bwMode="auto">
          <a:xfrm flipH="1">
            <a:off x="5867400" y="2667000"/>
            <a:ext cx="25400" cy="3810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8" name="Line 95"/>
          <p:cNvSpPr>
            <a:spLocks noChangeShapeType="1"/>
          </p:cNvSpPr>
          <p:nvPr/>
        </p:nvSpPr>
        <p:spPr bwMode="auto">
          <a:xfrm>
            <a:off x="8229600" y="2667000"/>
            <a:ext cx="0" cy="381000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9" name="Text Box 98"/>
          <p:cNvSpPr txBox="1">
            <a:spLocks noChangeArrowheads="1"/>
          </p:cNvSpPr>
          <p:nvPr/>
        </p:nvSpPr>
        <p:spPr bwMode="auto">
          <a:xfrm>
            <a:off x="1508125" y="2776538"/>
            <a:ext cx="387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x</a:t>
            </a:r>
          </a:p>
        </p:txBody>
      </p:sp>
      <p:sp>
        <p:nvSpPr>
          <p:cNvPr id="7190" name="Text Box 100"/>
          <p:cNvSpPr txBox="1">
            <a:spLocks noChangeArrowheads="1"/>
          </p:cNvSpPr>
          <p:nvPr/>
        </p:nvSpPr>
        <p:spPr bwMode="auto">
          <a:xfrm>
            <a:off x="6477000" y="2743200"/>
            <a:ext cx="1130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a:t>
            </a:r>
            <a:r>
              <a:rPr lang="en-US" altLang="en-US" b="1" i="1"/>
              <a:t>x</a:t>
            </a:r>
            <a:r>
              <a:rPr lang="en-US" altLang="en-US" b="1"/>
              <a:t>, </a:t>
            </a:r>
            <a:r>
              <a:rPr lang="en-US" altLang="en-US" b="1" i="1"/>
              <a:t>y</a:t>
            </a:r>
            <a:r>
              <a:rPr lang="en-US" altLang="en-US" b="1"/>
              <a:t>)</a:t>
            </a:r>
          </a:p>
        </p:txBody>
      </p:sp>
      <p:pic>
        <p:nvPicPr>
          <p:cNvPr id="7191" name="Picture 102"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2700338"/>
            <a:ext cx="14478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2" name="Line 110"/>
          <p:cNvSpPr>
            <a:spLocks noChangeShapeType="1"/>
          </p:cNvSpPr>
          <p:nvPr/>
        </p:nvSpPr>
        <p:spPr bwMode="auto">
          <a:xfrm>
            <a:off x="1219200" y="5624513"/>
            <a:ext cx="7010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93" name="Rectangle 79"/>
          <p:cNvSpPr>
            <a:spLocks noChangeArrowheads="1"/>
          </p:cNvSpPr>
          <p:nvPr/>
        </p:nvSpPr>
        <p:spPr bwMode="auto">
          <a:xfrm>
            <a:off x="1966913" y="3246438"/>
            <a:ext cx="3835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194" name="Rectangle 78"/>
          <p:cNvSpPr>
            <a:spLocks noChangeArrowheads="1"/>
          </p:cNvSpPr>
          <p:nvPr/>
        </p:nvSpPr>
        <p:spPr bwMode="auto">
          <a:xfrm>
            <a:off x="1128713" y="3233738"/>
            <a:ext cx="8382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7218" name="Text Box 101"/>
          <p:cNvSpPr txBox="1">
            <a:spLocks noChangeArrowheads="1"/>
          </p:cNvSpPr>
          <p:nvPr/>
        </p:nvSpPr>
        <p:spPr bwMode="auto">
          <a:xfrm>
            <a:off x="1281113" y="354965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CC00"/>
                </a:solidFill>
              </a:rPr>
              <a:t>–3</a:t>
            </a:r>
          </a:p>
        </p:txBody>
      </p:sp>
      <p:sp>
        <p:nvSpPr>
          <p:cNvPr id="7219" name="Text Box 111"/>
          <p:cNvSpPr txBox="1">
            <a:spLocks noChangeArrowheads="1"/>
          </p:cNvSpPr>
          <p:nvPr/>
        </p:nvSpPr>
        <p:spPr bwMode="auto">
          <a:xfrm>
            <a:off x="6370638" y="3551238"/>
            <a:ext cx="1236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latin typeface="Arial" charset="0"/>
              </a:rPr>
              <a:t>–</a:t>
            </a:r>
            <a:r>
              <a:rPr lang="en-US" altLang="en-US">
                <a:solidFill>
                  <a:srgbClr val="00B050"/>
                </a:solidFill>
              </a:rPr>
              <a:t>3</a:t>
            </a:r>
            <a:r>
              <a:rPr lang="en-US" altLang="en-US"/>
              <a:t>, </a:t>
            </a:r>
            <a:r>
              <a:rPr lang="en-US" altLang="en-US">
                <a:solidFill>
                  <a:srgbClr val="3366FF"/>
                </a:solidFill>
              </a:rPr>
              <a:t>1</a:t>
            </a:r>
            <a:r>
              <a:rPr lang="en-US" altLang="en-US"/>
              <a:t>)</a:t>
            </a:r>
          </a:p>
        </p:txBody>
      </p:sp>
      <p:sp>
        <p:nvSpPr>
          <p:cNvPr id="7213" name="Text Box 104"/>
          <p:cNvSpPr txBox="1">
            <a:spLocks noChangeArrowheads="1"/>
          </p:cNvSpPr>
          <p:nvPr/>
        </p:nvSpPr>
        <p:spPr bwMode="auto">
          <a:xfrm>
            <a:off x="1508125" y="4329113"/>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CC00"/>
                </a:solidFill>
              </a:rPr>
              <a:t>0</a:t>
            </a:r>
          </a:p>
        </p:txBody>
      </p:sp>
      <p:sp>
        <p:nvSpPr>
          <p:cNvPr id="7214" name="Text Box 112"/>
          <p:cNvSpPr txBox="1">
            <a:spLocks noChangeArrowheads="1"/>
          </p:cNvSpPr>
          <p:nvPr/>
        </p:nvSpPr>
        <p:spPr bwMode="auto">
          <a:xfrm>
            <a:off x="6562725" y="4329113"/>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0</a:t>
            </a:r>
            <a:r>
              <a:rPr lang="en-US" altLang="en-US"/>
              <a:t>, </a:t>
            </a:r>
            <a:r>
              <a:rPr lang="en-US" altLang="en-US">
                <a:solidFill>
                  <a:srgbClr val="3366FF"/>
                </a:solidFill>
              </a:rPr>
              <a:t>2</a:t>
            </a:r>
            <a:r>
              <a:rPr lang="en-US" altLang="en-US"/>
              <a:t>)</a:t>
            </a:r>
          </a:p>
        </p:txBody>
      </p:sp>
      <p:sp>
        <p:nvSpPr>
          <p:cNvPr id="7211" name="Text Box 106"/>
          <p:cNvSpPr txBox="1">
            <a:spLocks noChangeArrowheads="1"/>
          </p:cNvSpPr>
          <p:nvPr/>
        </p:nvSpPr>
        <p:spPr bwMode="auto">
          <a:xfrm>
            <a:off x="1508125" y="50165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CC00"/>
                </a:solidFill>
              </a:rPr>
              <a:t>3</a:t>
            </a:r>
          </a:p>
        </p:txBody>
      </p:sp>
      <p:sp>
        <p:nvSpPr>
          <p:cNvPr id="7212" name="Text Box 113"/>
          <p:cNvSpPr txBox="1">
            <a:spLocks noChangeArrowheads="1"/>
          </p:cNvSpPr>
          <p:nvPr/>
        </p:nvSpPr>
        <p:spPr bwMode="auto">
          <a:xfrm>
            <a:off x="6570663" y="50165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3</a:t>
            </a:r>
            <a:r>
              <a:rPr lang="en-US" altLang="en-US"/>
              <a:t>, </a:t>
            </a:r>
            <a:r>
              <a:rPr lang="en-US" altLang="en-US">
                <a:solidFill>
                  <a:srgbClr val="3366FF"/>
                </a:solidFill>
              </a:rPr>
              <a:t>3</a:t>
            </a:r>
            <a:r>
              <a:rPr lang="en-US" altLang="en-US"/>
              <a:t>)</a:t>
            </a:r>
          </a:p>
        </p:txBody>
      </p:sp>
      <p:sp>
        <p:nvSpPr>
          <p:cNvPr id="7208" name="Text Box 107"/>
          <p:cNvSpPr txBox="1">
            <a:spLocks noChangeArrowheads="1"/>
          </p:cNvSpPr>
          <p:nvPr/>
        </p:nvSpPr>
        <p:spPr bwMode="auto">
          <a:xfrm>
            <a:off x="1450975" y="5842000"/>
            <a:ext cx="369888"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300">
                <a:solidFill>
                  <a:srgbClr val="00CC00"/>
                </a:solidFill>
              </a:rPr>
              <a:t>6</a:t>
            </a:r>
          </a:p>
        </p:txBody>
      </p:sp>
      <p:sp>
        <p:nvSpPr>
          <p:cNvPr id="7209" name="Text Box 114"/>
          <p:cNvSpPr txBox="1">
            <a:spLocks noChangeArrowheads="1"/>
          </p:cNvSpPr>
          <p:nvPr/>
        </p:nvSpPr>
        <p:spPr bwMode="auto">
          <a:xfrm>
            <a:off x="6553200" y="5791200"/>
            <a:ext cx="10318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300"/>
              <a:t>(</a:t>
            </a:r>
            <a:r>
              <a:rPr lang="en-US" altLang="en-US" sz="2300">
                <a:solidFill>
                  <a:srgbClr val="00B050"/>
                </a:solidFill>
              </a:rPr>
              <a:t>6</a:t>
            </a:r>
            <a:r>
              <a:rPr lang="en-US" altLang="en-US" sz="2300"/>
              <a:t>, </a:t>
            </a:r>
            <a:r>
              <a:rPr lang="en-US" altLang="en-US" sz="2300">
                <a:solidFill>
                  <a:srgbClr val="3366FF"/>
                </a:solidFill>
              </a:rPr>
              <a:t>4</a:t>
            </a:r>
            <a:r>
              <a:rPr lang="en-US" altLang="en-US" sz="2300"/>
              <a:t>)</a:t>
            </a:r>
          </a:p>
        </p:txBody>
      </p:sp>
      <p:sp>
        <p:nvSpPr>
          <p:cNvPr id="7203" name="Text Box 149"/>
          <p:cNvSpPr txBox="1">
            <a:spLocks noChangeArrowheads="1"/>
          </p:cNvSpPr>
          <p:nvPr/>
        </p:nvSpPr>
        <p:spPr bwMode="auto">
          <a:xfrm>
            <a:off x="593725" y="1219200"/>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graphicFrame>
        <p:nvGraphicFramePr>
          <p:cNvPr id="7204" name="Object 54"/>
          <p:cNvGraphicFramePr>
            <a:graphicFrameLocks noChangeAspect="1"/>
          </p:cNvGraphicFramePr>
          <p:nvPr/>
        </p:nvGraphicFramePr>
        <p:xfrm>
          <a:off x="3276600" y="1511300"/>
          <a:ext cx="914400" cy="304800"/>
        </p:xfrm>
        <a:graphic>
          <a:graphicData uri="http://schemas.openxmlformats.org/presentationml/2006/ole">
            <mc:AlternateContent xmlns:mc="http://schemas.openxmlformats.org/markup-compatibility/2006">
              <mc:Choice xmlns:v="urn:schemas-microsoft-com:vml" Requires="v">
                <p:oleObj spid="_x0000_s7210" name="Equation" r:id="rId5" imgW="449179" imgH="770021" progId="Equation.DSMT4">
                  <p:embed/>
                </p:oleObj>
              </mc:Choice>
              <mc:Fallback>
                <p:oleObj name="Equation" r:id="rId5" imgW="449179" imgH="770021" progId="Equation.DSMT4">
                  <p:embed/>
                  <p:pic>
                    <p:nvPicPr>
                      <p:cNvPr id="0" name="Object 5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1511300"/>
                        <a:ext cx="9144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205" name="Object 55"/>
          <p:cNvGraphicFramePr>
            <a:graphicFrameLocks noChangeAspect="1"/>
          </p:cNvGraphicFramePr>
          <p:nvPr/>
        </p:nvGraphicFramePr>
        <p:xfrm>
          <a:off x="3276600" y="1511300"/>
          <a:ext cx="914400" cy="304800"/>
        </p:xfrm>
        <a:graphic>
          <a:graphicData uri="http://schemas.openxmlformats.org/presentationml/2006/ole">
            <mc:AlternateContent xmlns:mc="http://schemas.openxmlformats.org/markup-compatibility/2006">
              <mc:Choice xmlns:v="urn:schemas-microsoft-com:vml" Requires="v">
                <p:oleObj spid="_x0000_s7211" name="Equation" r:id="rId7" imgW="449179" imgH="770021" progId="Equation.DSMT4">
                  <p:embed/>
                </p:oleObj>
              </mc:Choice>
              <mc:Fallback>
                <p:oleObj name="Equation" r:id="rId7" imgW="449179" imgH="770021" progId="Equation.DSMT4">
                  <p:embed/>
                  <p:pic>
                    <p:nvPicPr>
                      <p:cNvPr id="0" name="Object 5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1511300"/>
                        <a:ext cx="9144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7224" name="Picture 56" descr="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74950" y="4911725"/>
            <a:ext cx="1981200"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5" name="Picture 57" descr="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400" y="3505200"/>
            <a:ext cx="206692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6" name="Picture 58" descr="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0188" y="4191000"/>
            <a:ext cx="2052637"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7" name="Picture 59" descr="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68600" y="5748338"/>
            <a:ext cx="2076450"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18"/>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1000"/>
                                  </p:stCondLst>
                                  <p:childTnLst>
                                    <p:set>
                                      <p:cBhvr>
                                        <p:cTn id="9" dur="1" fill="hold">
                                          <p:stCondLst>
                                            <p:cond delay="0"/>
                                          </p:stCondLst>
                                        </p:cTn>
                                        <p:tgtEl>
                                          <p:spTgt spid="7225"/>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1000"/>
                                  </p:stCondLst>
                                  <p:childTnLst>
                                    <p:set>
                                      <p:cBhvr>
                                        <p:cTn id="12" dur="1" fill="hold">
                                          <p:stCondLst>
                                            <p:cond delay="0"/>
                                          </p:stCondLst>
                                        </p:cTn>
                                        <p:tgtEl>
                                          <p:spTgt spid="7219"/>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213"/>
                                        </p:tgtEl>
                                        <p:attrNameLst>
                                          <p:attrName>style.visibility</p:attrName>
                                        </p:attrNameLst>
                                      </p:cBhvr>
                                      <p:to>
                                        <p:strVal val="visible"/>
                                      </p:to>
                                    </p:set>
                                  </p:childTnLst>
                                </p:cTn>
                              </p:par>
                            </p:childTnLst>
                          </p:cTn>
                        </p:par>
                        <p:par>
                          <p:cTn id="17" fill="hold" nodeType="afterGroup">
                            <p:stCondLst>
                              <p:cond delay="0"/>
                            </p:stCondLst>
                            <p:childTnLst>
                              <p:par>
                                <p:cTn id="18" presetID="1" presetClass="entr" presetSubtype="0" fill="hold" nodeType="afterEffect">
                                  <p:stCondLst>
                                    <p:cond delay="1000"/>
                                  </p:stCondLst>
                                  <p:childTnLst>
                                    <p:set>
                                      <p:cBhvr>
                                        <p:cTn id="19" dur="1" fill="hold">
                                          <p:stCondLst>
                                            <p:cond delay="0"/>
                                          </p:stCondLst>
                                        </p:cTn>
                                        <p:tgtEl>
                                          <p:spTgt spid="7226"/>
                                        </p:tgtEl>
                                        <p:attrNameLst>
                                          <p:attrName>style.visibility</p:attrName>
                                        </p:attrNameLst>
                                      </p:cBhvr>
                                      <p:to>
                                        <p:strVal val="visible"/>
                                      </p:to>
                                    </p:set>
                                  </p:childTnLst>
                                </p:cTn>
                              </p:par>
                            </p:childTnLst>
                          </p:cTn>
                        </p:par>
                        <p:par>
                          <p:cTn id="20" fill="hold" nodeType="afterGroup">
                            <p:stCondLst>
                              <p:cond delay="1000"/>
                            </p:stCondLst>
                            <p:childTnLst>
                              <p:par>
                                <p:cTn id="21" presetID="1" presetClass="entr" presetSubtype="0" fill="hold" grpId="0" nodeType="afterEffect">
                                  <p:stCondLst>
                                    <p:cond delay="1000"/>
                                  </p:stCondLst>
                                  <p:childTnLst>
                                    <p:set>
                                      <p:cBhvr>
                                        <p:cTn id="22" dur="1" fill="hold">
                                          <p:stCondLst>
                                            <p:cond delay="0"/>
                                          </p:stCondLst>
                                        </p:cTn>
                                        <p:tgtEl>
                                          <p:spTgt spid="721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211"/>
                                        </p:tgtEl>
                                        <p:attrNameLst>
                                          <p:attrName>style.visibility</p:attrName>
                                        </p:attrNameLst>
                                      </p:cBhvr>
                                      <p:to>
                                        <p:strVal val="visible"/>
                                      </p:to>
                                    </p:set>
                                  </p:childTnLst>
                                </p:cTn>
                              </p:par>
                            </p:childTnLst>
                          </p:cTn>
                        </p:par>
                        <p:par>
                          <p:cTn id="27" fill="hold" nodeType="afterGroup">
                            <p:stCondLst>
                              <p:cond delay="0"/>
                            </p:stCondLst>
                            <p:childTnLst>
                              <p:par>
                                <p:cTn id="28" presetID="1" presetClass="entr" presetSubtype="0" fill="hold" nodeType="afterEffect">
                                  <p:stCondLst>
                                    <p:cond delay="1000"/>
                                  </p:stCondLst>
                                  <p:childTnLst>
                                    <p:set>
                                      <p:cBhvr>
                                        <p:cTn id="29" dur="1" fill="hold">
                                          <p:stCondLst>
                                            <p:cond delay="0"/>
                                          </p:stCondLst>
                                        </p:cTn>
                                        <p:tgtEl>
                                          <p:spTgt spid="7224"/>
                                        </p:tgtEl>
                                        <p:attrNameLst>
                                          <p:attrName>style.visibility</p:attrName>
                                        </p:attrNameLst>
                                      </p:cBhvr>
                                      <p:to>
                                        <p:strVal val="visible"/>
                                      </p:to>
                                    </p:set>
                                  </p:childTnLst>
                                </p:cTn>
                              </p:par>
                            </p:childTnLst>
                          </p:cTn>
                        </p:par>
                        <p:par>
                          <p:cTn id="30" fill="hold" nodeType="afterGroup">
                            <p:stCondLst>
                              <p:cond delay="1000"/>
                            </p:stCondLst>
                            <p:childTnLst>
                              <p:par>
                                <p:cTn id="31" presetID="1" presetClass="entr" presetSubtype="0" fill="hold" grpId="0" nodeType="afterEffect">
                                  <p:stCondLst>
                                    <p:cond delay="1000"/>
                                  </p:stCondLst>
                                  <p:childTnLst>
                                    <p:set>
                                      <p:cBhvr>
                                        <p:cTn id="32" dur="1" fill="hold">
                                          <p:stCondLst>
                                            <p:cond delay="0"/>
                                          </p:stCondLst>
                                        </p:cTn>
                                        <p:tgtEl>
                                          <p:spTgt spid="7212"/>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208"/>
                                        </p:tgtEl>
                                        <p:attrNameLst>
                                          <p:attrName>style.visibility</p:attrName>
                                        </p:attrNameLst>
                                      </p:cBhvr>
                                      <p:to>
                                        <p:strVal val="visible"/>
                                      </p:to>
                                    </p:set>
                                  </p:childTnLst>
                                </p:cTn>
                              </p:par>
                            </p:childTnLst>
                          </p:cTn>
                        </p:par>
                        <p:par>
                          <p:cTn id="37" fill="hold" nodeType="afterGroup">
                            <p:stCondLst>
                              <p:cond delay="0"/>
                            </p:stCondLst>
                            <p:childTnLst>
                              <p:par>
                                <p:cTn id="38" presetID="1" presetClass="entr" presetSubtype="0" fill="hold" nodeType="afterEffect">
                                  <p:stCondLst>
                                    <p:cond delay="1000"/>
                                  </p:stCondLst>
                                  <p:childTnLst>
                                    <p:set>
                                      <p:cBhvr>
                                        <p:cTn id="39" dur="1" fill="hold">
                                          <p:stCondLst>
                                            <p:cond delay="0"/>
                                          </p:stCondLst>
                                        </p:cTn>
                                        <p:tgtEl>
                                          <p:spTgt spid="7227"/>
                                        </p:tgtEl>
                                        <p:attrNameLst>
                                          <p:attrName>style.visibility</p:attrName>
                                        </p:attrNameLst>
                                      </p:cBhvr>
                                      <p:to>
                                        <p:strVal val="visible"/>
                                      </p:to>
                                    </p:set>
                                  </p:childTnLst>
                                </p:cTn>
                              </p:par>
                            </p:childTnLst>
                          </p:cTn>
                        </p:par>
                        <p:par>
                          <p:cTn id="40" fill="hold" nodeType="afterGroup">
                            <p:stCondLst>
                              <p:cond delay="1000"/>
                            </p:stCondLst>
                            <p:childTnLst>
                              <p:par>
                                <p:cTn id="41" presetID="1" presetClass="entr" presetSubtype="0" fill="hold" grpId="0" nodeType="afterEffect">
                                  <p:stCondLst>
                                    <p:cond delay="1000"/>
                                  </p:stCondLst>
                                  <p:childTnLst>
                                    <p:set>
                                      <p:cBhvr>
                                        <p:cTn id="42" dur="1" fill="hold">
                                          <p:stCondLst>
                                            <p:cond delay="0"/>
                                          </p:stCondLst>
                                        </p:cTn>
                                        <p:tgtEl>
                                          <p:spTgt spid="72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18" grpId="0"/>
      <p:bldP spid="7219" grpId="0"/>
      <p:bldP spid="7213" grpId="0"/>
      <p:bldP spid="7214" grpId="0"/>
      <p:bldP spid="7211" grpId="0"/>
      <p:bldP spid="7212" grpId="0"/>
      <p:bldP spid="7208" grpId="0"/>
      <p:bldP spid="720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17"/>
          <p:cNvGrpSpPr>
            <a:grpSpLocks/>
          </p:cNvGrpSpPr>
          <p:nvPr/>
        </p:nvGrpSpPr>
        <p:grpSpPr bwMode="auto">
          <a:xfrm>
            <a:off x="2133600" y="2819400"/>
            <a:ext cx="3657600" cy="3505200"/>
            <a:chOff x="1344" y="1680"/>
            <a:chExt cx="2304" cy="2208"/>
          </a:xfrm>
        </p:grpSpPr>
        <p:pic>
          <p:nvPicPr>
            <p:cNvPr id="8198" name="Picture 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4" y="1680"/>
              <a:ext cx="2304" cy="2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9" name="Text Box 8"/>
            <p:cNvSpPr txBox="1">
              <a:spLocks noChangeArrowheads="1"/>
            </p:cNvSpPr>
            <p:nvPr/>
          </p:nvSpPr>
          <p:spPr bwMode="auto">
            <a:xfrm>
              <a:off x="3312" y="2177"/>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solidFill>
                    <a:srgbClr val="FF3300"/>
                  </a:solidFill>
                </a:rPr>
                <a:t>•</a:t>
              </a:r>
            </a:p>
          </p:txBody>
        </p:sp>
        <p:sp>
          <p:nvSpPr>
            <p:cNvPr id="8200" name="Text Box 9"/>
            <p:cNvSpPr txBox="1">
              <a:spLocks noChangeArrowheads="1"/>
            </p:cNvSpPr>
            <p:nvPr/>
          </p:nvSpPr>
          <p:spPr bwMode="auto">
            <a:xfrm>
              <a:off x="2697" y="2379"/>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solidFill>
                    <a:srgbClr val="FF3300"/>
                  </a:solidFill>
                </a:rPr>
                <a:t>•</a:t>
              </a:r>
            </a:p>
          </p:txBody>
        </p:sp>
        <p:sp>
          <p:nvSpPr>
            <p:cNvPr id="8201" name="Text Box 10"/>
            <p:cNvSpPr txBox="1">
              <a:spLocks noChangeArrowheads="1"/>
            </p:cNvSpPr>
            <p:nvPr/>
          </p:nvSpPr>
          <p:spPr bwMode="auto">
            <a:xfrm>
              <a:off x="2083" y="2571"/>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solidFill>
                    <a:srgbClr val="FF3300"/>
                  </a:solidFill>
                </a:rPr>
                <a:t>•</a:t>
              </a:r>
            </a:p>
          </p:txBody>
        </p:sp>
        <p:sp>
          <p:nvSpPr>
            <p:cNvPr id="8202" name="Text Box 11"/>
            <p:cNvSpPr txBox="1">
              <a:spLocks noChangeArrowheads="1"/>
            </p:cNvSpPr>
            <p:nvPr/>
          </p:nvSpPr>
          <p:spPr bwMode="auto">
            <a:xfrm>
              <a:off x="1458" y="2762"/>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solidFill>
                    <a:srgbClr val="FF3300"/>
                  </a:solidFill>
                </a:rPr>
                <a:t>•</a:t>
              </a:r>
            </a:p>
          </p:txBody>
        </p:sp>
        <p:sp>
          <p:nvSpPr>
            <p:cNvPr id="8203" name="Text Box 12"/>
            <p:cNvSpPr txBox="1">
              <a:spLocks noChangeArrowheads="1"/>
            </p:cNvSpPr>
            <p:nvPr/>
          </p:nvSpPr>
          <p:spPr bwMode="auto">
            <a:xfrm>
              <a:off x="2178" y="1722"/>
              <a:ext cx="20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i="1"/>
                <a:t>y</a:t>
              </a:r>
            </a:p>
          </p:txBody>
        </p:sp>
        <p:sp>
          <p:nvSpPr>
            <p:cNvPr id="8204" name="Text Box 13"/>
            <p:cNvSpPr txBox="1">
              <a:spLocks noChangeArrowheads="1"/>
            </p:cNvSpPr>
            <p:nvPr/>
          </p:nvSpPr>
          <p:spPr bwMode="auto">
            <a:xfrm>
              <a:off x="3392" y="2869"/>
              <a:ext cx="20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i="1"/>
                <a:t>x</a:t>
              </a:r>
            </a:p>
          </p:txBody>
        </p:sp>
      </p:grpSp>
      <p:sp>
        <p:nvSpPr>
          <p:cNvPr id="8195" name="Text Box 14"/>
          <p:cNvSpPr txBox="1">
            <a:spLocks noChangeArrowheads="1"/>
          </p:cNvSpPr>
          <p:nvPr/>
        </p:nvSpPr>
        <p:spPr bwMode="auto">
          <a:xfrm>
            <a:off x="609600" y="2057400"/>
            <a:ext cx="571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3</a:t>
            </a:r>
            <a:r>
              <a:rPr lang="en-US" altLang="en-US"/>
              <a:t> Graph the ordered pairs.</a:t>
            </a:r>
            <a:endParaRPr lang="en-US" altLang="en-US" b="1"/>
          </a:p>
        </p:txBody>
      </p:sp>
      <p:sp>
        <p:nvSpPr>
          <p:cNvPr id="8196" name="Text Box 1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1A Continued</a:t>
            </a:r>
            <a:endParaRPr lang="en-US" altLang="en-US" sz="2600">
              <a:solidFill>
                <a:schemeClr val="accent2"/>
              </a:solidFill>
              <a:latin typeface="Arial MT Bl" charset="0"/>
            </a:endParaRPr>
          </a:p>
        </p:txBody>
      </p:sp>
      <p:sp>
        <p:nvSpPr>
          <p:cNvPr id="8197" name="Text Box 16"/>
          <p:cNvSpPr txBox="1">
            <a:spLocks noChangeArrowheads="1"/>
          </p:cNvSpPr>
          <p:nvPr/>
        </p:nvSpPr>
        <p:spPr bwMode="auto">
          <a:xfrm>
            <a:off x="593725" y="1447800"/>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381000" y="1219200"/>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sp>
        <p:nvSpPr>
          <p:cNvPr id="9219" name="Text Box 5"/>
          <p:cNvSpPr txBox="1">
            <a:spLocks noChangeArrowheads="1"/>
          </p:cNvSpPr>
          <p:nvPr/>
        </p:nvSpPr>
        <p:spPr bwMode="auto">
          <a:xfrm>
            <a:off x="381000" y="1676400"/>
            <a:ext cx="5938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f</a:t>
            </a:r>
            <a:r>
              <a:rPr lang="en-US" altLang="en-US" b="1"/>
              <a:t>(</a:t>
            </a:r>
            <a:r>
              <a:rPr lang="en-US" altLang="en-US" b="1" i="1"/>
              <a:t>x</a:t>
            </a:r>
            <a:r>
              <a:rPr lang="en-US" altLang="en-US" b="1"/>
              <a:t>) =</a:t>
            </a:r>
            <a:r>
              <a:rPr lang="en-US" altLang="en-US" b="1" i="1"/>
              <a:t> x</a:t>
            </a:r>
            <a:r>
              <a:rPr lang="en-US" altLang="en-US" b="1" baseline="30000"/>
              <a:t>2</a:t>
            </a:r>
            <a:r>
              <a:rPr lang="en-US" altLang="en-US" b="1"/>
              <a:t> – 3;  D: {–2, –1, 0, 1, 2}</a:t>
            </a:r>
          </a:p>
        </p:txBody>
      </p:sp>
      <p:sp>
        <p:nvSpPr>
          <p:cNvPr id="9220" name="Text Box 6"/>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6699"/>
                </a:solidFill>
                <a:latin typeface="Arial Black" pitchFamily="34" charset="0"/>
              </a:rPr>
              <a:t>    Example 1B: Graphing Solutions Given a Domain</a:t>
            </a:r>
            <a:endParaRPr lang="en-US" altLang="en-US" sz="2600">
              <a:solidFill>
                <a:schemeClr val="accent2"/>
              </a:solidFill>
              <a:latin typeface="Arial MT Bl" charset="0"/>
            </a:endParaRPr>
          </a:p>
        </p:txBody>
      </p:sp>
      <p:sp>
        <p:nvSpPr>
          <p:cNvPr id="342060" name="Text Box 44"/>
          <p:cNvSpPr txBox="1">
            <a:spLocks noChangeArrowheads="1"/>
          </p:cNvSpPr>
          <p:nvPr/>
        </p:nvSpPr>
        <p:spPr bwMode="auto">
          <a:xfrm>
            <a:off x="365125" y="2133600"/>
            <a:ext cx="8169275"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1203325" algn="l"/>
              </a:tabLst>
              <a:defRPr sz="2400">
                <a:solidFill>
                  <a:schemeClr val="tx1"/>
                </a:solidFill>
                <a:latin typeface="Verdana" pitchFamily="34" charset="0"/>
                <a:cs typeface="Arial" charset="0"/>
              </a:defRPr>
            </a:lvl1pPr>
            <a:lvl2pPr marL="742950" indent="-285750">
              <a:tabLst>
                <a:tab pos="1203325" algn="l"/>
              </a:tabLst>
              <a:defRPr sz="2400">
                <a:solidFill>
                  <a:schemeClr val="tx1"/>
                </a:solidFill>
                <a:latin typeface="Verdana" pitchFamily="34" charset="0"/>
                <a:cs typeface="Arial" charset="0"/>
              </a:defRPr>
            </a:lvl2pPr>
            <a:lvl3pPr marL="1143000" indent="-228600">
              <a:tabLst>
                <a:tab pos="1203325" algn="l"/>
              </a:tabLst>
              <a:defRPr sz="2400">
                <a:solidFill>
                  <a:schemeClr val="tx1"/>
                </a:solidFill>
                <a:latin typeface="Verdana" pitchFamily="34" charset="0"/>
                <a:cs typeface="Arial" charset="0"/>
              </a:defRPr>
            </a:lvl3pPr>
            <a:lvl4pPr marL="1600200" indent="-228600">
              <a:tabLst>
                <a:tab pos="1203325" algn="l"/>
              </a:tabLst>
              <a:defRPr sz="2400">
                <a:solidFill>
                  <a:schemeClr val="tx1"/>
                </a:solidFill>
                <a:latin typeface="Verdana" pitchFamily="34" charset="0"/>
                <a:cs typeface="Arial" charset="0"/>
              </a:defRPr>
            </a:lvl4pPr>
            <a:lvl5pPr marL="2057400" indent="-228600">
              <a:tabLst>
                <a:tab pos="1203325"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1203325" algn="l"/>
              </a:tabLst>
              <a:defRPr sz="2400">
                <a:solidFill>
                  <a:schemeClr val="tx1"/>
                </a:solidFill>
                <a:latin typeface="Verdana" pitchFamily="34" charset="0"/>
                <a:cs typeface="Arial" charset="0"/>
              </a:defRPr>
            </a:lvl9pPr>
          </a:lstStyle>
          <a:p>
            <a:pPr>
              <a:lnSpc>
                <a:spcPct val="90000"/>
              </a:lnSpc>
            </a:pPr>
            <a:r>
              <a:rPr lang="en-US" altLang="en-US" b="1"/>
              <a:t>Step 1</a:t>
            </a:r>
            <a:r>
              <a:rPr lang="en-US" altLang="en-US"/>
              <a:t> Use the given values of the </a:t>
            </a:r>
            <a:r>
              <a:rPr lang="en-US" altLang="en-US">
                <a:solidFill>
                  <a:srgbClr val="00B050"/>
                </a:solidFill>
              </a:rPr>
              <a:t>domain</a:t>
            </a:r>
            <a:r>
              <a:rPr lang="en-US" altLang="en-US"/>
              <a:t> to find 	values of </a:t>
            </a:r>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a:t>
            </a:r>
            <a:r>
              <a:rPr lang="en-US" altLang="en-US"/>
              <a:t>.</a:t>
            </a:r>
          </a:p>
        </p:txBody>
      </p:sp>
      <p:grpSp>
        <p:nvGrpSpPr>
          <p:cNvPr id="2" name="Group 68"/>
          <p:cNvGrpSpPr>
            <a:grpSpLocks/>
          </p:cNvGrpSpPr>
          <p:nvPr/>
        </p:nvGrpSpPr>
        <p:grpSpPr bwMode="auto">
          <a:xfrm>
            <a:off x="1676400" y="2895600"/>
            <a:ext cx="6324600" cy="3581400"/>
            <a:chOff x="960" y="1872"/>
            <a:chExt cx="3984" cy="2256"/>
          </a:xfrm>
        </p:grpSpPr>
        <p:sp>
          <p:nvSpPr>
            <p:cNvPr id="9223" name="Rectangle 19"/>
            <p:cNvSpPr>
              <a:spLocks noChangeArrowheads="1"/>
            </p:cNvSpPr>
            <p:nvPr/>
          </p:nvSpPr>
          <p:spPr bwMode="auto">
            <a:xfrm>
              <a:off x="3616" y="3024"/>
              <a:ext cx="1328" cy="1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24" name="Rectangle 18"/>
            <p:cNvSpPr>
              <a:spLocks noChangeArrowheads="1"/>
            </p:cNvSpPr>
            <p:nvPr/>
          </p:nvSpPr>
          <p:spPr bwMode="auto">
            <a:xfrm>
              <a:off x="1536" y="3024"/>
              <a:ext cx="2080" cy="1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25" name="Rectangle 17"/>
            <p:cNvSpPr>
              <a:spLocks noChangeArrowheads="1"/>
            </p:cNvSpPr>
            <p:nvPr/>
          </p:nvSpPr>
          <p:spPr bwMode="auto">
            <a:xfrm>
              <a:off x="960" y="3024"/>
              <a:ext cx="576" cy="1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26" name="Rectangle 16"/>
            <p:cNvSpPr>
              <a:spLocks noChangeArrowheads="1"/>
            </p:cNvSpPr>
            <p:nvPr/>
          </p:nvSpPr>
          <p:spPr bwMode="auto">
            <a:xfrm>
              <a:off x="3616" y="2640"/>
              <a:ext cx="1328"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27" name="Rectangle 15"/>
            <p:cNvSpPr>
              <a:spLocks noChangeArrowheads="1"/>
            </p:cNvSpPr>
            <p:nvPr/>
          </p:nvSpPr>
          <p:spPr bwMode="auto">
            <a:xfrm>
              <a:off x="1536" y="2640"/>
              <a:ext cx="208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28" name="Rectangle 14"/>
            <p:cNvSpPr>
              <a:spLocks noChangeArrowheads="1"/>
            </p:cNvSpPr>
            <p:nvPr/>
          </p:nvSpPr>
          <p:spPr bwMode="auto">
            <a:xfrm>
              <a:off x="960" y="2640"/>
              <a:ext cx="57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29" name="Rectangle 13"/>
            <p:cNvSpPr>
              <a:spLocks noChangeArrowheads="1"/>
            </p:cNvSpPr>
            <p:nvPr/>
          </p:nvSpPr>
          <p:spPr bwMode="auto">
            <a:xfrm>
              <a:off x="3616" y="2256"/>
              <a:ext cx="1328"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30" name="Rectangle 12"/>
            <p:cNvSpPr>
              <a:spLocks noChangeArrowheads="1"/>
            </p:cNvSpPr>
            <p:nvPr/>
          </p:nvSpPr>
          <p:spPr bwMode="auto">
            <a:xfrm>
              <a:off x="1536" y="2256"/>
              <a:ext cx="208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31" name="Rectangle 11"/>
            <p:cNvSpPr>
              <a:spLocks noChangeArrowheads="1"/>
            </p:cNvSpPr>
            <p:nvPr/>
          </p:nvSpPr>
          <p:spPr bwMode="auto">
            <a:xfrm>
              <a:off x="960" y="2256"/>
              <a:ext cx="57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32" name="Rectangle 10"/>
            <p:cNvSpPr>
              <a:spLocks noChangeArrowheads="1"/>
            </p:cNvSpPr>
            <p:nvPr/>
          </p:nvSpPr>
          <p:spPr bwMode="auto">
            <a:xfrm>
              <a:off x="3616" y="1872"/>
              <a:ext cx="1328"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33" name="Rectangle 9"/>
            <p:cNvSpPr>
              <a:spLocks noChangeArrowheads="1"/>
            </p:cNvSpPr>
            <p:nvPr/>
          </p:nvSpPr>
          <p:spPr bwMode="auto">
            <a:xfrm>
              <a:off x="1536" y="1872"/>
              <a:ext cx="208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34" name="Rectangle 8"/>
            <p:cNvSpPr>
              <a:spLocks noChangeArrowheads="1"/>
            </p:cNvSpPr>
            <p:nvPr/>
          </p:nvSpPr>
          <p:spPr bwMode="auto">
            <a:xfrm>
              <a:off x="960" y="1872"/>
              <a:ext cx="57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20000"/>
                </a:spcBef>
              </a:pPr>
              <a:endParaRPr lang="en-US" altLang="en-US" sz="2800">
                <a:latin typeface="Times New Roman" pitchFamily="18" charset="0"/>
              </a:endParaRPr>
            </a:p>
          </p:txBody>
        </p:sp>
        <p:sp>
          <p:nvSpPr>
            <p:cNvPr id="9235" name="Line 20"/>
            <p:cNvSpPr>
              <a:spLocks noChangeShapeType="1"/>
            </p:cNvSpPr>
            <p:nvPr/>
          </p:nvSpPr>
          <p:spPr bwMode="auto">
            <a:xfrm>
              <a:off x="960" y="1872"/>
              <a:ext cx="3984"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6" name="Line 21"/>
            <p:cNvSpPr>
              <a:spLocks noChangeShapeType="1"/>
            </p:cNvSpPr>
            <p:nvPr/>
          </p:nvSpPr>
          <p:spPr bwMode="auto">
            <a:xfrm>
              <a:off x="960" y="2256"/>
              <a:ext cx="3984"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7" name="Line 22"/>
            <p:cNvSpPr>
              <a:spLocks noChangeShapeType="1"/>
            </p:cNvSpPr>
            <p:nvPr/>
          </p:nvSpPr>
          <p:spPr bwMode="auto">
            <a:xfrm>
              <a:off x="960" y="2640"/>
              <a:ext cx="3984"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8" name="Line 23"/>
            <p:cNvSpPr>
              <a:spLocks noChangeShapeType="1"/>
            </p:cNvSpPr>
            <p:nvPr/>
          </p:nvSpPr>
          <p:spPr bwMode="auto">
            <a:xfrm>
              <a:off x="960" y="3024"/>
              <a:ext cx="3984"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39" name="Line 24"/>
            <p:cNvSpPr>
              <a:spLocks noChangeShapeType="1"/>
            </p:cNvSpPr>
            <p:nvPr/>
          </p:nvSpPr>
          <p:spPr bwMode="auto">
            <a:xfrm>
              <a:off x="960" y="4128"/>
              <a:ext cx="3984" cy="0"/>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0" name="Line 25"/>
            <p:cNvSpPr>
              <a:spLocks noChangeShapeType="1"/>
            </p:cNvSpPr>
            <p:nvPr/>
          </p:nvSpPr>
          <p:spPr bwMode="auto">
            <a:xfrm>
              <a:off x="960" y="1872"/>
              <a:ext cx="0" cy="2256"/>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1" name="Line 26"/>
            <p:cNvSpPr>
              <a:spLocks noChangeShapeType="1"/>
            </p:cNvSpPr>
            <p:nvPr/>
          </p:nvSpPr>
          <p:spPr bwMode="auto">
            <a:xfrm>
              <a:off x="1536" y="1872"/>
              <a:ext cx="0" cy="22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2" name="Line 27"/>
            <p:cNvSpPr>
              <a:spLocks noChangeShapeType="1"/>
            </p:cNvSpPr>
            <p:nvPr/>
          </p:nvSpPr>
          <p:spPr bwMode="auto">
            <a:xfrm>
              <a:off x="3616" y="1872"/>
              <a:ext cx="0" cy="22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3" name="Line 28"/>
            <p:cNvSpPr>
              <a:spLocks noChangeShapeType="1"/>
            </p:cNvSpPr>
            <p:nvPr/>
          </p:nvSpPr>
          <p:spPr bwMode="auto">
            <a:xfrm>
              <a:off x="4944" y="1872"/>
              <a:ext cx="0" cy="2256"/>
            </a:xfrm>
            <a:prstGeom prst="line">
              <a:avLst/>
            </a:prstGeom>
            <a:noFill/>
            <a:ln w="28575" cap="sq">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4" name="Line 36"/>
            <p:cNvSpPr>
              <a:spLocks noChangeShapeType="1"/>
            </p:cNvSpPr>
            <p:nvPr/>
          </p:nvSpPr>
          <p:spPr bwMode="auto">
            <a:xfrm>
              <a:off x="960" y="3408"/>
              <a:ext cx="39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5" name="Line 37"/>
            <p:cNvSpPr>
              <a:spLocks noChangeShapeType="1"/>
            </p:cNvSpPr>
            <p:nvPr/>
          </p:nvSpPr>
          <p:spPr bwMode="auto">
            <a:xfrm>
              <a:off x="960" y="4128"/>
              <a:ext cx="39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6" name="Line 43"/>
            <p:cNvSpPr>
              <a:spLocks noChangeShapeType="1"/>
            </p:cNvSpPr>
            <p:nvPr/>
          </p:nvSpPr>
          <p:spPr bwMode="auto">
            <a:xfrm>
              <a:off x="960" y="3771"/>
              <a:ext cx="398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9247" name="Text Box 45"/>
            <p:cNvSpPr txBox="1">
              <a:spLocks noChangeArrowheads="1"/>
            </p:cNvSpPr>
            <p:nvPr/>
          </p:nvSpPr>
          <p:spPr bwMode="auto">
            <a:xfrm>
              <a:off x="1920" y="1919"/>
              <a:ext cx="14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f</a:t>
              </a:r>
              <a:r>
                <a:rPr lang="en-US" altLang="en-US" b="1"/>
                <a:t>(</a:t>
              </a:r>
              <a:r>
                <a:rPr lang="en-US" altLang="en-US" b="1" i="1"/>
                <a:t>x</a:t>
              </a:r>
              <a:r>
                <a:rPr lang="en-US" altLang="en-US" b="1"/>
                <a:t>)</a:t>
              </a:r>
              <a:r>
                <a:rPr lang="en-US" altLang="en-US" b="1" i="1"/>
                <a:t> = x</a:t>
              </a:r>
              <a:r>
                <a:rPr lang="en-US" altLang="en-US" b="1" baseline="30000"/>
                <a:t>2</a:t>
              </a:r>
              <a:r>
                <a:rPr lang="en-US" altLang="en-US" b="1" i="1"/>
                <a:t> </a:t>
              </a:r>
              <a:r>
                <a:rPr lang="en-US" altLang="en-US" b="1"/>
                <a:t>–</a:t>
              </a:r>
              <a:r>
                <a:rPr lang="en-US" altLang="en-US" b="1" i="1"/>
                <a:t> </a:t>
              </a:r>
              <a:r>
                <a:rPr lang="en-US" altLang="en-US" b="1"/>
                <a:t>3</a:t>
              </a:r>
              <a:endParaRPr lang="en-US" altLang="en-US" b="1" i="1"/>
            </a:p>
          </p:txBody>
        </p:sp>
        <p:sp>
          <p:nvSpPr>
            <p:cNvPr id="9248" name="Text Box 47"/>
            <p:cNvSpPr txBox="1">
              <a:spLocks noChangeArrowheads="1"/>
            </p:cNvSpPr>
            <p:nvPr/>
          </p:nvSpPr>
          <p:spPr bwMode="auto">
            <a:xfrm>
              <a:off x="3734" y="1893"/>
              <a:ext cx="10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a:t>
              </a:r>
              <a:r>
                <a:rPr lang="en-US" altLang="en-US" b="1" i="1"/>
                <a:t>x, f</a:t>
              </a:r>
              <a:r>
                <a:rPr lang="en-US" altLang="en-US" b="1"/>
                <a:t>(</a:t>
              </a:r>
              <a:r>
                <a:rPr lang="en-US" altLang="en-US" b="1" i="1"/>
                <a:t>x</a:t>
              </a:r>
              <a:r>
                <a:rPr lang="en-US" altLang="en-US" b="1"/>
                <a:t>))</a:t>
              </a:r>
            </a:p>
          </p:txBody>
        </p:sp>
        <p:sp>
          <p:nvSpPr>
            <p:cNvPr id="9249" name="Text Box 48"/>
            <p:cNvSpPr txBox="1">
              <a:spLocks noChangeArrowheads="1"/>
            </p:cNvSpPr>
            <p:nvPr/>
          </p:nvSpPr>
          <p:spPr bwMode="auto">
            <a:xfrm>
              <a:off x="1142" y="1920"/>
              <a:ext cx="2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x</a:t>
              </a:r>
            </a:p>
          </p:txBody>
        </p:sp>
        <p:sp>
          <p:nvSpPr>
            <p:cNvPr id="9250" name="Text Box 49"/>
            <p:cNvSpPr txBox="1">
              <a:spLocks noChangeArrowheads="1"/>
            </p:cNvSpPr>
            <p:nvPr/>
          </p:nvSpPr>
          <p:spPr bwMode="auto">
            <a:xfrm>
              <a:off x="1056" y="2276"/>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9251" name="Text Box 50"/>
            <p:cNvSpPr txBox="1">
              <a:spLocks noChangeArrowheads="1"/>
            </p:cNvSpPr>
            <p:nvPr/>
          </p:nvSpPr>
          <p:spPr bwMode="auto">
            <a:xfrm>
              <a:off x="1056" y="2687"/>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9252" name="Text Box 51"/>
            <p:cNvSpPr txBox="1">
              <a:spLocks noChangeArrowheads="1"/>
            </p:cNvSpPr>
            <p:nvPr/>
          </p:nvSpPr>
          <p:spPr bwMode="auto">
            <a:xfrm>
              <a:off x="1154" y="3072"/>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0</a:t>
              </a:r>
            </a:p>
          </p:txBody>
        </p:sp>
        <p:sp>
          <p:nvSpPr>
            <p:cNvPr id="9253" name="Text Box 52"/>
            <p:cNvSpPr txBox="1">
              <a:spLocks noChangeArrowheads="1"/>
            </p:cNvSpPr>
            <p:nvPr/>
          </p:nvSpPr>
          <p:spPr bwMode="auto">
            <a:xfrm>
              <a:off x="1154" y="3456"/>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1</a:t>
              </a:r>
            </a:p>
          </p:txBody>
        </p:sp>
        <p:sp>
          <p:nvSpPr>
            <p:cNvPr id="9254" name="Text Box 53"/>
            <p:cNvSpPr txBox="1">
              <a:spLocks noChangeArrowheads="1"/>
            </p:cNvSpPr>
            <p:nvPr/>
          </p:nvSpPr>
          <p:spPr bwMode="auto">
            <a:xfrm>
              <a:off x="1154" y="3792"/>
              <a:ext cx="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solidFill>
                    <a:srgbClr val="00B050"/>
                  </a:solidFill>
                </a:rPr>
                <a:t>2</a:t>
              </a:r>
            </a:p>
          </p:txBody>
        </p:sp>
        <p:sp>
          <p:nvSpPr>
            <p:cNvPr id="9255" name="Text Box 54"/>
            <p:cNvSpPr txBox="1">
              <a:spLocks noChangeArrowheads="1"/>
            </p:cNvSpPr>
            <p:nvPr/>
          </p:nvSpPr>
          <p:spPr bwMode="auto">
            <a:xfrm>
              <a:off x="1632" y="2303"/>
              <a:ext cx="205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a:t>
              </a:r>
              <a:r>
                <a:rPr lang="en-US" altLang="en-US" i="1"/>
                <a:t> = </a:t>
              </a:r>
              <a:r>
                <a:rPr lang="en-US" altLang="en-US"/>
                <a:t>(</a:t>
              </a:r>
              <a:r>
                <a:rPr lang="en-US" altLang="en-US">
                  <a:solidFill>
                    <a:srgbClr val="00B050"/>
                  </a:solidFill>
                </a:rPr>
                <a:t>–2</a:t>
              </a:r>
              <a:r>
                <a:rPr lang="en-US" altLang="en-US"/>
                <a:t>)</a:t>
              </a:r>
              <a:r>
                <a:rPr lang="en-US" altLang="en-US" baseline="30000"/>
                <a:t>2</a:t>
              </a:r>
              <a:r>
                <a:rPr lang="en-US" altLang="en-US" i="1"/>
                <a:t> </a:t>
              </a:r>
              <a:r>
                <a:rPr lang="en-US" altLang="en-US"/>
                <a:t>–</a:t>
              </a:r>
              <a:r>
                <a:rPr lang="en-US" altLang="en-US" i="1"/>
                <a:t> </a:t>
              </a:r>
              <a:r>
                <a:rPr lang="en-US" altLang="en-US"/>
                <a:t>3 = </a:t>
              </a:r>
              <a:r>
                <a:rPr lang="en-US" altLang="en-US">
                  <a:solidFill>
                    <a:srgbClr val="3366FF"/>
                  </a:solidFill>
                </a:rPr>
                <a:t>1</a:t>
              </a:r>
            </a:p>
          </p:txBody>
        </p:sp>
        <p:sp>
          <p:nvSpPr>
            <p:cNvPr id="9256" name="Text Box 55"/>
            <p:cNvSpPr txBox="1">
              <a:spLocks noChangeArrowheads="1"/>
            </p:cNvSpPr>
            <p:nvPr/>
          </p:nvSpPr>
          <p:spPr bwMode="auto">
            <a:xfrm>
              <a:off x="1632" y="2703"/>
              <a:ext cx="201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2200" i="1">
                  <a:solidFill>
                    <a:srgbClr val="3366FF"/>
                  </a:solidFill>
                </a:rPr>
                <a:t>f</a:t>
              </a:r>
              <a:r>
                <a:rPr lang="en-US" altLang="en-US" sz="2200">
                  <a:solidFill>
                    <a:srgbClr val="3366FF"/>
                  </a:solidFill>
                </a:rPr>
                <a:t>(</a:t>
              </a:r>
              <a:r>
                <a:rPr lang="en-US" altLang="en-US" sz="2200" i="1">
                  <a:solidFill>
                    <a:srgbClr val="3366FF"/>
                  </a:solidFill>
                </a:rPr>
                <a:t>x</a:t>
              </a:r>
              <a:r>
                <a:rPr lang="en-US" altLang="en-US" sz="2200">
                  <a:solidFill>
                    <a:srgbClr val="3366FF"/>
                  </a:solidFill>
                </a:rPr>
                <a:t>)</a:t>
              </a:r>
              <a:r>
                <a:rPr lang="en-US" altLang="en-US" sz="2200" i="1"/>
                <a:t> = </a:t>
              </a:r>
              <a:r>
                <a:rPr lang="en-US" altLang="en-US" sz="2200"/>
                <a:t>(</a:t>
              </a:r>
              <a:r>
                <a:rPr lang="en-US" altLang="en-US" sz="2200">
                  <a:solidFill>
                    <a:srgbClr val="00B050"/>
                  </a:solidFill>
                </a:rPr>
                <a:t>–1</a:t>
              </a:r>
              <a:r>
                <a:rPr lang="en-US" altLang="en-US" sz="2200"/>
                <a:t>)</a:t>
              </a:r>
              <a:r>
                <a:rPr lang="en-US" altLang="en-US" sz="2200" baseline="30000"/>
                <a:t>2</a:t>
              </a:r>
              <a:r>
                <a:rPr lang="en-US" altLang="en-US" sz="2200" i="1"/>
                <a:t> </a:t>
              </a:r>
              <a:r>
                <a:rPr lang="en-US" altLang="en-US" sz="2200"/>
                <a:t>–</a:t>
              </a:r>
              <a:r>
                <a:rPr lang="en-US" altLang="en-US" sz="2200" i="1"/>
                <a:t> </a:t>
              </a:r>
              <a:r>
                <a:rPr lang="en-US" altLang="en-US" sz="2200"/>
                <a:t>3 = </a:t>
              </a:r>
              <a:r>
                <a:rPr lang="en-US" altLang="en-US" sz="2200">
                  <a:solidFill>
                    <a:srgbClr val="3366FF"/>
                  </a:solidFill>
                </a:rPr>
                <a:t>–2</a:t>
              </a:r>
            </a:p>
          </p:txBody>
        </p:sp>
        <p:sp>
          <p:nvSpPr>
            <p:cNvPr id="9257" name="Text Box 56"/>
            <p:cNvSpPr txBox="1">
              <a:spLocks noChangeArrowheads="1"/>
            </p:cNvSpPr>
            <p:nvPr/>
          </p:nvSpPr>
          <p:spPr bwMode="auto">
            <a:xfrm>
              <a:off x="1632" y="3071"/>
              <a:ext cx="18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a:t>
              </a:r>
              <a:r>
                <a:rPr lang="en-US" altLang="en-US" i="1"/>
                <a:t> = </a:t>
              </a:r>
              <a:r>
                <a:rPr lang="en-US" altLang="en-US">
                  <a:solidFill>
                    <a:srgbClr val="00B050"/>
                  </a:solidFill>
                </a:rPr>
                <a:t>0</a:t>
              </a:r>
              <a:r>
                <a:rPr lang="en-US" altLang="en-US" baseline="30000"/>
                <a:t>2 </a:t>
              </a:r>
              <a:r>
                <a:rPr lang="en-US" altLang="en-US"/>
                <a:t>–</a:t>
              </a:r>
              <a:r>
                <a:rPr lang="en-US" altLang="en-US" i="1"/>
                <a:t> </a:t>
              </a:r>
              <a:r>
                <a:rPr lang="en-US" altLang="en-US"/>
                <a:t>3 = </a:t>
              </a:r>
              <a:r>
                <a:rPr lang="en-US" altLang="en-US">
                  <a:solidFill>
                    <a:srgbClr val="3366FF"/>
                  </a:solidFill>
                </a:rPr>
                <a:t>–3</a:t>
              </a:r>
            </a:p>
          </p:txBody>
        </p:sp>
        <p:sp>
          <p:nvSpPr>
            <p:cNvPr id="9258" name="Text Box 57"/>
            <p:cNvSpPr txBox="1">
              <a:spLocks noChangeArrowheads="1"/>
            </p:cNvSpPr>
            <p:nvPr/>
          </p:nvSpPr>
          <p:spPr bwMode="auto">
            <a:xfrm>
              <a:off x="1632" y="3455"/>
              <a:ext cx="188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a:t>
              </a:r>
              <a:r>
                <a:rPr lang="en-US" altLang="en-US" i="1"/>
                <a:t> = </a:t>
              </a:r>
              <a:r>
                <a:rPr lang="en-US" altLang="en-US">
                  <a:solidFill>
                    <a:srgbClr val="00B050"/>
                  </a:solidFill>
                </a:rPr>
                <a:t>1</a:t>
              </a:r>
              <a:r>
                <a:rPr lang="en-US" altLang="en-US" baseline="30000"/>
                <a:t>2</a:t>
              </a:r>
              <a:r>
                <a:rPr lang="en-US" altLang="en-US" i="1"/>
                <a:t> </a:t>
              </a:r>
              <a:r>
                <a:rPr lang="en-US" altLang="en-US"/>
                <a:t>–</a:t>
              </a:r>
              <a:r>
                <a:rPr lang="en-US" altLang="en-US" i="1"/>
                <a:t> </a:t>
              </a:r>
              <a:r>
                <a:rPr lang="en-US" altLang="en-US"/>
                <a:t>3 = </a:t>
              </a:r>
              <a:r>
                <a:rPr lang="en-US" altLang="en-US">
                  <a:solidFill>
                    <a:srgbClr val="3366FF"/>
                  </a:solidFill>
                </a:rPr>
                <a:t>–2</a:t>
              </a:r>
            </a:p>
          </p:txBody>
        </p:sp>
        <p:sp>
          <p:nvSpPr>
            <p:cNvPr id="9259" name="Text Box 58"/>
            <p:cNvSpPr txBox="1">
              <a:spLocks noChangeArrowheads="1"/>
            </p:cNvSpPr>
            <p:nvPr/>
          </p:nvSpPr>
          <p:spPr bwMode="auto">
            <a:xfrm>
              <a:off x="1632" y="3791"/>
              <a:ext cx="17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i="1">
                  <a:solidFill>
                    <a:srgbClr val="3366FF"/>
                  </a:solidFill>
                </a:rPr>
                <a:t>f</a:t>
              </a:r>
              <a:r>
                <a:rPr lang="en-US" altLang="en-US">
                  <a:solidFill>
                    <a:srgbClr val="3366FF"/>
                  </a:solidFill>
                </a:rPr>
                <a:t>(</a:t>
              </a:r>
              <a:r>
                <a:rPr lang="en-US" altLang="en-US" i="1">
                  <a:solidFill>
                    <a:srgbClr val="3366FF"/>
                  </a:solidFill>
                </a:rPr>
                <a:t>x</a:t>
              </a:r>
              <a:r>
                <a:rPr lang="en-US" altLang="en-US">
                  <a:solidFill>
                    <a:srgbClr val="3366FF"/>
                  </a:solidFill>
                </a:rPr>
                <a:t>)</a:t>
              </a:r>
              <a:r>
                <a:rPr lang="en-US" altLang="en-US" i="1"/>
                <a:t> = </a:t>
              </a:r>
              <a:r>
                <a:rPr lang="en-US" altLang="en-US">
                  <a:solidFill>
                    <a:srgbClr val="00B050"/>
                  </a:solidFill>
                </a:rPr>
                <a:t>2</a:t>
              </a:r>
              <a:r>
                <a:rPr lang="en-US" altLang="en-US" baseline="30000"/>
                <a:t>2</a:t>
              </a:r>
              <a:r>
                <a:rPr lang="en-US" altLang="en-US" i="1"/>
                <a:t> </a:t>
              </a:r>
              <a:r>
                <a:rPr lang="en-US" altLang="en-US"/>
                <a:t>–</a:t>
              </a:r>
              <a:r>
                <a:rPr lang="en-US" altLang="en-US" i="1"/>
                <a:t> </a:t>
              </a:r>
              <a:r>
                <a:rPr lang="en-US" altLang="en-US"/>
                <a:t>3 = </a:t>
              </a:r>
              <a:r>
                <a:rPr lang="en-US" altLang="en-US">
                  <a:solidFill>
                    <a:srgbClr val="3366FF"/>
                  </a:solidFill>
                </a:rPr>
                <a:t>1</a:t>
              </a:r>
            </a:p>
          </p:txBody>
        </p:sp>
        <p:sp>
          <p:nvSpPr>
            <p:cNvPr id="9260" name="Text Box 60"/>
            <p:cNvSpPr txBox="1">
              <a:spLocks noChangeArrowheads="1"/>
            </p:cNvSpPr>
            <p:nvPr/>
          </p:nvSpPr>
          <p:spPr bwMode="auto">
            <a:xfrm>
              <a:off x="3878" y="2276"/>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1</a:t>
              </a:r>
              <a:r>
                <a:rPr lang="en-US" altLang="en-US"/>
                <a:t>)</a:t>
              </a:r>
            </a:p>
          </p:txBody>
        </p:sp>
        <p:sp>
          <p:nvSpPr>
            <p:cNvPr id="9261" name="Text Box 61"/>
            <p:cNvSpPr txBox="1">
              <a:spLocks noChangeArrowheads="1"/>
            </p:cNvSpPr>
            <p:nvPr/>
          </p:nvSpPr>
          <p:spPr bwMode="auto">
            <a:xfrm>
              <a:off x="3840" y="2687"/>
              <a:ext cx="9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–2</a:t>
              </a:r>
              <a:r>
                <a:rPr lang="en-US" altLang="en-US"/>
                <a:t>)</a:t>
              </a:r>
            </a:p>
          </p:txBody>
        </p:sp>
        <p:sp>
          <p:nvSpPr>
            <p:cNvPr id="9262" name="Text Box 62"/>
            <p:cNvSpPr txBox="1">
              <a:spLocks noChangeArrowheads="1"/>
            </p:cNvSpPr>
            <p:nvPr/>
          </p:nvSpPr>
          <p:spPr bwMode="auto">
            <a:xfrm>
              <a:off x="3915" y="3071"/>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0</a:t>
              </a:r>
              <a:r>
                <a:rPr lang="en-US" altLang="en-US"/>
                <a:t>, </a:t>
              </a:r>
              <a:r>
                <a:rPr lang="en-US" altLang="en-US">
                  <a:solidFill>
                    <a:srgbClr val="3366FF"/>
                  </a:solidFill>
                </a:rPr>
                <a:t>–3</a:t>
              </a:r>
              <a:r>
                <a:rPr lang="en-US" altLang="en-US"/>
                <a:t>)</a:t>
              </a:r>
            </a:p>
          </p:txBody>
        </p:sp>
        <p:sp>
          <p:nvSpPr>
            <p:cNvPr id="9263" name="Text Box 63"/>
            <p:cNvSpPr txBox="1">
              <a:spLocks noChangeArrowheads="1"/>
            </p:cNvSpPr>
            <p:nvPr/>
          </p:nvSpPr>
          <p:spPr bwMode="auto">
            <a:xfrm>
              <a:off x="3924" y="3455"/>
              <a:ext cx="7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1</a:t>
              </a:r>
              <a:r>
                <a:rPr lang="en-US" altLang="en-US"/>
                <a:t>, </a:t>
              </a:r>
              <a:r>
                <a:rPr lang="en-US" altLang="en-US">
                  <a:solidFill>
                    <a:srgbClr val="3366FF"/>
                  </a:solidFill>
                </a:rPr>
                <a:t>–2</a:t>
              </a:r>
              <a:r>
                <a:rPr lang="en-US" altLang="en-US"/>
                <a:t>)</a:t>
              </a:r>
            </a:p>
          </p:txBody>
        </p:sp>
        <p:sp>
          <p:nvSpPr>
            <p:cNvPr id="9264" name="Text Box 64"/>
            <p:cNvSpPr txBox="1">
              <a:spLocks noChangeArrowheads="1"/>
            </p:cNvSpPr>
            <p:nvPr/>
          </p:nvSpPr>
          <p:spPr bwMode="auto">
            <a:xfrm>
              <a:off x="4002" y="3792"/>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a:t>(</a:t>
              </a:r>
              <a:r>
                <a:rPr lang="en-US" altLang="en-US">
                  <a:solidFill>
                    <a:srgbClr val="00B050"/>
                  </a:solidFill>
                </a:rPr>
                <a:t>2</a:t>
              </a:r>
              <a:r>
                <a:rPr lang="en-US" altLang="en-US"/>
                <a:t>, </a:t>
              </a:r>
              <a:r>
                <a:rPr lang="en-US" altLang="en-US">
                  <a:solidFill>
                    <a:srgbClr val="3366FF"/>
                  </a:solidFill>
                </a:rPr>
                <a:t>1</a:t>
              </a:r>
              <a:r>
                <a:rPr lang="en-US" altLang="en-US"/>
                <a:t>)</a:t>
              </a:r>
            </a:p>
          </p:txBody>
        </p:sp>
        <p:sp>
          <p:nvSpPr>
            <p:cNvPr id="9265" name="Line 65"/>
            <p:cNvSpPr>
              <a:spLocks noChangeShapeType="1"/>
            </p:cNvSpPr>
            <p:nvPr/>
          </p:nvSpPr>
          <p:spPr bwMode="auto">
            <a:xfrm>
              <a:off x="960" y="2256"/>
              <a:ext cx="3984" cy="0"/>
            </a:xfrm>
            <a:prstGeom prst="line">
              <a:avLst/>
            </a:prstGeom>
            <a:noFill/>
            <a:ln w="38100">
              <a:solidFill>
                <a:srgbClr val="98FF66"/>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42060"/>
                                        </p:tgtEl>
                                        <p:attrNameLst>
                                          <p:attrName>style.visibility</p:attrName>
                                        </p:attrNameLst>
                                      </p:cBhvr>
                                      <p:to>
                                        <p:strVal val="visible"/>
                                      </p:to>
                                    </p:set>
                                    <p:anim calcmode="lin" valueType="num">
                                      <p:cBhvr>
                                        <p:cTn id="7" dur="1000" fill="hold"/>
                                        <p:tgtEl>
                                          <p:spTgt spid="342060"/>
                                        </p:tgtEl>
                                        <p:attrNameLst>
                                          <p:attrName>ppt_w</p:attrName>
                                        </p:attrNameLst>
                                      </p:cBhvr>
                                      <p:tavLst>
                                        <p:tav tm="0">
                                          <p:val>
                                            <p:strVal val="#ppt_w+.3"/>
                                          </p:val>
                                        </p:tav>
                                        <p:tav tm="100000">
                                          <p:val>
                                            <p:strVal val="#ppt_w"/>
                                          </p:val>
                                        </p:tav>
                                      </p:tavLst>
                                    </p:anim>
                                    <p:anim calcmode="lin" valueType="num">
                                      <p:cBhvr>
                                        <p:cTn id="8" dur="1000" fill="hold"/>
                                        <p:tgtEl>
                                          <p:spTgt spid="342060"/>
                                        </p:tgtEl>
                                        <p:attrNameLst>
                                          <p:attrName>ppt_h</p:attrName>
                                        </p:attrNameLst>
                                      </p:cBhvr>
                                      <p:tavLst>
                                        <p:tav tm="0">
                                          <p:val>
                                            <p:strVal val="#ppt_h"/>
                                          </p:val>
                                        </p:tav>
                                        <p:tav tm="100000">
                                          <p:val>
                                            <p:strVal val="#ppt_h"/>
                                          </p:val>
                                        </p:tav>
                                      </p:tavLst>
                                    </p:anim>
                                    <p:animEffect transition="in" filter="fade">
                                      <p:cBhvr>
                                        <p:cTn id="9" dur="1000"/>
                                        <p:tgtEl>
                                          <p:spTgt spid="34206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ppt_w</p:attrName>
                                        </p:attrNameLst>
                                      </p:cBhvr>
                                      <p:tavLst>
                                        <p:tav tm="0">
                                          <p:val>
                                            <p:strVal val="#ppt_w*0.70"/>
                                          </p:val>
                                        </p:tav>
                                        <p:tav tm="100000">
                                          <p:val>
                                            <p:strVal val="#ppt_w"/>
                                          </p:val>
                                        </p:tav>
                                      </p:tavLst>
                                    </p:anim>
                                    <p:anim calcmode="lin" valueType="num">
                                      <p:cBhvr>
                                        <p:cTn id="15" dur="1000" fill="hold"/>
                                        <p:tgtEl>
                                          <p:spTgt spid="2"/>
                                        </p:tgtEl>
                                        <p:attrNameLst>
                                          <p:attrName>ppt_h</p:attrName>
                                        </p:attrNameLst>
                                      </p:cBhvr>
                                      <p:tavLst>
                                        <p:tav tm="0">
                                          <p:val>
                                            <p:strVal val="#ppt_h"/>
                                          </p:val>
                                        </p:tav>
                                        <p:tav tm="100000">
                                          <p:val>
                                            <p:strVal val="#ppt_h"/>
                                          </p:val>
                                        </p:tav>
                                      </p:tavLst>
                                    </p:anim>
                                    <p:animEffect transition="in" filter="fade">
                                      <p:cBhvr>
                                        <p:cTn id="16"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6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66"/>
          <p:cNvGrpSpPr>
            <a:grpSpLocks/>
          </p:cNvGrpSpPr>
          <p:nvPr/>
        </p:nvGrpSpPr>
        <p:grpSpPr bwMode="auto">
          <a:xfrm>
            <a:off x="2209800" y="2933700"/>
            <a:ext cx="3886200" cy="3543300"/>
            <a:chOff x="1392" y="1728"/>
            <a:chExt cx="2448" cy="2232"/>
          </a:xfrm>
        </p:grpSpPr>
        <p:pic>
          <p:nvPicPr>
            <p:cNvPr id="10247" name="Picture 5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2" y="1728"/>
              <a:ext cx="2448" cy="2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8" name="Group 62"/>
            <p:cNvGrpSpPr>
              <a:grpSpLocks/>
            </p:cNvGrpSpPr>
            <p:nvPr/>
          </p:nvGrpSpPr>
          <p:grpSpPr bwMode="auto">
            <a:xfrm>
              <a:off x="1806" y="2343"/>
              <a:ext cx="1335" cy="1252"/>
              <a:chOff x="2090" y="2563"/>
              <a:chExt cx="1335" cy="1252"/>
            </a:xfrm>
          </p:grpSpPr>
          <p:sp>
            <p:nvSpPr>
              <p:cNvPr id="10251" name="Text Box 52"/>
              <p:cNvSpPr txBox="1">
                <a:spLocks noChangeArrowheads="1"/>
              </p:cNvSpPr>
              <p:nvPr/>
            </p:nvSpPr>
            <p:spPr bwMode="auto">
              <a:xfrm>
                <a:off x="2664" y="3584"/>
                <a:ext cx="2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solidFill>
                      <a:srgbClr val="FF3300"/>
                    </a:solidFill>
                  </a:rPr>
                  <a:t>•</a:t>
                </a:r>
              </a:p>
            </p:txBody>
          </p:sp>
          <p:sp>
            <p:nvSpPr>
              <p:cNvPr id="10252" name="Text Box 53"/>
              <p:cNvSpPr txBox="1">
                <a:spLocks noChangeArrowheads="1"/>
              </p:cNvSpPr>
              <p:nvPr/>
            </p:nvSpPr>
            <p:spPr bwMode="auto">
              <a:xfrm>
                <a:off x="2373" y="3318"/>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solidFill>
                      <a:srgbClr val="FF3300"/>
                    </a:solidFill>
                  </a:rPr>
                  <a:t>•</a:t>
                </a:r>
              </a:p>
            </p:txBody>
          </p:sp>
          <p:sp>
            <p:nvSpPr>
              <p:cNvPr id="10253" name="Text Box 54"/>
              <p:cNvSpPr txBox="1">
                <a:spLocks noChangeArrowheads="1"/>
              </p:cNvSpPr>
              <p:nvPr/>
            </p:nvSpPr>
            <p:spPr bwMode="auto">
              <a:xfrm>
                <a:off x="2090" y="2563"/>
                <a:ext cx="21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solidFill>
                      <a:srgbClr val="FF3300"/>
                    </a:solidFill>
                  </a:rPr>
                  <a:t>•</a:t>
                </a:r>
              </a:p>
            </p:txBody>
          </p:sp>
          <p:sp>
            <p:nvSpPr>
              <p:cNvPr id="10254" name="Text Box 55"/>
              <p:cNvSpPr txBox="1">
                <a:spLocks noChangeArrowheads="1"/>
              </p:cNvSpPr>
              <p:nvPr/>
            </p:nvSpPr>
            <p:spPr bwMode="auto">
              <a:xfrm>
                <a:off x="2928" y="3320"/>
                <a:ext cx="2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solidFill>
                      <a:srgbClr val="FF3300"/>
                    </a:solidFill>
                  </a:rPr>
                  <a:t>•</a:t>
                </a:r>
              </a:p>
            </p:txBody>
          </p:sp>
          <p:sp>
            <p:nvSpPr>
              <p:cNvPr id="10255" name="Text Box 56"/>
              <p:cNvSpPr txBox="1">
                <a:spLocks noChangeArrowheads="1"/>
              </p:cNvSpPr>
              <p:nvPr/>
            </p:nvSpPr>
            <p:spPr bwMode="auto">
              <a:xfrm>
                <a:off x="3208" y="2566"/>
                <a:ext cx="2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b="1">
                    <a:solidFill>
                      <a:srgbClr val="FF3300"/>
                    </a:solidFill>
                  </a:rPr>
                  <a:t>•</a:t>
                </a:r>
              </a:p>
            </p:txBody>
          </p:sp>
        </p:grpSp>
        <p:sp>
          <p:nvSpPr>
            <p:cNvPr id="10249" name="Text Box 58"/>
            <p:cNvSpPr txBox="1">
              <a:spLocks noChangeArrowheads="1"/>
            </p:cNvSpPr>
            <p:nvPr/>
          </p:nvSpPr>
          <p:spPr bwMode="auto">
            <a:xfrm>
              <a:off x="2535" y="1728"/>
              <a:ext cx="20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i="1"/>
                <a:t>y</a:t>
              </a:r>
            </a:p>
          </p:txBody>
        </p:sp>
        <p:sp>
          <p:nvSpPr>
            <p:cNvPr id="10250" name="Text Box 59"/>
            <p:cNvSpPr txBox="1">
              <a:spLocks noChangeArrowheads="1"/>
            </p:cNvSpPr>
            <p:nvPr/>
          </p:nvSpPr>
          <p:spPr bwMode="auto">
            <a:xfrm>
              <a:off x="3600" y="2457"/>
              <a:ext cx="20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sz="1800" i="1"/>
                <a:t>x</a:t>
              </a:r>
            </a:p>
          </p:txBody>
        </p:sp>
      </p:grpSp>
      <p:sp>
        <p:nvSpPr>
          <p:cNvPr id="10243" name="Text Box 61"/>
          <p:cNvSpPr txBox="1">
            <a:spLocks noChangeArrowheads="1"/>
          </p:cNvSpPr>
          <p:nvPr/>
        </p:nvSpPr>
        <p:spPr bwMode="auto">
          <a:xfrm>
            <a:off x="381000" y="2476500"/>
            <a:ext cx="5180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Step 2 </a:t>
            </a:r>
            <a:r>
              <a:rPr lang="en-US" altLang="en-US"/>
              <a:t>Graph the ordered pairs.</a:t>
            </a:r>
            <a:endParaRPr lang="en-US" altLang="en-US" b="1"/>
          </a:p>
        </p:txBody>
      </p:sp>
      <p:sp>
        <p:nvSpPr>
          <p:cNvPr id="10244" name="Text Box 63"/>
          <p:cNvSpPr txBox="1">
            <a:spLocks noChangeArrowheads="1"/>
          </p:cNvSpPr>
          <p:nvPr/>
        </p:nvSpPr>
        <p:spPr bwMode="auto">
          <a:xfrm>
            <a:off x="381000" y="1409700"/>
            <a:ext cx="7864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a:t>Graph the function for the given domain.</a:t>
            </a:r>
          </a:p>
        </p:txBody>
      </p:sp>
      <p:sp>
        <p:nvSpPr>
          <p:cNvPr id="10245" name="Text Box 64"/>
          <p:cNvSpPr txBox="1">
            <a:spLocks noChangeArrowheads="1"/>
          </p:cNvSpPr>
          <p:nvPr/>
        </p:nvSpPr>
        <p:spPr bwMode="auto">
          <a:xfrm>
            <a:off x="381000" y="1866900"/>
            <a:ext cx="5938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tLang="en-US" b="1" i="1"/>
              <a:t>f</a:t>
            </a:r>
            <a:r>
              <a:rPr lang="en-US" altLang="en-US" b="1"/>
              <a:t>(</a:t>
            </a:r>
            <a:r>
              <a:rPr lang="en-US" altLang="en-US" b="1" i="1"/>
              <a:t>x</a:t>
            </a:r>
            <a:r>
              <a:rPr lang="en-US" altLang="en-US" b="1"/>
              <a:t>) =</a:t>
            </a:r>
            <a:r>
              <a:rPr lang="en-US" altLang="en-US" b="1" i="1"/>
              <a:t> x</a:t>
            </a:r>
            <a:r>
              <a:rPr lang="en-US" altLang="en-US" b="1" baseline="30000"/>
              <a:t>2</a:t>
            </a:r>
            <a:r>
              <a:rPr lang="en-US" altLang="en-US" b="1"/>
              <a:t> – 3;  D: {–2, –1, 0, 1, 2}</a:t>
            </a:r>
          </a:p>
        </p:txBody>
      </p:sp>
      <p:sp>
        <p:nvSpPr>
          <p:cNvPr id="10246" name="Text Box 6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1B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15026</TotalTime>
  <Words>3281</Words>
  <Application>Microsoft Office PowerPoint</Application>
  <PresentationFormat>On-screen Show (4:3)</PresentationFormat>
  <Paragraphs>418</Paragraphs>
  <Slides>49</Slides>
  <Notes>2</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49</vt:i4>
      </vt:variant>
    </vt:vector>
  </HeadingPairs>
  <TitlesOfParts>
    <vt:vector size="59" baseType="lpstr">
      <vt:lpstr>Verdana</vt:lpstr>
      <vt:lpstr>Arial</vt:lpstr>
      <vt:lpstr>Times New Roman</vt:lpstr>
      <vt:lpstr>Arial Black</vt:lpstr>
      <vt:lpstr>Symbol</vt:lpstr>
      <vt:lpstr>Arial MT Bl</vt:lpstr>
      <vt:lpstr>Wingdings</vt:lpstr>
      <vt:lpstr>Default Design</vt:lpstr>
      <vt:lpstr>MathType 6.0 Equation</vt:lpstr>
      <vt:lpstr>Adobe Photoshop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469</cp:revision>
  <cp:lastPrinted>2002-10-02T17:02:09Z</cp:lastPrinted>
  <dcterms:created xsi:type="dcterms:W3CDTF">2002-04-04T21:42:53Z</dcterms:created>
  <dcterms:modified xsi:type="dcterms:W3CDTF">2014-03-05T12:15:57Z</dcterms:modified>
</cp:coreProperties>
</file>