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60" r:id="rId3"/>
    <p:sldId id="262" r:id="rId4"/>
    <p:sldId id="269" r:id="rId5"/>
    <p:sldId id="266" r:id="rId6"/>
    <p:sldId id="278" r:id="rId7"/>
    <p:sldId id="274" r:id="rId8"/>
    <p:sldId id="267" r:id="rId9"/>
    <p:sldId id="275" r:id="rId10"/>
    <p:sldId id="282" r:id="rId11"/>
    <p:sldId id="276" r:id="rId12"/>
    <p:sldId id="283" r:id="rId13"/>
    <p:sldId id="286" r:id="rId14"/>
    <p:sldId id="284" r:id="rId15"/>
    <p:sldId id="277" r:id="rId16"/>
    <p:sldId id="287" r:id="rId17"/>
    <p:sldId id="264" r:id="rId18"/>
    <p:sldId id="280" r:id="rId19"/>
    <p:sldId id="288" r:id="rId20"/>
    <p:sldId id="281" r:id="rId21"/>
    <p:sldId id="289" r:id="rId22"/>
    <p:sldId id="268" r:id="rId23"/>
    <p:sldId id="290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E1"/>
    <a:srgbClr val="FFD3BD"/>
    <a:srgbClr val="3366FF"/>
    <a:srgbClr val="FF3300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DAEB166B-1BC6-4DE7-972C-8FEDEDF5E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19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3032B3EC-5426-46FE-82EA-DB9BA7199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87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DEB9D4B-51AA-4CD2-BFEA-6093877843FA}" type="slidenum">
              <a:rPr lang="en-US" altLang="en-US" sz="1200">
                <a:latin typeface="Arial" charset="0"/>
              </a:rPr>
              <a:pPr eaLnBrk="1" hangingPunct="1"/>
              <a:t>22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7FC69EB-8E6C-49E4-A5E0-C96E7144A961}" type="slidenum">
              <a:rPr lang="en-US" altLang="en-US" sz="1200">
                <a:latin typeface="Arial" charset="0"/>
              </a:rPr>
              <a:pPr eaLnBrk="1" hangingPunct="1"/>
              <a:t>23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EC347-AD4F-44A0-B86A-7737CC2FB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7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67A77-3D5F-46BD-A9D2-B63F8A52C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DDB78-2EA5-48DE-9A9F-EFEC0C0FB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5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D8271-2418-4993-AB89-82F334BAE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9F690-B4E3-43F4-8329-CD2AA72D3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9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89CD3-A5B4-44D3-B7D5-928AD45DC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5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6D91C-3338-47AB-99F1-5838E2011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2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FC198-BFEE-4698-833B-281D18BC1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9DE6B-6D24-4CE9-8D58-44691F83E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6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EA17A-24B2-45C4-BA88-012464931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1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997B9-98A1-452D-9A47-99879953D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3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42C3A726-A35E-4FCA-8D4F-1B599C65D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67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Ratios in Similar Polygons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Ratios in Similar Polygons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90775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"/>
          <p:cNvGrpSpPr>
            <a:grpSpLocks/>
          </p:cNvGrpSpPr>
          <p:nvPr/>
        </p:nvGrpSpPr>
        <p:grpSpPr bwMode="auto">
          <a:xfrm>
            <a:off x="685800" y="2209800"/>
            <a:ext cx="7862888" cy="1663700"/>
            <a:chOff x="231" y="720"/>
            <a:chExt cx="4953" cy="1048"/>
          </a:xfrm>
        </p:grpSpPr>
        <p:sp>
          <p:nvSpPr>
            <p:cNvPr id="11267" name="Text Box 6"/>
            <p:cNvSpPr txBox="1">
              <a:spLocks noChangeArrowheads="1"/>
            </p:cNvSpPr>
            <p:nvPr/>
          </p:nvSpPr>
          <p:spPr bwMode="auto">
            <a:xfrm>
              <a:off x="240" y="1008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Writing a similarity statement is like writing a congruence statement—be sure to list corresponding vertices in the same order.</a:t>
              </a:r>
            </a:p>
          </p:txBody>
        </p:sp>
        <p:sp>
          <p:nvSpPr>
            <p:cNvPr id="11268" name="Text Box 7"/>
            <p:cNvSpPr txBox="1">
              <a:spLocks noChangeArrowheads="1"/>
            </p:cNvSpPr>
            <p:nvPr/>
          </p:nvSpPr>
          <p:spPr bwMode="auto">
            <a:xfrm>
              <a:off x="231" y="720"/>
              <a:ext cx="151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Writing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Identifying Similar Polygons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33400" y="160020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whether the polygons are similar. If so, write the similarity ratio and a similarity statement.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971800"/>
            <a:ext cx="4481513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057400" y="5257800"/>
            <a:ext cx="477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rectangles </a:t>
            </a:r>
            <a:r>
              <a:rPr lang="en-US" altLang="en-US" b="1" i="1"/>
              <a:t>ABCD</a:t>
            </a:r>
            <a:r>
              <a:rPr lang="en-US" altLang="en-US" b="1"/>
              <a:t> and </a:t>
            </a:r>
            <a:r>
              <a:rPr lang="en-US" altLang="en-US" b="1" i="1"/>
              <a:t>EFGH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1000" y="1676400"/>
            <a:ext cx="668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Identify pairs of congruent angles.</a:t>
            </a:r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4648200" y="2209800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All </a:t>
            </a:r>
            <a:r>
              <a:rPr lang="en-US" altLang="en-US" i="1">
                <a:solidFill>
                  <a:srgbClr val="3366FF"/>
                </a:solidFill>
                <a:sym typeface="Symbol" pitchFamily="18" charset="2"/>
              </a:rPr>
              <a:t></a:t>
            </a:r>
            <a:r>
              <a:rPr lang="en-US" altLang="en-US" i="1">
                <a:solidFill>
                  <a:srgbClr val="3366FF"/>
                </a:solidFill>
              </a:rPr>
              <a:t>s of a rect. are rt. </a:t>
            </a:r>
            <a:r>
              <a:rPr lang="en-US" altLang="en-US" i="1">
                <a:solidFill>
                  <a:srgbClr val="3366FF"/>
                </a:solidFill>
                <a:sym typeface="Symbol" pitchFamily="18" charset="2"/>
              </a:rPr>
              <a:t></a:t>
            </a:r>
            <a:r>
              <a:rPr lang="en-US" altLang="en-US" i="1">
                <a:solidFill>
                  <a:srgbClr val="3366FF"/>
                </a:solidFill>
              </a:rPr>
              <a:t>s and are </a:t>
            </a:r>
            <a:r>
              <a:rPr lang="en-US" altLang="en-US" i="1">
                <a:solidFill>
                  <a:srgbClr val="3366FF"/>
                </a:solidFill>
                <a:sym typeface="Symbol" pitchFamily="18" charset="2"/>
              </a:rPr>
              <a:t></a:t>
            </a:r>
            <a:r>
              <a:rPr lang="en-US" altLang="en-US" i="1">
                <a:solidFill>
                  <a:srgbClr val="3366FF"/>
                </a:solidFill>
              </a:rPr>
              <a:t>.</a:t>
            </a: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381000" y="3352800"/>
            <a:ext cx="6034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Compare corresponding sides.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533400" y="2209800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E</a:t>
            </a:r>
            <a:r>
              <a:rPr lang="en-US" altLang="en-US"/>
              <a:t>,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F</a:t>
            </a:r>
            <a:r>
              <a:rPr lang="en-US" altLang="en-US"/>
              <a:t>, </a:t>
            </a:r>
          </a:p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C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G,</a:t>
            </a:r>
            <a:r>
              <a:rPr lang="en-US" altLang="en-US"/>
              <a:t> and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D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H</a:t>
            </a:r>
            <a:r>
              <a:rPr lang="en-US" altLang="en-US"/>
              <a:t>. </a:t>
            </a:r>
          </a:p>
        </p:txBody>
      </p:sp>
      <p:pic>
        <p:nvPicPr>
          <p:cNvPr id="43038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38600"/>
            <a:ext cx="8048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41" name="Group 33"/>
          <p:cNvGrpSpPr>
            <a:grpSpLocks/>
          </p:cNvGrpSpPr>
          <p:nvPr/>
        </p:nvGrpSpPr>
        <p:grpSpPr bwMode="auto">
          <a:xfrm>
            <a:off x="-76200" y="5181600"/>
            <a:ext cx="9448800" cy="723900"/>
            <a:chOff x="0" y="3271"/>
            <a:chExt cx="5952" cy="456"/>
          </a:xfrm>
        </p:grpSpPr>
        <p:sp>
          <p:nvSpPr>
            <p:cNvPr id="13321" name="Rectangle 24"/>
            <p:cNvSpPr>
              <a:spLocks noChangeArrowheads="1"/>
            </p:cNvSpPr>
            <p:nvPr/>
          </p:nvSpPr>
          <p:spPr bwMode="auto">
            <a:xfrm>
              <a:off x="0" y="3360"/>
              <a:ext cx="59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Thus the similarity ratio is   , and rect. </a:t>
              </a:r>
              <a:r>
                <a:rPr lang="en-US" altLang="en-US" i="1"/>
                <a:t>ABCD</a:t>
              </a:r>
              <a:r>
                <a:rPr lang="en-US" altLang="en-US"/>
                <a:t> ~ rect. </a:t>
              </a:r>
              <a:r>
                <a:rPr lang="en-US" altLang="en-US" i="1"/>
                <a:t>EFGH</a:t>
              </a:r>
              <a:r>
                <a:rPr lang="en-US" altLang="en-US"/>
                <a:t>.</a:t>
              </a:r>
            </a:p>
          </p:txBody>
        </p:sp>
        <p:pic>
          <p:nvPicPr>
            <p:cNvPr id="13322" name="Picture 32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1" y="3271"/>
              <a:ext cx="156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4" grpId="0"/>
      <p:bldP spid="43026" grpId="0"/>
      <p:bldP spid="430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Identifying Similar Polygons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1981200"/>
            <a:ext cx="4191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9784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whether the polygons are similar. If so, write the similarity ratio and a similarity statement.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04800" y="4114800"/>
            <a:ext cx="3322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l-GR" altLang="en-US"/>
              <a:t>∆</a:t>
            </a:r>
            <a:r>
              <a:rPr lang="en-US" altLang="en-US" b="1" i="1"/>
              <a:t>ABCD</a:t>
            </a:r>
            <a:r>
              <a:rPr lang="en-US" altLang="en-US" b="1"/>
              <a:t> and </a:t>
            </a:r>
            <a:r>
              <a:rPr lang="el-GR" altLang="en-US"/>
              <a:t>∆</a:t>
            </a:r>
            <a:r>
              <a:rPr lang="en-US" altLang="en-US" b="1" i="1"/>
              <a:t>EFGH</a:t>
            </a:r>
          </a:p>
        </p:txBody>
      </p:sp>
      <p:pic>
        <p:nvPicPr>
          <p:cNvPr id="14341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676400"/>
            <a:ext cx="4373562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28600" y="1600200"/>
            <a:ext cx="668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Identify pairs of congruent angles.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447800" y="2133600"/>
            <a:ext cx="3679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/>
              <a:t> and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S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W</a:t>
            </a:r>
            <a:r>
              <a:rPr lang="en-US" altLang="en-US"/>
              <a:t> 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5195888" y="2133600"/>
            <a:ext cx="1211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isos. </a:t>
            </a:r>
            <a:r>
              <a:rPr lang="el-GR" altLang="en-US" i="1">
                <a:solidFill>
                  <a:srgbClr val="3366FF"/>
                </a:solidFill>
              </a:rPr>
              <a:t>∆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228600" y="2895600"/>
            <a:ext cx="6254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Compare corresponding angles.</a:t>
            </a:r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381000" y="5197475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Since no pairs of angles are congruent, the triangles are not similar.</a:t>
            </a:r>
          </a:p>
        </p:txBody>
      </p:sp>
      <p:pic>
        <p:nvPicPr>
          <p:cNvPr id="44046" name="Picture 1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47053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219200" y="40386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W</a:t>
            </a:r>
            <a:r>
              <a:rPr lang="en-US" altLang="en-US">
                <a:sym typeface="Symbol" pitchFamily="18" charset="2"/>
              </a:rPr>
              <a:t> = m</a:t>
            </a:r>
            <a:r>
              <a:rPr lang="en-US" altLang="en-US" i="1">
                <a:sym typeface="Symbol" pitchFamily="18" charset="2"/>
              </a:rPr>
              <a:t>S </a:t>
            </a:r>
            <a:r>
              <a:rPr lang="en-US" altLang="en-US">
                <a:sym typeface="Symbol" pitchFamily="18" charset="2"/>
              </a:rPr>
              <a:t>= 62° 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1295400" y="46482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T</a:t>
            </a:r>
            <a:r>
              <a:rPr lang="en-US" altLang="en-US">
                <a:sym typeface="Symbol" pitchFamily="18" charset="2"/>
              </a:rPr>
              <a:t> = 180° – 2(62°) = 56°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39" grpId="0"/>
      <p:bldP spid="44040" grpId="0"/>
      <p:bldP spid="44044" grpId="0"/>
      <p:bldP spid="44047" grpId="0"/>
      <p:bldP spid="440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00200"/>
            <a:ext cx="4122738" cy="219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3400" y="4495800"/>
            <a:ext cx="668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Identify pairs of congruent angles.</a:t>
            </a:r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457200" y="1676400"/>
            <a:ext cx="5029200" cy="161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if </a:t>
            </a:r>
            <a:r>
              <a:rPr lang="el-GR" altLang="en-US"/>
              <a:t>∆</a:t>
            </a:r>
            <a:r>
              <a:rPr lang="en-US" altLang="en-US" b="1" i="1"/>
              <a:t>JLM </a:t>
            </a:r>
            <a:r>
              <a:rPr lang="en-US" altLang="en-US" sz="2800" b="1"/>
              <a:t>~</a:t>
            </a:r>
            <a:r>
              <a:rPr lang="en-US" altLang="en-US" b="1"/>
              <a:t> </a:t>
            </a:r>
            <a:r>
              <a:rPr lang="el-GR" altLang="en-US"/>
              <a:t>∆</a:t>
            </a:r>
            <a:r>
              <a:rPr lang="en-US" altLang="en-US" b="1" i="1"/>
              <a:t>NPS</a:t>
            </a:r>
            <a:r>
              <a:rPr lang="en-US" altLang="en-US" b="1"/>
              <a:t>. If so, write the similarity ratio and a similarity statement.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828800" y="5105400"/>
            <a:ext cx="435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N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M</a:t>
            </a:r>
            <a:r>
              <a:rPr lang="en-US" altLang="en-US"/>
              <a:t>,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L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P</a:t>
            </a:r>
            <a:r>
              <a:rPr lang="en-US" altLang="en-US"/>
              <a:t>,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S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J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8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81000" y="1752600"/>
            <a:ext cx="6037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Compare corresponding sides.</a:t>
            </a:r>
          </a:p>
        </p:txBody>
      </p:sp>
      <p:pic>
        <p:nvPicPr>
          <p:cNvPr id="47116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67000"/>
            <a:ext cx="5495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381000" y="3733800"/>
            <a:ext cx="8458200" cy="723900"/>
            <a:chOff x="240" y="2352"/>
            <a:chExt cx="5328" cy="456"/>
          </a:xfrm>
        </p:grpSpPr>
        <p:sp>
          <p:nvSpPr>
            <p:cNvPr id="17414" name="Rectangle 9"/>
            <p:cNvSpPr>
              <a:spLocks noChangeArrowheads="1"/>
            </p:cNvSpPr>
            <p:nvPr/>
          </p:nvSpPr>
          <p:spPr bwMode="auto">
            <a:xfrm>
              <a:off x="240" y="2414"/>
              <a:ext cx="53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Thus the similarity ratio is    , and </a:t>
              </a:r>
              <a:r>
                <a:rPr lang="el-GR" altLang="en-US"/>
                <a:t>∆</a:t>
              </a:r>
              <a:r>
                <a:rPr lang="en-US" altLang="en-US" i="1"/>
                <a:t>LMJ</a:t>
              </a:r>
              <a:r>
                <a:rPr lang="en-US" altLang="en-US"/>
                <a:t> ~ </a:t>
              </a:r>
              <a:r>
                <a:rPr lang="el-GR" altLang="en-US"/>
                <a:t>∆</a:t>
              </a:r>
              <a:r>
                <a:rPr lang="en-US" altLang="en-US" i="1"/>
                <a:t>PNS</a:t>
              </a:r>
              <a:r>
                <a:rPr lang="en-US" altLang="en-US"/>
                <a:t>.</a:t>
              </a:r>
            </a:p>
          </p:txBody>
        </p:sp>
        <p:pic>
          <p:nvPicPr>
            <p:cNvPr id="17415" name="Picture 14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4" y="2352"/>
              <a:ext cx="156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5"/>
          <p:cNvGrpSpPr>
            <a:grpSpLocks/>
          </p:cNvGrpSpPr>
          <p:nvPr/>
        </p:nvGrpSpPr>
        <p:grpSpPr bwMode="auto">
          <a:xfrm>
            <a:off x="533400" y="2438400"/>
            <a:ext cx="7854950" cy="1303338"/>
            <a:chOff x="236" y="2256"/>
            <a:chExt cx="4948" cy="821"/>
          </a:xfrm>
        </p:grpSpPr>
        <p:sp>
          <p:nvSpPr>
            <p:cNvPr id="18435" name="Text Box 8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you work with proportions, be sure the ratios compare corresponding measures.</a:t>
              </a:r>
            </a:p>
          </p:txBody>
        </p:sp>
        <p:sp>
          <p:nvSpPr>
            <p:cNvPr id="18436" name="Text Box 9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Hobby Application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28800"/>
            <a:ext cx="336867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28600" y="1708150"/>
            <a:ext cx="5105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the length of the model to the nearest tenth of a centimeter.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228600" y="3124200"/>
            <a:ext cx="5240338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i="1"/>
              <a:t>x</a:t>
            </a:r>
            <a:r>
              <a:rPr lang="en-US" altLang="en-US"/>
              <a:t> be the length of the model in centimeters. The rectangular model of the racing car is similar to the rectangular racing car, so the corresponding lengths are proportional.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838200" y="5562600"/>
            <a:ext cx="704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length of the model is 17.5 centimeters.</a:t>
            </a:r>
          </a:p>
        </p:txBody>
      </p:sp>
      <p:pic>
        <p:nvPicPr>
          <p:cNvPr id="20484" name="Picture 10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55816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9" name="Picture 11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90800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524000" y="35052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5(6.3) = </a:t>
            </a:r>
            <a:r>
              <a:rPr lang="en-US" altLang="en-US" i="1"/>
              <a:t>x</a:t>
            </a:r>
            <a:r>
              <a:rPr lang="en-US" altLang="en-US"/>
              <a:t>(1.8)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4191000" y="3505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828800" y="4038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31.5 = 1.8</a:t>
            </a:r>
            <a:r>
              <a:rPr lang="en-US" altLang="en-US" i="1"/>
              <a:t>x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4191000" y="4038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828800" y="4572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17.5 = </a:t>
            </a:r>
            <a:r>
              <a:rPr lang="en-US" altLang="en-US" i="1"/>
              <a:t>x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4191000" y="4572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Divide both sides by 1.8.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/>
      <p:bldP spid="48140" grpId="0"/>
      <p:bldP spid="48141" grpId="0"/>
      <p:bldP spid="48142" grpId="0"/>
      <p:bldP spid="48143" grpId="0"/>
      <p:bldP spid="48144" grpId="0"/>
      <p:bldP spid="481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371600"/>
            <a:ext cx="8153400" cy="4495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eaLnBrk="1" hangingPunct="1"/>
            <a:endParaRPr lang="en-US" altLang="en-US" sz="800" b="1" dirty="0"/>
          </a:p>
          <a:p>
            <a:pPr eaLnBrk="1" hangingPunct="1"/>
            <a:endParaRPr lang="en-US" altLang="en-US" sz="800" dirty="0"/>
          </a:p>
          <a:p>
            <a:pPr eaLnBrk="1" hangingPunct="1"/>
            <a:r>
              <a:rPr lang="en-US" altLang="en-US" sz="2800" b="1" dirty="0"/>
              <a:t>1.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itchFamily="18" charset="2"/>
              </a:rPr>
              <a:t>If </a:t>
            </a:r>
            <a:r>
              <a:rPr lang="el-GR" altLang="en-US" dirty="0"/>
              <a:t>∆</a:t>
            </a:r>
            <a:r>
              <a:rPr lang="en-US" altLang="en-US" sz="2800" i="1" dirty="0">
                <a:sym typeface="Symbol" pitchFamily="18" charset="2"/>
              </a:rPr>
              <a:t>QRS</a:t>
            </a:r>
            <a:r>
              <a:rPr lang="en-US" altLang="en-US" sz="2800" dirty="0">
                <a:sym typeface="Symbol" pitchFamily="18" charset="2"/>
              </a:rPr>
              <a:t>  </a:t>
            </a:r>
            <a:r>
              <a:rPr lang="el-GR" altLang="en-US" dirty="0"/>
              <a:t>∆</a:t>
            </a:r>
            <a:r>
              <a:rPr lang="en-US" altLang="en-US" sz="2800" i="1" dirty="0">
                <a:sym typeface="Symbol" pitchFamily="18" charset="2"/>
              </a:rPr>
              <a:t>ZYX</a:t>
            </a:r>
            <a:r>
              <a:rPr lang="en-US" altLang="en-US" sz="2800" dirty="0">
                <a:sym typeface="Symbol" pitchFamily="18" charset="2"/>
              </a:rPr>
              <a:t>, identify the pairs of congruent angles and the pairs of congruent sides.</a:t>
            </a:r>
          </a:p>
          <a:p>
            <a:pPr eaLnBrk="1" hangingPunct="1"/>
            <a:endParaRPr lang="en-US" altLang="en-US" sz="2800" dirty="0">
              <a:sym typeface="Symbol" pitchFamily="18" charset="2"/>
            </a:endParaRPr>
          </a:p>
          <a:p>
            <a:pPr eaLnBrk="1" hangingPunct="1"/>
            <a:r>
              <a:rPr lang="en-US" altLang="en-US" b="1" dirty="0">
                <a:sym typeface="Symbol" pitchFamily="18" charset="2"/>
              </a:rPr>
              <a:t>Solve each proportion.</a:t>
            </a:r>
          </a:p>
          <a:p>
            <a:pPr eaLnBrk="1" hangingPunct="1"/>
            <a:endParaRPr lang="en-US" altLang="en-US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2.</a:t>
            </a:r>
            <a:r>
              <a:rPr lang="en-US" altLang="en-US" sz="2800" dirty="0">
                <a:sym typeface="Symbol" pitchFamily="18" charset="2"/>
              </a:rPr>
              <a:t>     			 </a:t>
            </a:r>
            <a:r>
              <a:rPr lang="en-US" altLang="en-US" sz="2800" b="1" dirty="0">
                <a:sym typeface="Symbol" pitchFamily="18" charset="2"/>
              </a:rPr>
              <a:t>3.</a:t>
            </a:r>
            <a:r>
              <a:rPr lang="en-US" altLang="en-US" sz="2800" dirty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066800" y="5257800"/>
            <a:ext cx="1162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x 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= 9</a:t>
            </a:r>
            <a:endParaRPr lang="en-US" altLang="en-US" sz="2800">
              <a:sym typeface="Symbol" pitchFamily="18" charset="2"/>
            </a:endParaRP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4876800" y="5257800"/>
            <a:ext cx="1387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x 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= 18</a:t>
            </a:r>
            <a:endParaRPr lang="en-US" altLang="en-US" sz="2800">
              <a:sym typeface="Symbol" pitchFamily="18" charset="2"/>
            </a:endParaRPr>
          </a:p>
        </p:txBody>
      </p:sp>
      <p:pic>
        <p:nvPicPr>
          <p:cNvPr id="3077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495800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3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495800"/>
            <a:ext cx="20383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3657600" y="2971800"/>
            <a:ext cx="5105400" cy="822325"/>
            <a:chOff x="1344" y="3648"/>
            <a:chExt cx="3216" cy="518"/>
          </a:xfrm>
        </p:grpSpPr>
        <p:sp>
          <p:nvSpPr>
            <p:cNvPr id="3080" name="Text Box 33"/>
            <p:cNvSpPr txBox="1">
              <a:spLocks noChangeArrowheads="1"/>
            </p:cNvSpPr>
            <p:nvPr/>
          </p:nvSpPr>
          <p:spPr bwMode="auto">
            <a:xfrm>
              <a:off x="1344" y="3648"/>
              <a:ext cx="321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Q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Z; 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R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Y; 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S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X;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QR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ZY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;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RS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YX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;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QS</a:t>
              </a:r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ZX</a:t>
              </a:r>
              <a:endParaRPr lang="en-US" altLang="en-US">
                <a:solidFill>
                  <a:srgbClr val="FF0000"/>
                </a:solidFill>
                <a:sym typeface="Symbol" pitchFamily="18" charset="2"/>
              </a:endParaRPr>
            </a:p>
          </p:txBody>
        </p:sp>
        <p:sp>
          <p:nvSpPr>
            <p:cNvPr id="3081" name="Line 34"/>
            <p:cNvSpPr>
              <a:spLocks noChangeShapeType="1"/>
            </p:cNvSpPr>
            <p:nvPr/>
          </p:nvSpPr>
          <p:spPr bwMode="auto">
            <a:xfrm>
              <a:off x="1426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35"/>
            <p:cNvSpPr>
              <a:spLocks noChangeShapeType="1"/>
            </p:cNvSpPr>
            <p:nvPr/>
          </p:nvSpPr>
          <p:spPr bwMode="auto">
            <a:xfrm>
              <a:off x="1927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36"/>
            <p:cNvSpPr>
              <a:spLocks noChangeShapeType="1"/>
            </p:cNvSpPr>
            <p:nvPr/>
          </p:nvSpPr>
          <p:spPr bwMode="auto">
            <a:xfrm>
              <a:off x="2331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37"/>
            <p:cNvSpPr>
              <a:spLocks noChangeShapeType="1"/>
            </p:cNvSpPr>
            <p:nvPr/>
          </p:nvSpPr>
          <p:spPr bwMode="auto">
            <a:xfrm>
              <a:off x="2832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38"/>
            <p:cNvSpPr>
              <a:spLocks noChangeShapeType="1"/>
            </p:cNvSpPr>
            <p:nvPr/>
          </p:nvSpPr>
          <p:spPr bwMode="auto">
            <a:xfrm>
              <a:off x="3257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39"/>
            <p:cNvSpPr>
              <a:spLocks noChangeShapeType="1"/>
            </p:cNvSpPr>
            <p:nvPr/>
          </p:nvSpPr>
          <p:spPr bwMode="auto">
            <a:xfrm>
              <a:off x="3792" y="3936"/>
              <a:ext cx="2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8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71800"/>
            <a:ext cx="5454650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1600200"/>
            <a:ext cx="8229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 boxcar has the dimensions shown. </a:t>
            </a:r>
          </a:p>
          <a:p>
            <a:pPr eaLnBrk="1" hangingPunct="1"/>
            <a:r>
              <a:rPr lang="en-US" altLang="en-US" b="1"/>
              <a:t>A model of the boxcar is 1.25 in. wide. Find the length of the model to the nearest inch.</a:t>
            </a:r>
          </a:p>
        </p:txBody>
      </p:sp>
      <p:pic>
        <p:nvPicPr>
          <p:cNvPr id="37895" name="Picture 7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0"/>
            <a:ext cx="47244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8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715000"/>
            <a:ext cx="1790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685800" y="28956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1.25(36.25) = </a:t>
            </a:r>
            <a:r>
              <a:rPr lang="en-US" altLang="en-US" i="1"/>
              <a:t>x</a:t>
            </a:r>
            <a:r>
              <a:rPr lang="en-US" altLang="en-US"/>
              <a:t>(9)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4191000" y="2895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8288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45.3 = 9</a:t>
            </a:r>
            <a:r>
              <a:rPr lang="en-US" altLang="en-US" i="1"/>
              <a:t>x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191000" y="34290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2362200" y="3962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5 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</a:t>
            </a:r>
            <a:r>
              <a:rPr lang="en-US" altLang="en-US" i="1"/>
              <a:t>x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4191000" y="396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Divide both sides by 9.</a:t>
            </a:r>
          </a:p>
        </p:txBody>
      </p:sp>
      <p:pic>
        <p:nvPicPr>
          <p:cNvPr id="22537" name="Picture 16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05000"/>
            <a:ext cx="1790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601663" y="4953000"/>
            <a:ext cx="8008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length of the model is approximately 5 inches.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/>
      <p:bldP spid="49163" grpId="0"/>
      <p:bldP spid="49164" grpId="0"/>
      <p:bldP spid="49165" grpId="0"/>
      <p:bldP spid="49166" grpId="0"/>
      <p:bldP spid="49167" grpId="0"/>
      <p:bldP spid="4916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57200" y="1573213"/>
            <a:ext cx="8382000" cy="42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Determine whether the polygons are similar. If so, write the similarity ratio and a similarity statement.</a:t>
            </a:r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 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2.</a:t>
            </a:r>
            <a:r>
              <a:rPr lang="en-US" altLang="en-US"/>
              <a:t> The ratio of a model sailboat’s dimensions to the actual boat’s dimensions is    . If the length of the model is 10 inches, what is the length of the actual sailboat in feet?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43000" y="58674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25 ft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629400" y="3048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no</a:t>
            </a:r>
            <a:endParaRPr lang="en-US" altLang="en-US">
              <a:latin typeface="Arial" charset="0"/>
            </a:endParaRPr>
          </a:p>
        </p:txBody>
      </p:sp>
      <p:pic>
        <p:nvPicPr>
          <p:cNvPr id="23558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364966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59" name="Picture 21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430713"/>
            <a:ext cx="30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57200" y="1660525"/>
            <a:ext cx="8382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03225" indent="-403225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3.</a:t>
            </a:r>
            <a:r>
              <a:rPr lang="en-US" altLang="en-US"/>
              <a:t> Tell whether the following statement is sometimes, always, or never true. Two equilateral triangles are similar. </a:t>
            </a:r>
            <a:endParaRPr lang="en-US" altLang="en-US" sz="800">
              <a:latin typeface="Arial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838200" y="3048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Always</a:t>
            </a:r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Identify similar polygons.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Apply properties of similar polygons to solve problems.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similar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similar polygons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similarity ratio</a:t>
            </a:r>
            <a:endParaRPr lang="en-US" altLang="en-US" sz="3200">
              <a:latin typeface="Arial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"/>
          <p:cNvSpPr>
            <a:spLocks noChangeArrowheads="1"/>
          </p:cNvSpPr>
          <p:nvPr/>
        </p:nvSpPr>
        <p:spPr bwMode="auto">
          <a:xfrm>
            <a:off x="457200" y="15240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Figures that are </a:t>
            </a:r>
            <a:r>
              <a:rPr lang="en-US" altLang="en-US" b="1" u="sng"/>
              <a:t>similar</a:t>
            </a:r>
            <a:r>
              <a:rPr lang="en-US" altLang="en-US" b="1"/>
              <a:t> </a:t>
            </a:r>
            <a:r>
              <a:rPr lang="en-US" altLang="en-US"/>
              <a:t>(~) have the same shape but not necessarily the same size.</a:t>
            </a:r>
          </a:p>
        </p:txBody>
      </p:sp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76600"/>
            <a:ext cx="34004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84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76600"/>
            <a:ext cx="364807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8"/>
          <p:cNvGrpSpPr>
            <a:grpSpLocks/>
          </p:cNvGrpSpPr>
          <p:nvPr/>
        </p:nvGrpSpPr>
        <p:grpSpPr bwMode="auto">
          <a:xfrm>
            <a:off x="685800" y="1676400"/>
            <a:ext cx="7934325" cy="3514725"/>
            <a:chOff x="432" y="1056"/>
            <a:chExt cx="4998" cy="2214"/>
          </a:xfrm>
        </p:grpSpPr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56"/>
              <a:ext cx="4998" cy="2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72" name="Rectangle 5"/>
            <p:cNvSpPr>
              <a:spLocks noChangeArrowheads="1"/>
            </p:cNvSpPr>
            <p:nvPr/>
          </p:nvSpPr>
          <p:spPr bwMode="auto">
            <a:xfrm>
              <a:off x="576" y="1680"/>
              <a:ext cx="1296" cy="1200"/>
            </a:xfrm>
            <a:prstGeom prst="rect">
              <a:avLst/>
            </a:prstGeom>
            <a:solidFill>
              <a:srgbClr val="FFEB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3" name="Text Box 6"/>
            <p:cNvSpPr txBox="1">
              <a:spLocks noChangeArrowheads="1"/>
            </p:cNvSpPr>
            <p:nvPr/>
          </p:nvSpPr>
          <p:spPr bwMode="auto">
            <a:xfrm>
              <a:off x="494" y="1632"/>
              <a:ext cx="1440" cy="1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Two polygons are </a:t>
              </a:r>
              <a:r>
                <a:rPr lang="en-US" altLang="en-US" sz="1600" b="1"/>
                <a:t>similar polygons</a:t>
              </a:r>
              <a:r>
                <a:rPr lang="en-US" altLang="en-US" sz="1600"/>
                <a:t> if and only if their corresponding angles are congruent and their corresponding side lengths are proportional.</a:t>
              </a:r>
            </a:p>
          </p:txBody>
        </p:sp>
        <p:sp>
          <p:nvSpPr>
            <p:cNvPr id="7174" name="Rectangle 7"/>
            <p:cNvSpPr>
              <a:spLocks noChangeArrowheads="1"/>
            </p:cNvSpPr>
            <p:nvPr/>
          </p:nvSpPr>
          <p:spPr bwMode="auto">
            <a:xfrm>
              <a:off x="528" y="1825"/>
              <a:ext cx="1200" cy="164"/>
            </a:xfrm>
            <a:prstGeom prst="rect">
              <a:avLst/>
            </a:prstGeom>
            <a:solidFill>
              <a:srgbClr val="FFFF00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Describing Similar Polygons</a:t>
            </a:r>
          </a:p>
        </p:txBody>
      </p:sp>
      <p:sp>
        <p:nvSpPr>
          <p:cNvPr id="8195" name="Rectangle 8"/>
          <p:cNvSpPr>
            <a:spLocks noChangeArrowheads="1"/>
          </p:cNvSpPr>
          <p:nvPr/>
        </p:nvSpPr>
        <p:spPr bwMode="auto">
          <a:xfrm>
            <a:off x="304800" y="1828800"/>
            <a:ext cx="52308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Identify the pairs of congruent angles and corresponding sides.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81000" y="35814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N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Q</a:t>
            </a:r>
            <a:r>
              <a:rPr lang="en-US" altLang="en-US"/>
              <a:t> and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/>
              <a:t>. </a:t>
            </a:r>
          </a:p>
          <a:p>
            <a:pPr eaLnBrk="1" hangingPunct="1"/>
            <a:r>
              <a:rPr lang="en-US" altLang="en-US"/>
              <a:t>By the Third Angles Theorem,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M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T</a:t>
            </a:r>
            <a:r>
              <a:rPr lang="en-US" altLang="en-US"/>
              <a:t>.</a:t>
            </a:r>
          </a:p>
        </p:txBody>
      </p:sp>
      <p:pic>
        <p:nvPicPr>
          <p:cNvPr id="31760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29200"/>
            <a:ext cx="64960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0200"/>
            <a:ext cx="2828925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1533525"/>
            <a:ext cx="169545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" name="Text Box 20"/>
          <p:cNvSpPr txBox="1">
            <a:spLocks noChangeArrowheads="1"/>
          </p:cNvSpPr>
          <p:nvPr/>
        </p:nvSpPr>
        <p:spPr bwMode="auto">
          <a:xfrm>
            <a:off x="7091363" y="2181225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900"/>
              <a:t>0.5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sp>
        <p:nvSpPr>
          <p:cNvPr id="9219" name="Rectangle 20"/>
          <p:cNvSpPr>
            <a:spLocks noChangeArrowheads="1"/>
          </p:cNvSpPr>
          <p:nvPr/>
        </p:nvSpPr>
        <p:spPr bwMode="auto">
          <a:xfrm>
            <a:off x="381000" y="1676400"/>
            <a:ext cx="5105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Identify the pairs of congruent angles and corresponding sides.</a:t>
            </a:r>
          </a:p>
        </p:txBody>
      </p:sp>
      <p:pic>
        <p:nvPicPr>
          <p:cNvPr id="9220" name="Picture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1524000"/>
            <a:ext cx="3813175" cy="277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228600" y="3733800"/>
            <a:ext cx="670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G</a:t>
            </a:r>
            <a:r>
              <a:rPr lang="en-US" altLang="en-US"/>
              <a:t> and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C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H</a:t>
            </a:r>
            <a:r>
              <a:rPr lang="en-US" altLang="en-US"/>
              <a:t>. </a:t>
            </a:r>
          </a:p>
          <a:p>
            <a:pPr eaLnBrk="1" hangingPunct="1"/>
            <a:r>
              <a:rPr lang="en-US" altLang="en-US"/>
              <a:t>By the Third Angles Theorem,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J</a:t>
            </a:r>
            <a:r>
              <a:rPr lang="en-US" altLang="en-US"/>
              <a:t>.</a:t>
            </a:r>
          </a:p>
        </p:txBody>
      </p:sp>
      <p:pic>
        <p:nvPicPr>
          <p:cNvPr id="16413" name="Picture 2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0"/>
            <a:ext cx="6486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962400"/>
            <a:ext cx="442277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43" name="Group 10"/>
          <p:cNvGrpSpPr>
            <a:grpSpLocks/>
          </p:cNvGrpSpPr>
          <p:nvPr/>
        </p:nvGrpSpPr>
        <p:grpSpPr bwMode="auto">
          <a:xfrm>
            <a:off x="457200" y="1038225"/>
            <a:ext cx="8229600" cy="2819400"/>
            <a:chOff x="288" y="654"/>
            <a:chExt cx="5184" cy="1776"/>
          </a:xfrm>
        </p:grpSpPr>
        <p:sp>
          <p:nvSpPr>
            <p:cNvPr id="10244" name="Rectangle 2"/>
            <p:cNvSpPr>
              <a:spLocks noChangeArrowheads="1"/>
            </p:cNvSpPr>
            <p:nvPr/>
          </p:nvSpPr>
          <p:spPr bwMode="auto">
            <a:xfrm>
              <a:off x="288" y="654"/>
              <a:ext cx="5184" cy="1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A </a:t>
              </a:r>
              <a:r>
                <a:rPr lang="en-US" altLang="en-US" b="1" u="sng"/>
                <a:t>similarity ratio</a:t>
              </a:r>
              <a:r>
                <a:rPr lang="en-US" altLang="en-US" b="1"/>
                <a:t> </a:t>
              </a:r>
              <a:r>
                <a:rPr lang="en-US" altLang="en-US"/>
                <a:t>is the ratio of the lengths of</a:t>
              </a:r>
            </a:p>
            <a:p>
              <a:pPr eaLnBrk="1" hangingPunct="1"/>
              <a:endParaRPr lang="en-US" altLang="en-US"/>
            </a:p>
            <a:p>
              <a:pPr eaLnBrk="1" hangingPunct="1"/>
              <a:r>
                <a:rPr lang="en-US" altLang="en-US"/>
                <a:t>the corresponding sides of two similar polygons.</a:t>
              </a:r>
            </a:p>
            <a:p>
              <a:pPr eaLnBrk="1" hangingPunct="1"/>
              <a:endParaRPr lang="en-US" altLang="en-US"/>
            </a:p>
            <a:p>
              <a:pPr eaLnBrk="1" hangingPunct="1"/>
              <a:r>
                <a:rPr lang="en-US" altLang="en-US"/>
                <a:t>The similarity ratio of </a:t>
              </a:r>
              <a:r>
                <a:rPr lang="el-GR" altLang="en-US"/>
                <a:t>∆</a:t>
              </a:r>
              <a:r>
                <a:rPr lang="en-US" altLang="en-US" i="1"/>
                <a:t>ABC </a:t>
              </a:r>
              <a:r>
                <a:rPr lang="en-US" altLang="en-US"/>
                <a:t>to </a:t>
              </a:r>
              <a:r>
                <a:rPr lang="el-GR" altLang="en-US"/>
                <a:t>∆</a:t>
              </a:r>
              <a:r>
                <a:rPr lang="en-US" altLang="en-US" i="1"/>
                <a:t>DEF </a:t>
              </a:r>
              <a:r>
                <a:rPr lang="en-US" altLang="en-US"/>
                <a:t>is   , or    .</a:t>
              </a:r>
            </a:p>
            <a:p>
              <a:pPr eaLnBrk="1" hangingPunct="1"/>
              <a:endParaRPr lang="en-US" altLang="en-US"/>
            </a:p>
            <a:p>
              <a:pPr eaLnBrk="1" hangingPunct="1"/>
              <a:r>
                <a:rPr lang="en-US" altLang="en-US"/>
                <a:t>The similarity ratio of </a:t>
              </a:r>
              <a:r>
                <a:rPr lang="el-GR" altLang="en-US"/>
                <a:t>∆</a:t>
              </a:r>
              <a:r>
                <a:rPr lang="en-US" altLang="en-US" i="1"/>
                <a:t>DEF </a:t>
              </a:r>
              <a:r>
                <a:rPr lang="en-US" altLang="en-US"/>
                <a:t>to </a:t>
              </a:r>
              <a:r>
                <a:rPr lang="el-GR" altLang="en-US"/>
                <a:t>∆</a:t>
              </a:r>
              <a:r>
                <a:rPr lang="en-US" altLang="en-US" i="1"/>
                <a:t>ABC </a:t>
              </a:r>
              <a:r>
                <a:rPr lang="en-US" altLang="en-US"/>
                <a:t>is   , or 2.</a:t>
              </a:r>
            </a:p>
          </p:txBody>
        </p:sp>
        <p:pic>
          <p:nvPicPr>
            <p:cNvPr id="10245" name="Picture 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1488"/>
              <a:ext cx="15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6" name="Picture 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1968"/>
              <a:ext cx="15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7" name="Picture 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4" y="1488"/>
              <a:ext cx="156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800</Words>
  <Application>Microsoft Office PowerPoint</Application>
  <PresentationFormat>On-screen Show (4:3)</PresentationFormat>
  <Paragraphs>110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Verdana</vt:lpstr>
      <vt:lpstr>Arial</vt:lpstr>
      <vt:lpstr>Arial Black</vt:lpstr>
      <vt:lpstr>Symbol</vt:lpstr>
      <vt:lpstr>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104</cp:revision>
  <dcterms:created xsi:type="dcterms:W3CDTF">2002-10-14T18:20:28Z</dcterms:created>
  <dcterms:modified xsi:type="dcterms:W3CDTF">2014-03-06T12:11:15Z</dcterms:modified>
</cp:coreProperties>
</file>