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69" r:id="rId2"/>
    <p:sldId id="264" r:id="rId3"/>
    <p:sldId id="266" r:id="rId4"/>
    <p:sldId id="267" r:id="rId5"/>
    <p:sldId id="478" r:id="rId6"/>
    <p:sldId id="499" r:id="rId7"/>
    <p:sldId id="479" r:id="rId8"/>
    <p:sldId id="500" r:id="rId9"/>
    <p:sldId id="511" r:id="rId10"/>
    <p:sldId id="481" r:id="rId11"/>
    <p:sldId id="504" r:id="rId12"/>
    <p:sldId id="505" r:id="rId13"/>
    <p:sldId id="480" r:id="rId14"/>
    <p:sldId id="482" r:id="rId15"/>
    <p:sldId id="483" r:id="rId16"/>
    <p:sldId id="506" r:id="rId17"/>
    <p:sldId id="484" r:id="rId18"/>
    <p:sldId id="485" r:id="rId19"/>
    <p:sldId id="489" r:id="rId20"/>
    <p:sldId id="503" r:id="rId21"/>
    <p:sldId id="487" r:id="rId22"/>
    <p:sldId id="507" r:id="rId23"/>
    <p:sldId id="488" r:id="rId24"/>
    <p:sldId id="486" r:id="rId25"/>
    <p:sldId id="501" r:id="rId26"/>
    <p:sldId id="490" r:id="rId27"/>
    <p:sldId id="492" r:id="rId28"/>
    <p:sldId id="502" r:id="rId29"/>
    <p:sldId id="493" r:id="rId30"/>
    <p:sldId id="494" r:id="rId31"/>
    <p:sldId id="508" r:id="rId32"/>
    <p:sldId id="495" r:id="rId33"/>
    <p:sldId id="509" r:id="rId34"/>
    <p:sldId id="496" r:id="rId35"/>
    <p:sldId id="497" r:id="rId36"/>
    <p:sldId id="512" r:id="rId37"/>
    <p:sldId id="513" r:id="rId38"/>
    <p:sldId id="498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3366FF"/>
    <a:srgbClr val="800080"/>
    <a:srgbClr val="FF3300"/>
    <a:srgbClr val="FF6600"/>
    <a:srgbClr val="CEE1FE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04" autoAdjust="0"/>
    <p:restoredTop sz="95561" autoAdjust="0"/>
  </p:normalViewPr>
  <p:slideViewPr>
    <p:cSldViewPr>
      <p:cViewPr varScale="1">
        <p:scale>
          <a:sx n="70" d="100"/>
          <a:sy n="70" d="100"/>
        </p:scale>
        <p:origin x="-474" y="-108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fld id="{2B066670-6C89-4EC9-852D-49F9D0056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0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D3D483FB-8875-40BA-B2D4-AEAD5FECE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77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1D9A1780-8B67-4712-B9EC-7A199898667A}" type="slidenum">
              <a:rPr lang="en-US" sz="1200" b="0" smtClean="0">
                <a:latin typeface="Times New Roman" pitchFamily="18" charset="0"/>
              </a:rPr>
              <a:pPr/>
              <a:t>2</a:t>
            </a:fld>
            <a:endParaRPr lang="en-US" sz="1200" b="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64933-4F1F-4ADB-95CB-E94585ADB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51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4F5E0-2C62-4FB5-8709-1A27C15EF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8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79ED0-72B1-43CD-B1AC-5C48F105D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8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E52A1-736A-4095-969E-F3CF8FFC6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188BF-732C-481C-ACAD-0E604CEE1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2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F6A07-A55F-41A3-998D-06476F8AE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4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40423-2876-4883-B486-41970D99D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7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EE379-CD10-46F0-921F-3C18244B6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0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E95ED-A999-4122-87DE-17D7CBE228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3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923AF-D0E6-442A-986C-3CD243BC7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9F231-EA58-4086-85FC-DCAFAEE59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4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8217EFF0-C9CD-4E79-9158-157B3C6D4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553200"/>
            <a:ext cx="91392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0"/>
          <p:cNvSpPr txBox="1">
            <a:spLocks noChangeArrowheads="1"/>
          </p:cNvSpPr>
          <p:nvPr userDrawn="1"/>
        </p:nvSpPr>
        <p:spPr bwMode="auto">
          <a:xfrm>
            <a:off x="60325" y="6556375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1" name="Group 11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7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3" name="Text Box 13"/>
          <p:cNvSpPr txBox="1">
            <a:spLocks noChangeArrowheads="1"/>
          </p:cNvSpPr>
          <p:nvPr userDrawn="1"/>
        </p:nvSpPr>
        <p:spPr bwMode="auto">
          <a:xfrm>
            <a:off x="1143000" y="119063"/>
            <a:ext cx="4092575" cy="579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3200" b="0" smtClean="0">
                <a:solidFill>
                  <a:schemeClr val="bg1"/>
                </a:solidFill>
                <a:latin typeface="Arial Black" pitchFamily="34" charset="0"/>
              </a:rPr>
              <a:t>Writing Functions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34.xml"/><Relationship Id="rId10" Type="http://schemas.openxmlformats.org/officeDocument/2006/relationships/image" Target="../media/image6.jpeg"/><Relationship Id="rId4" Type="http://schemas.openxmlformats.org/officeDocument/2006/relationships/slide" Target="slide3.xml"/><Relationship Id="rId9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9.bin"/><Relationship Id="rId3" Type="http://schemas.openxmlformats.org/officeDocument/2006/relationships/image" Target="../media/image9.png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image" Target="../media/image12.png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4.png"/><Relationship Id="rId10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2"/>
          </a:xfrm>
        </p:grpSpPr>
        <p:pic>
          <p:nvPicPr>
            <p:cNvPr id="205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0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endParaRPr lang="en-US" sz="800" b="0">
                <a:latin typeface="Arial" charset="0"/>
              </a:endParaRPr>
            </a:p>
          </p:txBody>
        </p:sp>
        <p:sp>
          <p:nvSpPr>
            <p:cNvPr id="2061" name="Text Box 4"/>
            <p:cNvSpPr txBox="1">
              <a:spLocks noChangeArrowheads="1"/>
            </p:cNvSpPr>
            <p:nvPr/>
          </p:nvSpPr>
          <p:spPr bwMode="auto">
            <a:xfrm>
              <a:off x="910" y="103"/>
              <a:ext cx="47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3200" b="0">
                  <a:solidFill>
                    <a:schemeClr val="bg1"/>
                  </a:solidFill>
                  <a:latin typeface="Arial Black" pitchFamily="34" charset="0"/>
                </a:rPr>
                <a:t>Writing Functions</a:t>
              </a:r>
            </a:p>
          </p:txBody>
        </p:sp>
        <p:sp>
          <p:nvSpPr>
            <p:cNvPr id="2062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399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1" name="Text Box 3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24188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3" name="Text Box 3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71888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graphicFrame>
        <p:nvGraphicFramePr>
          <p:cNvPr id="2054" name="Object 1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6" imgW="454663" imgH="779422" progId="Equation.DSMT4">
                  <p:embed/>
                </p:oleObj>
              </mc:Choice>
              <mc:Fallback>
                <p:oleObj name="Equation" r:id="rId6" imgW="454663" imgH="77942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8" imgW="454663" imgH="779422" progId="Equation.DSMT4">
                  <p:embed/>
                </p:oleObj>
              </mc:Choice>
              <mc:Fallback>
                <p:oleObj name="Equation" r:id="rId8" imgW="454663" imgH="77942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3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9" imgW="454663" imgH="779422" progId="Equation.DSMT4">
                  <p:embed/>
                </p:oleObj>
              </mc:Choice>
              <mc:Fallback>
                <p:oleObj name="Equation" r:id="rId9" imgW="454663" imgH="77942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14" descr="splash_first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15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746125" y="1487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066800" y="1600200"/>
            <a:ext cx="7102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FF0000"/>
                </a:solidFill>
              </a:rPr>
              <a:t>input</a:t>
            </a:r>
            <a:r>
              <a:rPr lang="en-US" b="0">
                <a:solidFill>
                  <a:srgbClr val="FF3300"/>
                </a:solidFill>
              </a:rPr>
              <a:t> </a:t>
            </a:r>
            <a:r>
              <a:rPr lang="en-US" b="0"/>
              <a:t>of a function is the </a:t>
            </a:r>
            <a:r>
              <a:rPr lang="en-US" u="sng"/>
              <a:t>independent variable</a:t>
            </a:r>
            <a:r>
              <a:rPr lang="en-US" b="0"/>
              <a:t>. The </a:t>
            </a:r>
            <a:r>
              <a:rPr lang="en-US" b="0">
                <a:solidFill>
                  <a:srgbClr val="0000CC"/>
                </a:solidFill>
              </a:rPr>
              <a:t>output</a:t>
            </a:r>
            <a:r>
              <a:rPr lang="en-US" b="0"/>
              <a:t> of a function is the</a:t>
            </a:r>
            <a:r>
              <a:rPr lang="en-US" u="sng"/>
              <a:t> dependent variable.</a:t>
            </a:r>
            <a:r>
              <a:rPr lang="en-US" b="0"/>
              <a:t> The value of the dependent variable </a:t>
            </a:r>
            <a:r>
              <a:rPr lang="en-US" b="0" i="1"/>
              <a:t>depends</a:t>
            </a:r>
            <a:r>
              <a:rPr lang="en-US" b="0"/>
              <a:t> on, or is a function of, the value of the independent variable.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2A: Identifying Independent and Dependent Variables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1951038"/>
            <a:ext cx="8796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</a:t>
            </a:r>
          </a:p>
          <a:p>
            <a:pPr>
              <a:lnSpc>
                <a:spcPct val="50000"/>
              </a:lnSpc>
            </a:pPr>
            <a:r>
              <a:rPr lang="en-US"/>
              <a:t>in the situation.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762000" y="2895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A painter must measure a room before deciding how much paint to buy.</a:t>
            </a:r>
          </a:p>
        </p:txBody>
      </p:sp>
      <p:sp>
        <p:nvSpPr>
          <p:cNvPr id="322567" name="Text Box 7"/>
          <p:cNvSpPr txBox="1">
            <a:spLocks noChangeArrowheads="1"/>
          </p:cNvSpPr>
          <p:nvPr/>
        </p:nvSpPr>
        <p:spPr bwMode="auto">
          <a:xfrm>
            <a:off x="762000" y="3792538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amount of paint</a:t>
            </a:r>
            <a:r>
              <a:rPr lang="en-US" b="0"/>
              <a:t> </a:t>
            </a:r>
            <a:r>
              <a:rPr lang="en-US" b="0" i="1"/>
              <a:t>depends</a:t>
            </a:r>
            <a:r>
              <a:rPr lang="en-US" b="0"/>
              <a:t> </a:t>
            </a:r>
            <a:r>
              <a:rPr lang="en-US" b="0" i="1"/>
              <a:t>on</a:t>
            </a:r>
            <a:r>
              <a:rPr lang="en-US" b="0"/>
              <a:t> the </a:t>
            </a:r>
            <a:r>
              <a:rPr lang="en-US" b="0">
                <a:solidFill>
                  <a:srgbClr val="FF0000"/>
                </a:solidFill>
              </a:rPr>
              <a:t>measurement of a room</a:t>
            </a:r>
            <a:r>
              <a:rPr lang="en-US" b="0"/>
              <a:t>.</a:t>
            </a:r>
          </a:p>
        </p:txBody>
      </p:sp>
      <p:sp>
        <p:nvSpPr>
          <p:cNvPr id="322569" name="Text Box 9"/>
          <p:cNvSpPr txBox="1">
            <a:spLocks noChangeArrowheads="1"/>
          </p:cNvSpPr>
          <p:nvPr/>
        </p:nvSpPr>
        <p:spPr bwMode="auto">
          <a:xfrm>
            <a:off x="1050925" y="4740275"/>
            <a:ext cx="64023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Dependent: </a:t>
            </a:r>
            <a:r>
              <a:rPr lang="en-US" b="0">
                <a:solidFill>
                  <a:srgbClr val="3333FF"/>
                </a:solidFill>
              </a:rPr>
              <a:t>amount of paint</a:t>
            </a:r>
            <a:endParaRPr 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b="0"/>
              <a:t>Independent: </a:t>
            </a:r>
            <a:r>
              <a:rPr lang="en-US" b="0">
                <a:solidFill>
                  <a:srgbClr val="FF0000"/>
                </a:solidFill>
              </a:rPr>
              <a:t>measurement of the room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7" grpId="0"/>
      <p:bldP spid="3225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8796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</a:t>
            </a:r>
          </a:p>
          <a:p>
            <a:pPr>
              <a:lnSpc>
                <a:spcPct val="50000"/>
              </a:lnSpc>
            </a:pPr>
            <a:r>
              <a:rPr lang="en-US"/>
              <a:t>in the situation.</a:t>
            </a:r>
          </a:p>
        </p:txBody>
      </p:sp>
      <p:sp>
        <p:nvSpPr>
          <p:cNvPr id="323590" name="Text Box 6"/>
          <p:cNvSpPr txBox="1">
            <a:spLocks noChangeArrowheads="1"/>
          </p:cNvSpPr>
          <p:nvPr/>
        </p:nvSpPr>
        <p:spPr bwMode="auto">
          <a:xfrm>
            <a:off x="593725" y="2971800"/>
            <a:ext cx="8255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The height of a candle decreases </a:t>
            </a:r>
            <a:r>
              <a:rPr lang="en-US" i="1"/>
              <a:t>d </a:t>
            </a:r>
            <a:r>
              <a:rPr lang="en-US"/>
              <a:t>centimeters for every hour it burns.</a:t>
            </a:r>
          </a:p>
        </p:txBody>
      </p:sp>
      <p:sp>
        <p:nvSpPr>
          <p:cNvPr id="323591" name="Text Box 7"/>
          <p:cNvSpPr txBox="1">
            <a:spLocks noChangeArrowheads="1"/>
          </p:cNvSpPr>
          <p:nvPr/>
        </p:nvSpPr>
        <p:spPr bwMode="auto">
          <a:xfrm>
            <a:off x="944563" y="4968875"/>
            <a:ext cx="46466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</a:t>
            </a:r>
            <a:r>
              <a:rPr lang="en-US"/>
              <a:t>: </a:t>
            </a:r>
            <a:r>
              <a:rPr lang="en-US" b="0">
                <a:solidFill>
                  <a:srgbClr val="3333FF"/>
                </a:solidFill>
              </a:rPr>
              <a:t>height of candle</a:t>
            </a:r>
            <a:r>
              <a:rPr lang="en-US"/>
              <a:t> </a:t>
            </a:r>
          </a:p>
          <a:p>
            <a:pPr>
              <a:lnSpc>
                <a:spcPct val="50000"/>
              </a:lnSpc>
            </a:pPr>
            <a:r>
              <a:rPr lang="en-US" b="0"/>
              <a:t>Independent</a:t>
            </a:r>
            <a:r>
              <a:rPr lang="en-US"/>
              <a:t>: </a:t>
            </a:r>
            <a:r>
              <a:rPr lang="en-US" b="0">
                <a:solidFill>
                  <a:srgbClr val="FF0000"/>
                </a:solidFill>
              </a:rPr>
              <a:t>time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23592" name="Text Box 8"/>
          <p:cNvSpPr txBox="1">
            <a:spLocks noChangeArrowheads="1"/>
          </p:cNvSpPr>
          <p:nvPr/>
        </p:nvSpPr>
        <p:spPr bwMode="auto">
          <a:xfrm>
            <a:off x="593725" y="38862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height of a candle</a:t>
            </a:r>
            <a:r>
              <a:rPr lang="en-US" b="0"/>
              <a:t> </a:t>
            </a:r>
            <a:r>
              <a:rPr lang="en-US" b="0" i="1"/>
              <a:t>depends </a:t>
            </a:r>
            <a:r>
              <a:rPr lang="en-US" b="0"/>
              <a:t>on the </a:t>
            </a:r>
            <a:r>
              <a:rPr lang="en-US" b="0">
                <a:solidFill>
                  <a:srgbClr val="FF0000"/>
                </a:solidFill>
              </a:rPr>
              <a:t>number of hours it burns</a:t>
            </a:r>
            <a:r>
              <a:rPr lang="en-US" b="0"/>
              <a:t>. </a:t>
            </a: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2B: Identifying Independent and Dependent Variables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90" grpId="0"/>
      <p:bldP spid="323591" grpId="0"/>
      <p:bldP spid="3235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660400" y="2895600"/>
            <a:ext cx="8864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A veterinarian must weigh an animal before determining the amount of medication.</a:t>
            </a:r>
          </a:p>
        </p:txBody>
      </p:sp>
      <p:sp>
        <p:nvSpPr>
          <p:cNvPr id="297992" name="Text Box 8"/>
          <p:cNvSpPr txBox="1">
            <a:spLocks noChangeArrowheads="1"/>
          </p:cNvSpPr>
          <p:nvPr/>
        </p:nvSpPr>
        <p:spPr bwMode="auto">
          <a:xfrm>
            <a:off x="685800" y="38862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amount of medication</a:t>
            </a:r>
            <a:r>
              <a:rPr lang="en-US" b="0"/>
              <a:t> </a:t>
            </a:r>
            <a:r>
              <a:rPr lang="en-US" b="0" i="1"/>
              <a:t>depends on</a:t>
            </a:r>
            <a:r>
              <a:rPr lang="en-US" b="0"/>
              <a:t> the </a:t>
            </a:r>
            <a:r>
              <a:rPr lang="en-US" b="0">
                <a:solidFill>
                  <a:srgbClr val="FF0000"/>
                </a:solidFill>
              </a:rPr>
              <a:t>weight of an animal</a:t>
            </a:r>
            <a:r>
              <a:rPr lang="en-US" b="0"/>
              <a:t>.</a:t>
            </a:r>
          </a:p>
        </p:txBody>
      </p:sp>
      <p:sp>
        <p:nvSpPr>
          <p:cNvPr id="297993" name="Text Box 9"/>
          <p:cNvSpPr txBox="1">
            <a:spLocks noChangeArrowheads="1"/>
          </p:cNvSpPr>
          <p:nvPr/>
        </p:nvSpPr>
        <p:spPr bwMode="auto">
          <a:xfrm>
            <a:off x="1052513" y="5062538"/>
            <a:ext cx="5457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Dependent: </a:t>
            </a:r>
            <a:r>
              <a:rPr lang="en-US" b="0">
                <a:solidFill>
                  <a:srgbClr val="3333FF"/>
                </a:solidFill>
              </a:rPr>
              <a:t>amount of medication</a:t>
            </a:r>
            <a:endParaRPr 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b="0"/>
              <a:t>Independent: </a:t>
            </a:r>
            <a:r>
              <a:rPr lang="en-US" b="0">
                <a:solidFill>
                  <a:srgbClr val="FF0000"/>
                </a:solidFill>
              </a:rPr>
              <a:t>weight of animal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228600" y="1981200"/>
            <a:ext cx="8796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</a:t>
            </a:r>
          </a:p>
          <a:p>
            <a:pPr>
              <a:lnSpc>
                <a:spcPct val="50000"/>
              </a:lnSpc>
            </a:pPr>
            <a:r>
              <a:rPr lang="en-US"/>
              <a:t>in the situation.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2C: Identifying Independent and Dependent Variables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7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7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92" grpId="0"/>
      <p:bldP spid="29799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ChangeArrowheads="1"/>
          </p:cNvSpPr>
          <p:nvPr/>
        </p:nvSpPr>
        <p:spPr bwMode="auto">
          <a:xfrm rot="10800000" flipV="1">
            <a:off x="838200" y="1219200"/>
            <a:ext cx="2562225" cy="45720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chemeClr val="bg1"/>
                </a:solidFill>
                <a:sym typeface="Symbol" pitchFamily="18" charset="2"/>
              </a:rPr>
              <a:t>Helpful Hint</a:t>
            </a:r>
          </a:p>
        </p:txBody>
      </p:sp>
      <p:sp>
        <p:nvSpPr>
          <p:cNvPr id="15363" name="Rectangle 16"/>
          <p:cNvSpPr>
            <a:spLocks noChangeArrowheads="1"/>
          </p:cNvSpPr>
          <p:nvPr/>
        </p:nvSpPr>
        <p:spPr bwMode="auto">
          <a:xfrm>
            <a:off x="863600" y="1676400"/>
            <a:ext cx="7061200" cy="4114800"/>
          </a:xfrm>
          <a:prstGeom prst="rect">
            <a:avLst/>
          </a:prstGeom>
          <a:noFill/>
          <a:ln w="12700" algn="ctr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364" name="Text Box 17"/>
          <p:cNvSpPr txBox="1">
            <a:spLocks noChangeArrowheads="1"/>
          </p:cNvSpPr>
          <p:nvPr/>
        </p:nvSpPr>
        <p:spPr bwMode="auto">
          <a:xfrm>
            <a:off x="974725" y="1785938"/>
            <a:ext cx="6645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There are several different ways to describe the variables of a function.</a:t>
            </a:r>
          </a:p>
        </p:txBody>
      </p:sp>
      <p:sp>
        <p:nvSpPr>
          <p:cNvPr id="15365" name="Line 18"/>
          <p:cNvSpPr>
            <a:spLocks noChangeShapeType="1"/>
          </p:cNvSpPr>
          <p:nvPr/>
        </p:nvSpPr>
        <p:spPr bwMode="auto">
          <a:xfrm>
            <a:off x="4343400" y="30480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6" name="Line 19"/>
          <p:cNvSpPr>
            <a:spLocks noChangeShapeType="1"/>
          </p:cNvSpPr>
          <p:nvPr/>
        </p:nvSpPr>
        <p:spPr bwMode="auto">
          <a:xfrm>
            <a:off x="1828800" y="34290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7" name="Line 21"/>
          <p:cNvSpPr>
            <a:spLocks noChangeShapeType="1"/>
          </p:cNvSpPr>
          <p:nvPr/>
        </p:nvSpPr>
        <p:spPr bwMode="auto">
          <a:xfrm>
            <a:off x="1828800" y="39624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8" name="Line 22"/>
          <p:cNvSpPr>
            <a:spLocks noChangeShapeType="1"/>
          </p:cNvSpPr>
          <p:nvPr/>
        </p:nvSpPr>
        <p:spPr bwMode="auto">
          <a:xfrm>
            <a:off x="1866900" y="44958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9" name="Line 23"/>
          <p:cNvSpPr>
            <a:spLocks noChangeShapeType="1"/>
          </p:cNvSpPr>
          <p:nvPr/>
        </p:nvSpPr>
        <p:spPr bwMode="auto">
          <a:xfrm>
            <a:off x="1828800" y="50292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0" name="Text Box 24"/>
          <p:cNvSpPr txBox="1">
            <a:spLocks noChangeArrowheads="1"/>
          </p:cNvSpPr>
          <p:nvPr/>
        </p:nvSpPr>
        <p:spPr bwMode="auto">
          <a:xfrm>
            <a:off x="1812925" y="2697163"/>
            <a:ext cx="23891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/>
              <a:t>Independent</a:t>
            </a:r>
          </a:p>
          <a:p>
            <a:pPr algn="ctr">
              <a:lnSpc>
                <a:spcPct val="25000"/>
              </a:lnSpc>
            </a:pPr>
            <a:r>
              <a:rPr lang="en-US"/>
              <a:t>Variable</a:t>
            </a:r>
          </a:p>
        </p:txBody>
      </p:sp>
      <p:sp>
        <p:nvSpPr>
          <p:cNvPr id="15371" name="Text Box 25"/>
          <p:cNvSpPr txBox="1">
            <a:spLocks noChangeArrowheads="1"/>
          </p:cNvSpPr>
          <p:nvPr/>
        </p:nvSpPr>
        <p:spPr bwMode="auto">
          <a:xfrm>
            <a:off x="4556125" y="2700338"/>
            <a:ext cx="204470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/>
              <a:t>Dependent</a:t>
            </a:r>
          </a:p>
          <a:p>
            <a:pPr algn="ctr">
              <a:lnSpc>
                <a:spcPct val="25000"/>
              </a:lnSpc>
            </a:pPr>
            <a:r>
              <a:rPr lang="en-US"/>
              <a:t>Variable</a:t>
            </a:r>
          </a:p>
        </p:txBody>
      </p:sp>
      <p:sp>
        <p:nvSpPr>
          <p:cNvPr id="300058" name="Text Box 26"/>
          <p:cNvSpPr txBox="1">
            <a:spLocks noChangeArrowheads="1"/>
          </p:cNvSpPr>
          <p:nvPr/>
        </p:nvSpPr>
        <p:spPr bwMode="auto">
          <a:xfrm>
            <a:off x="2117725" y="3462338"/>
            <a:ext cx="1484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x-</a:t>
            </a:r>
            <a:r>
              <a:rPr lang="en-US" b="0"/>
              <a:t>values</a:t>
            </a:r>
            <a:endParaRPr lang="en-US" b="0" i="1"/>
          </a:p>
        </p:txBody>
      </p:sp>
      <p:sp>
        <p:nvSpPr>
          <p:cNvPr id="300059" name="Text Box 27"/>
          <p:cNvSpPr txBox="1">
            <a:spLocks noChangeArrowheads="1"/>
          </p:cNvSpPr>
          <p:nvPr/>
        </p:nvSpPr>
        <p:spPr bwMode="auto">
          <a:xfrm>
            <a:off x="4764088" y="3441700"/>
            <a:ext cx="1482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y-</a:t>
            </a:r>
            <a:r>
              <a:rPr lang="en-US" b="0"/>
              <a:t>values</a:t>
            </a:r>
            <a:endParaRPr lang="en-US" b="0" i="1"/>
          </a:p>
        </p:txBody>
      </p:sp>
      <p:sp>
        <p:nvSpPr>
          <p:cNvPr id="300060" name="Text Box 28"/>
          <p:cNvSpPr txBox="1">
            <a:spLocks noChangeArrowheads="1"/>
          </p:cNvSpPr>
          <p:nvPr/>
        </p:nvSpPr>
        <p:spPr bwMode="auto">
          <a:xfrm>
            <a:off x="2193925" y="3962400"/>
            <a:ext cx="1362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Domain</a:t>
            </a:r>
          </a:p>
        </p:txBody>
      </p:sp>
      <p:sp>
        <p:nvSpPr>
          <p:cNvPr id="300061" name="Text Box 29"/>
          <p:cNvSpPr txBox="1">
            <a:spLocks noChangeArrowheads="1"/>
          </p:cNvSpPr>
          <p:nvPr/>
        </p:nvSpPr>
        <p:spPr bwMode="auto">
          <a:xfrm>
            <a:off x="4951413" y="3962400"/>
            <a:ext cx="1144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Range</a:t>
            </a:r>
          </a:p>
        </p:txBody>
      </p:sp>
      <p:sp>
        <p:nvSpPr>
          <p:cNvPr id="300062" name="Text Box 30"/>
          <p:cNvSpPr txBox="1">
            <a:spLocks noChangeArrowheads="1"/>
          </p:cNvSpPr>
          <p:nvPr/>
        </p:nvSpPr>
        <p:spPr bwMode="auto">
          <a:xfrm>
            <a:off x="2359025" y="44958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Input</a:t>
            </a:r>
          </a:p>
        </p:txBody>
      </p:sp>
      <p:sp>
        <p:nvSpPr>
          <p:cNvPr id="300063" name="Text Box 31"/>
          <p:cNvSpPr txBox="1">
            <a:spLocks noChangeArrowheads="1"/>
          </p:cNvSpPr>
          <p:nvPr/>
        </p:nvSpPr>
        <p:spPr bwMode="auto">
          <a:xfrm>
            <a:off x="4949825" y="44958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Output</a:t>
            </a:r>
          </a:p>
        </p:txBody>
      </p:sp>
      <p:sp>
        <p:nvSpPr>
          <p:cNvPr id="300064" name="Text Box 32"/>
          <p:cNvSpPr txBox="1">
            <a:spLocks noChangeArrowheads="1"/>
          </p:cNvSpPr>
          <p:nvPr/>
        </p:nvSpPr>
        <p:spPr bwMode="auto">
          <a:xfrm>
            <a:off x="2689225" y="5105400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x</a:t>
            </a:r>
          </a:p>
        </p:txBody>
      </p:sp>
      <p:sp>
        <p:nvSpPr>
          <p:cNvPr id="300065" name="Text Box 33"/>
          <p:cNvSpPr txBox="1">
            <a:spLocks noChangeArrowheads="1"/>
          </p:cNvSpPr>
          <p:nvPr/>
        </p:nvSpPr>
        <p:spPr bwMode="auto">
          <a:xfrm>
            <a:off x="5280025" y="5105400"/>
            <a:ext cx="96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0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0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0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0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0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0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58" grpId="0"/>
      <p:bldP spid="300059" grpId="0"/>
      <p:bldP spid="300060" grpId="0"/>
      <p:bldP spid="300061" grpId="0"/>
      <p:bldP spid="300062" grpId="0"/>
      <p:bldP spid="300063" grpId="0"/>
      <p:bldP spid="300064" grpId="0"/>
      <p:bldP spid="3000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685800" y="259080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2713" indent="-112713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 A company charges $10 per hour to rent a jackhammer.</a:t>
            </a: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762000" y="16764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 in the situation.</a:t>
            </a:r>
          </a:p>
        </p:txBody>
      </p:sp>
      <p:sp>
        <p:nvSpPr>
          <p:cNvPr id="301066" name="Text Box 10"/>
          <p:cNvSpPr txBox="1">
            <a:spLocks noChangeArrowheads="1"/>
          </p:cNvSpPr>
          <p:nvPr/>
        </p:nvSpPr>
        <p:spPr bwMode="auto">
          <a:xfrm>
            <a:off x="838200" y="3657600"/>
            <a:ext cx="701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cost to rent a jackhammer</a:t>
            </a:r>
            <a:r>
              <a:rPr lang="en-US" b="0"/>
              <a:t> </a:t>
            </a:r>
            <a:r>
              <a:rPr lang="en-US" b="0" i="1"/>
              <a:t>depends</a:t>
            </a:r>
            <a:r>
              <a:rPr lang="en-US" b="0"/>
              <a:t> </a:t>
            </a:r>
            <a:r>
              <a:rPr lang="en-US" b="0" i="1"/>
              <a:t>on</a:t>
            </a:r>
            <a:r>
              <a:rPr lang="en-US" b="0"/>
              <a:t> the </a:t>
            </a:r>
            <a:r>
              <a:rPr lang="en-US" b="0">
                <a:solidFill>
                  <a:srgbClr val="FF0000"/>
                </a:solidFill>
              </a:rPr>
              <a:t>length of time it is rented</a:t>
            </a:r>
            <a:r>
              <a:rPr lang="en-US" b="0"/>
              <a:t>.</a:t>
            </a: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1447800" y="4800600"/>
            <a:ext cx="4381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 variable: </a:t>
            </a:r>
            <a:r>
              <a:rPr lang="en-US" b="0">
                <a:solidFill>
                  <a:srgbClr val="3333FF"/>
                </a:solidFill>
              </a:rPr>
              <a:t>cost</a:t>
            </a:r>
            <a:endParaRPr 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b="0"/>
              <a:t>Independent variable: </a:t>
            </a:r>
            <a:r>
              <a:rPr lang="en-US" b="0">
                <a:solidFill>
                  <a:srgbClr val="FF0000"/>
                </a:solidFill>
              </a:rPr>
              <a:t>time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0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6" grpId="0"/>
      <p:bldP spid="3010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898525" y="17526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 in the situation.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914400" y="2819400"/>
            <a:ext cx="756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Apples cost $0.99 per pound.</a:t>
            </a:r>
          </a:p>
        </p:txBody>
      </p:sp>
      <p:sp>
        <p:nvSpPr>
          <p:cNvPr id="324615" name="Text Box 7"/>
          <p:cNvSpPr txBox="1">
            <a:spLocks noChangeArrowheads="1"/>
          </p:cNvSpPr>
          <p:nvPr/>
        </p:nvSpPr>
        <p:spPr bwMode="auto">
          <a:xfrm>
            <a:off x="914400" y="3902075"/>
            <a:ext cx="7102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cost of apples</a:t>
            </a:r>
            <a:r>
              <a:rPr lang="en-US" b="0"/>
              <a:t> </a:t>
            </a:r>
            <a:r>
              <a:rPr lang="en-US" b="0" i="1"/>
              <a:t>depends on</a:t>
            </a:r>
            <a:r>
              <a:rPr lang="en-US" b="0"/>
              <a:t> the </a:t>
            </a:r>
            <a:r>
              <a:rPr lang="en-US" b="0">
                <a:solidFill>
                  <a:srgbClr val="FF0000"/>
                </a:solidFill>
              </a:rPr>
              <a:t>number of pounds bought</a:t>
            </a:r>
            <a:r>
              <a:rPr lang="en-US" b="0"/>
              <a:t>.</a:t>
            </a:r>
          </a:p>
        </p:txBody>
      </p:sp>
      <p:sp>
        <p:nvSpPr>
          <p:cNvPr id="324616" name="Text Box 8"/>
          <p:cNvSpPr txBox="1">
            <a:spLocks noChangeArrowheads="1"/>
          </p:cNvSpPr>
          <p:nvPr/>
        </p:nvSpPr>
        <p:spPr bwMode="auto">
          <a:xfrm>
            <a:off x="1371600" y="4800600"/>
            <a:ext cx="48117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 variable: </a:t>
            </a:r>
            <a:r>
              <a:rPr lang="en-US" b="0">
                <a:solidFill>
                  <a:srgbClr val="3333FF"/>
                </a:solidFill>
              </a:rPr>
              <a:t>cost</a:t>
            </a:r>
          </a:p>
          <a:p>
            <a:pPr>
              <a:lnSpc>
                <a:spcPct val="50000"/>
              </a:lnSpc>
            </a:pPr>
            <a:r>
              <a:rPr lang="en-US" b="0"/>
              <a:t>Independent variable: </a:t>
            </a:r>
            <a:r>
              <a:rPr lang="en-US" b="0">
                <a:solidFill>
                  <a:srgbClr val="FF0000"/>
                </a:solidFill>
              </a:rPr>
              <a:t>pounds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5" grpId="0"/>
      <p:bldP spid="3246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822325" y="1555750"/>
            <a:ext cx="77120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An algebraic expression that defines a function is a </a:t>
            </a:r>
            <a:r>
              <a:rPr lang="en-US" u="sng"/>
              <a:t>function rule</a:t>
            </a:r>
            <a:r>
              <a:rPr lang="en-US" b="0"/>
              <a:t>. Suppose Tasha earns $5 for each hour she baby-sits. Then 5 </a:t>
            </a:r>
            <a:r>
              <a:rPr lang="en-US" sz="1800" b="0"/>
              <a:t>•</a:t>
            </a:r>
            <a:r>
              <a:rPr lang="en-US" b="0"/>
              <a:t> </a:t>
            </a:r>
            <a:r>
              <a:rPr lang="en-US" b="0" i="1"/>
              <a:t>x </a:t>
            </a:r>
            <a:r>
              <a:rPr lang="en-US" b="0"/>
              <a:t>is a function rule that models her earnings.</a:t>
            </a:r>
            <a:endParaRPr lang="en-US" b="0" i="1"/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869950" y="3505200"/>
            <a:ext cx="8077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If </a:t>
            </a:r>
            <a:r>
              <a:rPr lang="en-US" b="0" i="1"/>
              <a:t>x</a:t>
            </a:r>
            <a:r>
              <a:rPr lang="en-US" b="0"/>
              <a:t> is the independent variable and </a:t>
            </a:r>
            <a:r>
              <a:rPr lang="en-US" b="0" i="1"/>
              <a:t>y </a:t>
            </a:r>
            <a:r>
              <a:rPr lang="en-US" b="0"/>
              <a:t>is the dependent variable, then </a:t>
            </a:r>
            <a:r>
              <a:rPr lang="en-US" u="sng"/>
              <a:t>function notation</a:t>
            </a:r>
            <a:r>
              <a:rPr lang="en-US" b="0"/>
              <a:t> for </a:t>
            </a:r>
            <a:r>
              <a:rPr lang="en-US" b="0" i="1"/>
              <a:t>y</a:t>
            </a:r>
            <a:r>
              <a:rPr lang="en-US" b="0"/>
              <a:t> is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), read </a:t>
            </a:r>
            <a:r>
              <a:rPr lang="en-US" b="0">
                <a:latin typeface="Arial" charset="0"/>
              </a:rPr>
              <a:t>“</a:t>
            </a:r>
            <a:r>
              <a:rPr lang="en-US" b="0" i="1"/>
              <a:t>f</a:t>
            </a:r>
            <a:r>
              <a:rPr lang="en-US" b="0"/>
              <a:t> of </a:t>
            </a:r>
            <a:r>
              <a:rPr lang="en-US" b="0" i="1"/>
              <a:t>x,</a:t>
            </a:r>
            <a:r>
              <a:rPr lang="en-US" b="0">
                <a:latin typeface="Arial" charset="0"/>
              </a:rPr>
              <a:t>”</a:t>
            </a:r>
            <a:r>
              <a:rPr lang="en-US" b="0"/>
              <a:t> where </a:t>
            </a:r>
            <a:r>
              <a:rPr lang="en-US" b="0" i="1"/>
              <a:t>f</a:t>
            </a:r>
            <a:r>
              <a:rPr lang="en-US" b="0"/>
              <a:t> names the function. When an equation in two variables describes a function, you can use function notation to write it. </a:t>
            </a:r>
            <a:endParaRPr lang="en-US" b="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822325" y="1600200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800080"/>
                </a:solidFill>
              </a:rPr>
              <a:t>The dependent variable</a:t>
            </a:r>
            <a:r>
              <a:rPr lang="en-US" b="0"/>
              <a:t> </a:t>
            </a:r>
            <a:r>
              <a:rPr lang="en-US" b="0">
                <a:solidFill>
                  <a:srgbClr val="FF3300"/>
                </a:solidFill>
              </a:rPr>
              <a:t>is</a:t>
            </a:r>
            <a:r>
              <a:rPr lang="en-US" b="0"/>
              <a:t> </a:t>
            </a:r>
            <a:r>
              <a:rPr lang="en-US" b="0">
                <a:solidFill>
                  <a:srgbClr val="009900"/>
                </a:solidFill>
              </a:rPr>
              <a:t>a function of</a:t>
            </a:r>
            <a:r>
              <a:rPr lang="en-US" b="0"/>
              <a:t> </a:t>
            </a:r>
            <a:r>
              <a:rPr lang="en-US" b="0">
                <a:solidFill>
                  <a:srgbClr val="4F95FD"/>
                </a:solidFill>
              </a:rPr>
              <a:t>the  independent variable.</a:t>
            </a:r>
          </a:p>
        </p:txBody>
      </p:sp>
      <p:sp>
        <p:nvSpPr>
          <p:cNvPr id="303109" name="Text Box 5"/>
          <p:cNvSpPr txBox="1">
            <a:spLocks noChangeArrowheads="1"/>
          </p:cNvSpPr>
          <p:nvPr/>
        </p:nvSpPr>
        <p:spPr bwMode="auto">
          <a:xfrm>
            <a:off x="1524000" y="2819400"/>
            <a:ext cx="622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i="1">
                <a:solidFill>
                  <a:srgbClr val="800080"/>
                </a:solidFill>
              </a:rPr>
              <a:t>y</a:t>
            </a:r>
            <a:r>
              <a:rPr lang="en-US" i="1"/>
              <a:t>           </a:t>
            </a:r>
            <a:r>
              <a:rPr lang="en-US">
                <a:solidFill>
                  <a:srgbClr val="FF3300"/>
                </a:solidFill>
              </a:rPr>
              <a:t>is</a:t>
            </a:r>
            <a:r>
              <a:rPr lang="en-US"/>
              <a:t>      </a:t>
            </a:r>
            <a:r>
              <a:rPr lang="en-US">
                <a:solidFill>
                  <a:srgbClr val="009900"/>
                </a:solidFill>
              </a:rPr>
              <a:t>a function of</a:t>
            </a:r>
            <a:r>
              <a:rPr lang="en-US"/>
              <a:t>          </a:t>
            </a:r>
            <a:r>
              <a:rPr lang="en-US" i="1">
                <a:solidFill>
                  <a:srgbClr val="4F95FD"/>
                </a:solidFill>
              </a:rPr>
              <a:t>x.</a:t>
            </a:r>
            <a:r>
              <a:rPr lang="en-US"/>
              <a:t> </a:t>
            </a:r>
          </a:p>
        </p:txBody>
      </p:sp>
      <p:sp>
        <p:nvSpPr>
          <p:cNvPr id="303110" name="Text Box 6"/>
          <p:cNvSpPr txBox="1">
            <a:spLocks noChangeArrowheads="1"/>
          </p:cNvSpPr>
          <p:nvPr/>
        </p:nvSpPr>
        <p:spPr bwMode="auto">
          <a:xfrm>
            <a:off x="1527175" y="3581400"/>
            <a:ext cx="662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i="1">
                <a:solidFill>
                  <a:srgbClr val="800080"/>
                </a:solidFill>
              </a:rPr>
              <a:t>y</a:t>
            </a:r>
            <a:r>
              <a:rPr lang="en-US"/>
              <a:t>           </a:t>
            </a:r>
            <a:r>
              <a:rPr lang="en-US">
                <a:solidFill>
                  <a:srgbClr val="FF3300"/>
                </a:solidFill>
              </a:rPr>
              <a:t>=</a:t>
            </a:r>
            <a:r>
              <a:rPr lang="en-US"/>
              <a:t>          </a:t>
            </a:r>
            <a:r>
              <a:rPr lang="en-US" i="1">
                <a:solidFill>
                  <a:srgbClr val="009900"/>
                </a:solidFill>
              </a:rPr>
              <a:t>f</a:t>
            </a:r>
            <a:r>
              <a:rPr lang="en-US">
                <a:solidFill>
                  <a:srgbClr val="009900"/>
                </a:solidFill>
              </a:rPr>
              <a:t> </a:t>
            </a:r>
            <a:r>
              <a:rPr lang="en-US"/>
              <a:t>                      </a:t>
            </a:r>
            <a:r>
              <a:rPr lang="en-US">
                <a:solidFill>
                  <a:srgbClr val="4F95FD"/>
                </a:solidFill>
              </a:rPr>
              <a:t>(</a:t>
            </a:r>
            <a:r>
              <a:rPr lang="en-US" i="1">
                <a:solidFill>
                  <a:srgbClr val="4F95FD"/>
                </a:solidFill>
              </a:rPr>
              <a:t>x</a:t>
            </a:r>
            <a:r>
              <a:rPr lang="en-US">
                <a:solidFill>
                  <a:srgbClr val="4F95FD"/>
                </a:solidFill>
              </a:rPr>
              <a:t>)</a:t>
            </a:r>
            <a:endParaRPr lang="en-US" i="1">
              <a:solidFill>
                <a:srgbClr val="4F95FD"/>
              </a:solidFill>
            </a:endParaRPr>
          </a:p>
        </p:txBody>
      </p:sp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2286000" y="4495800"/>
            <a:ext cx="365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5400" b="0" i="1"/>
              <a:t>y</a:t>
            </a:r>
            <a:r>
              <a:rPr lang="en-US" sz="5400" b="0"/>
              <a:t> = </a:t>
            </a:r>
            <a:r>
              <a:rPr lang="en-US" sz="5400" b="0" i="1"/>
              <a:t>f</a:t>
            </a:r>
            <a:r>
              <a:rPr lang="en-US" sz="5400" b="0"/>
              <a:t>(</a:t>
            </a:r>
            <a:r>
              <a:rPr lang="en-US" sz="5400" b="0" i="1"/>
              <a:t>x</a:t>
            </a:r>
            <a:r>
              <a:rPr lang="en-US" sz="5400" b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9" grpId="0"/>
      <p:bldP spid="303110" grpId="0"/>
      <p:bldP spid="3031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304800" y="1524000"/>
            <a:ext cx="8610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variables. Write an equation in function notation for the situation. </a:t>
            </a:r>
          </a:p>
        </p:txBody>
      </p:sp>
      <p:sp>
        <p:nvSpPr>
          <p:cNvPr id="20483" name="Text Box 9"/>
          <p:cNvSpPr txBox="1">
            <a:spLocks noChangeArrowheads="1"/>
          </p:cNvSpPr>
          <p:nvPr/>
        </p:nvSpPr>
        <p:spPr bwMode="auto">
          <a:xfrm>
            <a:off x="228600" y="2743200"/>
            <a:ext cx="778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 A math tutor charges $35 per hour.</a:t>
            </a:r>
          </a:p>
        </p:txBody>
      </p:sp>
      <p:sp>
        <p:nvSpPr>
          <p:cNvPr id="307210" name="Text Box 10"/>
          <p:cNvSpPr txBox="1">
            <a:spLocks noChangeArrowheads="1"/>
          </p:cNvSpPr>
          <p:nvPr/>
        </p:nvSpPr>
        <p:spPr bwMode="auto">
          <a:xfrm>
            <a:off x="533400" y="5654675"/>
            <a:ext cx="8289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function for the amount a math tutor charges is</a:t>
            </a:r>
            <a:r>
              <a:rPr lang="en-US" b="0" i="1"/>
              <a:t> </a:t>
            </a:r>
            <a:r>
              <a:rPr lang="en-US" b="0" i="1">
                <a:solidFill>
                  <a:srgbClr val="3333FF"/>
                </a:solidFill>
              </a:rPr>
              <a:t>f</a:t>
            </a:r>
            <a:r>
              <a:rPr lang="en-US" b="0">
                <a:solidFill>
                  <a:srgbClr val="3333FF"/>
                </a:solidFill>
              </a:rPr>
              <a:t>(</a:t>
            </a:r>
            <a:r>
              <a:rPr lang="en-US" b="0" i="1">
                <a:solidFill>
                  <a:srgbClr val="3333FF"/>
                </a:solidFill>
              </a:rPr>
              <a:t>h</a:t>
            </a:r>
            <a:r>
              <a:rPr lang="en-US" b="0">
                <a:solidFill>
                  <a:srgbClr val="3333FF"/>
                </a:solidFill>
              </a:rPr>
              <a:t>)</a:t>
            </a:r>
            <a:r>
              <a:rPr lang="en-US" b="0"/>
              <a:t> = 35</a:t>
            </a:r>
            <a:r>
              <a:rPr lang="en-US" b="0" i="1">
                <a:solidFill>
                  <a:srgbClr val="FF0000"/>
                </a:solidFill>
              </a:rPr>
              <a:t>h</a:t>
            </a:r>
            <a:r>
              <a:rPr lang="en-US" b="0" i="1"/>
              <a:t>.</a:t>
            </a:r>
          </a:p>
        </p:txBody>
      </p:sp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3A: Writing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14" name="Text Box 14"/>
          <p:cNvSpPr txBox="1">
            <a:spLocks noChangeArrowheads="1"/>
          </p:cNvSpPr>
          <p:nvPr/>
        </p:nvSpPr>
        <p:spPr bwMode="auto">
          <a:xfrm>
            <a:off x="498475" y="3276600"/>
            <a:ext cx="8207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fee</a:t>
            </a:r>
            <a:r>
              <a:rPr lang="en-US" b="0"/>
              <a:t> a math tutor charges depends on </a:t>
            </a:r>
            <a:r>
              <a:rPr lang="en-US" b="0">
                <a:solidFill>
                  <a:srgbClr val="FF0000"/>
                </a:solidFill>
              </a:rPr>
              <a:t>number of hours</a:t>
            </a:r>
            <a:r>
              <a:rPr lang="en-US" b="0"/>
              <a:t>.</a:t>
            </a:r>
          </a:p>
        </p:txBody>
      </p:sp>
      <p:sp>
        <p:nvSpPr>
          <p:cNvPr id="307215" name="Text Box 15"/>
          <p:cNvSpPr txBox="1">
            <a:spLocks noChangeArrowheads="1"/>
          </p:cNvSpPr>
          <p:nvPr/>
        </p:nvSpPr>
        <p:spPr bwMode="auto">
          <a:xfrm>
            <a:off x="1127125" y="4130675"/>
            <a:ext cx="32369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Dependent: </a:t>
            </a:r>
            <a:r>
              <a:rPr lang="en-US" b="0">
                <a:solidFill>
                  <a:srgbClr val="3333FF"/>
                </a:solidFill>
              </a:rPr>
              <a:t>fee</a:t>
            </a:r>
            <a:endParaRPr 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b="0"/>
              <a:t>Independent: </a:t>
            </a:r>
            <a:r>
              <a:rPr lang="en-US" b="0">
                <a:solidFill>
                  <a:srgbClr val="FF0000"/>
                </a:solidFill>
              </a:rPr>
              <a:t>hours</a:t>
            </a:r>
          </a:p>
        </p:txBody>
      </p:sp>
      <p:sp>
        <p:nvSpPr>
          <p:cNvPr id="307216" name="Text Box 16"/>
          <p:cNvSpPr txBox="1">
            <a:spLocks noChangeArrowheads="1"/>
          </p:cNvSpPr>
          <p:nvPr/>
        </p:nvSpPr>
        <p:spPr bwMode="auto">
          <a:xfrm>
            <a:off x="517525" y="5045075"/>
            <a:ext cx="839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Let </a:t>
            </a:r>
            <a:r>
              <a:rPr lang="en-US" b="0" i="1">
                <a:solidFill>
                  <a:srgbClr val="FF0000"/>
                </a:solidFill>
              </a:rPr>
              <a:t>h</a:t>
            </a:r>
            <a:r>
              <a:rPr lang="en-US" b="0"/>
              <a:t> represent the number of hours of tutoring.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0" grpId="0"/>
      <p:bldP spid="307214" grpId="0"/>
      <p:bldP spid="307215" grpId="0"/>
      <p:bldP spid="3072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3400" y="990600"/>
            <a:ext cx="7848600" cy="510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Warm Up</a:t>
            </a:r>
            <a:endParaRPr lang="en-US" altLang="en-US"/>
          </a:p>
          <a:p>
            <a:pPr>
              <a:spcBef>
                <a:spcPct val="20000"/>
              </a:spcBef>
            </a:pPr>
            <a:r>
              <a:rPr lang="en-US" altLang="en-US"/>
              <a:t>Evaluate each expression for </a:t>
            </a:r>
            <a:r>
              <a:rPr lang="en-US" altLang="en-US" i="1"/>
              <a:t>a</a:t>
            </a:r>
            <a:r>
              <a:rPr lang="en-US" altLang="en-US"/>
              <a:t> = 2, </a:t>
            </a:r>
            <a:r>
              <a:rPr lang="en-US" altLang="en-US" i="1"/>
              <a:t>b</a:t>
            </a:r>
            <a:r>
              <a:rPr lang="en-US" altLang="en-US"/>
              <a:t> = –3, and </a:t>
            </a:r>
            <a:r>
              <a:rPr lang="en-US" altLang="en-US" i="1"/>
              <a:t>c </a:t>
            </a:r>
            <a:r>
              <a:rPr lang="en-US" altLang="en-US"/>
              <a:t>= 8.         </a:t>
            </a:r>
            <a:r>
              <a:rPr lang="en-US" altLang="en-US" b="0"/>
              <a:t>                      </a:t>
            </a:r>
            <a:endParaRPr lang="en-US" altLang="en-US" sz="3200" b="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1. </a:t>
            </a:r>
            <a:r>
              <a:rPr lang="en-US" altLang="en-US" b="0" i="1">
                <a:sym typeface="Symbol" pitchFamily="18" charset="2"/>
              </a:rPr>
              <a:t>a</a:t>
            </a:r>
            <a:r>
              <a:rPr lang="en-US" altLang="en-US" b="0">
                <a:sym typeface="Symbol" pitchFamily="18" charset="2"/>
              </a:rPr>
              <a:t> + 3</a:t>
            </a:r>
            <a:r>
              <a:rPr lang="en-US" altLang="en-US" b="0" i="1">
                <a:sym typeface="Symbol" pitchFamily="18" charset="2"/>
              </a:rPr>
              <a:t>c</a:t>
            </a:r>
            <a:endParaRPr lang="en-US" altLang="en-US" b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b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2.</a:t>
            </a:r>
            <a:r>
              <a:rPr lang="en-US" altLang="en-US" b="0">
                <a:sym typeface="Symbol" pitchFamily="18" charset="2"/>
              </a:rPr>
              <a:t> </a:t>
            </a:r>
            <a:r>
              <a:rPr lang="en-US" altLang="en-US" b="0" i="1">
                <a:sym typeface="Symbol" pitchFamily="18" charset="2"/>
              </a:rPr>
              <a:t>ab </a:t>
            </a:r>
            <a:r>
              <a:rPr lang="en-US" altLang="en-US" b="0">
                <a:sym typeface="Symbol" pitchFamily="18" charset="2"/>
              </a:rPr>
              <a:t>– </a:t>
            </a:r>
            <a:r>
              <a:rPr lang="en-US" altLang="en-US" b="0" i="1">
                <a:sym typeface="Symbol" pitchFamily="18" charset="2"/>
              </a:rPr>
              <a:t>c</a:t>
            </a:r>
          </a:p>
          <a:p>
            <a:pPr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3.</a:t>
            </a:r>
            <a:endParaRPr lang="en-US" altLang="en-US" b="0">
              <a:sym typeface="Symbol" pitchFamily="18" charset="2"/>
            </a:endParaRPr>
          </a:p>
          <a:p>
            <a:pPr>
              <a:lnSpc>
                <a:spcPct val="50000"/>
              </a:lnSpc>
              <a:spcBef>
                <a:spcPct val="20000"/>
              </a:spcBef>
            </a:pPr>
            <a:r>
              <a:rPr lang="en-US" altLang="en-US" b="0">
                <a:sym typeface="Symbol" pitchFamily="18" charset="2"/>
              </a:rPr>
              <a:t>    </a:t>
            </a: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b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Line 64"/>
          <p:cNvSpPr>
            <a:spLocks noChangeShapeType="1"/>
          </p:cNvSpPr>
          <p:nvPr/>
        </p:nvSpPr>
        <p:spPr bwMode="auto">
          <a:xfrm>
            <a:off x="9906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6" name="Line 65"/>
          <p:cNvSpPr>
            <a:spLocks noChangeShapeType="1"/>
          </p:cNvSpPr>
          <p:nvPr/>
        </p:nvSpPr>
        <p:spPr bwMode="auto">
          <a:xfrm>
            <a:off x="9144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Line 70"/>
          <p:cNvSpPr>
            <a:spLocks noChangeShapeType="1"/>
          </p:cNvSpPr>
          <p:nvPr/>
        </p:nvSpPr>
        <p:spPr bwMode="auto">
          <a:xfrm>
            <a:off x="990600" y="2286000"/>
            <a:ext cx="22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8" name="Line 151"/>
          <p:cNvSpPr>
            <a:spLocks noChangeShapeType="1"/>
          </p:cNvSpPr>
          <p:nvPr/>
        </p:nvSpPr>
        <p:spPr bwMode="auto">
          <a:xfrm>
            <a:off x="2819400" y="5029200"/>
            <a:ext cx="381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9" name="Line 170"/>
          <p:cNvSpPr>
            <a:spLocks noChangeShapeType="1"/>
          </p:cNvSpPr>
          <p:nvPr/>
        </p:nvSpPr>
        <p:spPr bwMode="auto">
          <a:xfrm>
            <a:off x="6781800" y="4343400"/>
            <a:ext cx="533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0" name="Line 194"/>
          <p:cNvSpPr>
            <a:spLocks noChangeShapeType="1"/>
          </p:cNvSpPr>
          <p:nvPr/>
        </p:nvSpPr>
        <p:spPr bwMode="auto">
          <a:xfrm>
            <a:off x="5486400" y="3581400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1" name="Line 199"/>
          <p:cNvSpPr>
            <a:spLocks noChangeShapeType="1"/>
          </p:cNvSpPr>
          <p:nvPr/>
        </p:nvSpPr>
        <p:spPr bwMode="auto">
          <a:xfrm>
            <a:off x="6286500" y="2693988"/>
            <a:ext cx="457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082" name="Group 364"/>
          <p:cNvGrpSpPr>
            <a:grpSpLocks/>
          </p:cNvGrpSpPr>
          <p:nvPr/>
        </p:nvGrpSpPr>
        <p:grpSpPr bwMode="auto">
          <a:xfrm>
            <a:off x="1066800" y="3962400"/>
            <a:ext cx="1252538" cy="625475"/>
            <a:chOff x="1094" y="2448"/>
            <a:chExt cx="789" cy="394"/>
          </a:xfrm>
        </p:grpSpPr>
        <p:sp>
          <p:nvSpPr>
            <p:cNvPr id="3091" name="Text Box 357"/>
            <p:cNvSpPr txBox="1">
              <a:spLocks noChangeArrowheads="1"/>
            </p:cNvSpPr>
            <p:nvPr/>
          </p:nvSpPr>
          <p:spPr bwMode="auto">
            <a:xfrm>
              <a:off x="1180" y="2492"/>
              <a:ext cx="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sz="2000"/>
            </a:p>
          </p:txBody>
        </p:sp>
        <p:sp>
          <p:nvSpPr>
            <p:cNvPr id="3092" name="Text Box 358"/>
            <p:cNvSpPr txBox="1">
              <a:spLocks noChangeArrowheads="1"/>
            </p:cNvSpPr>
            <p:nvPr/>
          </p:nvSpPr>
          <p:spPr bwMode="auto">
            <a:xfrm>
              <a:off x="1094" y="2448"/>
              <a:ext cx="218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 b="0"/>
                <a:t>1</a:t>
              </a:r>
            </a:p>
            <a:p>
              <a:pPr>
                <a:lnSpc>
                  <a:spcPct val="25000"/>
                </a:lnSpc>
              </a:pPr>
              <a:r>
                <a:rPr lang="en-US" sz="2000" b="0"/>
                <a:t>2</a:t>
              </a:r>
            </a:p>
          </p:txBody>
        </p:sp>
        <p:sp>
          <p:nvSpPr>
            <p:cNvPr id="3093" name="Line 359"/>
            <p:cNvSpPr>
              <a:spLocks noChangeShapeType="1"/>
            </p:cNvSpPr>
            <p:nvPr/>
          </p:nvSpPr>
          <p:spPr bwMode="auto">
            <a:xfrm>
              <a:off x="1136" y="266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094" name="Text Box 360"/>
            <p:cNvSpPr txBox="1">
              <a:spLocks noChangeArrowheads="1"/>
            </p:cNvSpPr>
            <p:nvPr/>
          </p:nvSpPr>
          <p:spPr bwMode="auto">
            <a:xfrm>
              <a:off x="1254" y="2492"/>
              <a:ext cx="6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 i="1"/>
                <a:t>c + b</a:t>
              </a:r>
            </a:p>
          </p:txBody>
        </p:sp>
      </p:grpSp>
      <p:sp>
        <p:nvSpPr>
          <p:cNvPr id="3083" name="Text Box 362"/>
          <p:cNvSpPr txBox="1">
            <a:spLocks noChangeArrowheads="1"/>
          </p:cNvSpPr>
          <p:nvPr/>
        </p:nvSpPr>
        <p:spPr bwMode="auto">
          <a:xfrm>
            <a:off x="552450" y="4875213"/>
            <a:ext cx="1568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4. </a:t>
            </a:r>
            <a:r>
              <a:rPr lang="en-US" b="0"/>
              <a:t>4</a:t>
            </a:r>
            <a:r>
              <a:rPr lang="en-US" b="0" i="1"/>
              <a:t>c </a:t>
            </a:r>
            <a:r>
              <a:rPr lang="en-US" b="0"/>
              <a:t>–</a:t>
            </a:r>
            <a:r>
              <a:rPr lang="en-US" b="0" i="1"/>
              <a:t> b</a:t>
            </a:r>
            <a:endParaRPr lang="en-US"/>
          </a:p>
        </p:txBody>
      </p:sp>
      <p:sp>
        <p:nvSpPr>
          <p:cNvPr id="3084" name="Text Box 363"/>
          <p:cNvSpPr txBox="1">
            <a:spLocks noChangeArrowheads="1"/>
          </p:cNvSpPr>
          <p:nvPr/>
        </p:nvSpPr>
        <p:spPr bwMode="auto">
          <a:xfrm>
            <a:off x="609600" y="5638800"/>
            <a:ext cx="155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5. </a:t>
            </a:r>
            <a:r>
              <a:rPr lang="en-US" b="0" i="1"/>
              <a:t>b</a:t>
            </a:r>
            <a:r>
              <a:rPr lang="en-US" b="0" i="1" baseline="30000"/>
              <a:t>a</a:t>
            </a:r>
            <a:r>
              <a:rPr lang="en-US" b="0" i="1"/>
              <a:t> + c</a:t>
            </a:r>
            <a:endParaRPr lang="en-US"/>
          </a:p>
        </p:txBody>
      </p:sp>
      <p:sp>
        <p:nvSpPr>
          <p:cNvPr id="10605" name="Text Box 365"/>
          <p:cNvSpPr txBox="1">
            <a:spLocks noChangeArrowheads="1"/>
          </p:cNvSpPr>
          <p:nvPr/>
        </p:nvSpPr>
        <p:spPr bwMode="auto">
          <a:xfrm>
            <a:off x="2286000" y="2287588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26</a:t>
            </a:r>
          </a:p>
        </p:txBody>
      </p:sp>
      <p:sp>
        <p:nvSpPr>
          <p:cNvPr id="10606" name="Text Box 366"/>
          <p:cNvSpPr txBox="1">
            <a:spLocks noChangeArrowheads="1"/>
          </p:cNvSpPr>
          <p:nvPr/>
        </p:nvSpPr>
        <p:spPr bwMode="auto">
          <a:xfrm>
            <a:off x="2133600" y="3200400"/>
            <a:ext cx="76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–14</a:t>
            </a:r>
          </a:p>
        </p:txBody>
      </p:sp>
      <p:sp>
        <p:nvSpPr>
          <p:cNvPr id="10607" name="Text Box 367"/>
          <p:cNvSpPr txBox="1">
            <a:spLocks noChangeArrowheads="1"/>
          </p:cNvSpPr>
          <p:nvPr/>
        </p:nvSpPr>
        <p:spPr bwMode="auto">
          <a:xfrm>
            <a:off x="2351088" y="40497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10608" name="Text Box 368"/>
          <p:cNvSpPr txBox="1">
            <a:spLocks noChangeArrowheads="1"/>
          </p:cNvSpPr>
          <p:nvPr/>
        </p:nvSpPr>
        <p:spPr bwMode="auto">
          <a:xfrm>
            <a:off x="2308225" y="4899025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35</a:t>
            </a:r>
          </a:p>
        </p:txBody>
      </p:sp>
      <p:sp>
        <p:nvSpPr>
          <p:cNvPr id="10609" name="Text Box 369"/>
          <p:cNvSpPr txBox="1">
            <a:spLocks noChangeArrowheads="1"/>
          </p:cNvSpPr>
          <p:nvPr/>
        </p:nvSpPr>
        <p:spPr bwMode="auto">
          <a:xfrm>
            <a:off x="2286000" y="56388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17</a:t>
            </a:r>
          </a:p>
        </p:txBody>
      </p:sp>
      <p:graphicFrame>
        <p:nvGraphicFramePr>
          <p:cNvPr id="3090" name="Object 1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4" imgW="454663" imgH="779422" progId="Equation.DSMT4">
                  <p:embed/>
                </p:oleObj>
              </mc:Choice>
              <mc:Fallback>
                <p:oleObj name="Equation" r:id="rId4" imgW="454663" imgH="77942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05" grpId="0"/>
      <p:bldP spid="10606" grpId="0"/>
      <p:bldP spid="10607" grpId="0"/>
      <p:bldP spid="10608" grpId="0"/>
      <p:bldP spid="1060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2590800"/>
            <a:ext cx="786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    A fitness center charges a $100 initiation fee plus $40 per month.</a:t>
            </a:r>
          </a:p>
        </p:txBody>
      </p:sp>
      <p:sp>
        <p:nvSpPr>
          <p:cNvPr id="321541" name="Text Box 5"/>
          <p:cNvSpPr txBox="1">
            <a:spLocks noChangeArrowheads="1"/>
          </p:cNvSpPr>
          <p:nvPr/>
        </p:nvSpPr>
        <p:spPr bwMode="auto">
          <a:xfrm>
            <a:off x="304800" y="57150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6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function for the amount the fitness center    charges is </a:t>
            </a:r>
            <a:r>
              <a:rPr lang="en-US" b="0" i="1">
                <a:solidFill>
                  <a:srgbClr val="3333FF"/>
                </a:solidFill>
              </a:rPr>
              <a:t>f</a:t>
            </a:r>
            <a:r>
              <a:rPr lang="en-US" b="0">
                <a:solidFill>
                  <a:srgbClr val="3333FF"/>
                </a:solidFill>
              </a:rPr>
              <a:t>(</a:t>
            </a:r>
            <a:r>
              <a:rPr lang="en-US" b="0" i="1">
                <a:solidFill>
                  <a:srgbClr val="3333FF"/>
                </a:solidFill>
              </a:rPr>
              <a:t>m</a:t>
            </a:r>
            <a:r>
              <a:rPr lang="en-US" b="0">
                <a:solidFill>
                  <a:srgbClr val="3333FF"/>
                </a:solidFill>
              </a:rPr>
              <a:t>)</a:t>
            </a:r>
            <a:r>
              <a:rPr lang="en-US" b="0"/>
              <a:t> = 40</a:t>
            </a:r>
            <a:r>
              <a:rPr lang="en-US" b="0" i="1">
                <a:solidFill>
                  <a:srgbClr val="FF0000"/>
                </a:solidFill>
              </a:rPr>
              <a:t>m</a:t>
            </a:r>
            <a:r>
              <a:rPr lang="en-US" b="0"/>
              <a:t> + 100.</a:t>
            </a:r>
            <a:endParaRPr lang="en-US" b="0" i="1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3B: Writing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406400" y="1447800"/>
            <a:ext cx="8610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variables. Write an equation in function notation for the situation. </a:t>
            </a:r>
          </a:p>
        </p:txBody>
      </p:sp>
      <p:sp>
        <p:nvSpPr>
          <p:cNvPr id="321544" name="Text Box 8"/>
          <p:cNvSpPr txBox="1">
            <a:spLocks noChangeArrowheads="1"/>
          </p:cNvSpPr>
          <p:nvPr/>
        </p:nvSpPr>
        <p:spPr bwMode="auto">
          <a:xfrm>
            <a:off x="409575" y="3429000"/>
            <a:ext cx="8429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total cost </a:t>
            </a:r>
            <a:r>
              <a:rPr lang="en-US" b="0"/>
              <a:t>depends on the </a:t>
            </a:r>
            <a:r>
              <a:rPr lang="en-US" b="0">
                <a:solidFill>
                  <a:srgbClr val="FF0000"/>
                </a:solidFill>
              </a:rPr>
              <a:t>number of months</a:t>
            </a:r>
            <a:r>
              <a:rPr lang="en-US" b="0"/>
              <a:t>, plus $100.</a:t>
            </a:r>
          </a:p>
        </p:txBody>
      </p:sp>
      <p:sp>
        <p:nvSpPr>
          <p:cNvPr id="321545" name="Text Box 9"/>
          <p:cNvSpPr txBox="1">
            <a:spLocks noChangeArrowheads="1"/>
          </p:cNvSpPr>
          <p:nvPr/>
        </p:nvSpPr>
        <p:spPr bwMode="auto">
          <a:xfrm>
            <a:off x="892175" y="4343400"/>
            <a:ext cx="59531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Dependent: </a:t>
            </a:r>
            <a:r>
              <a:rPr lang="en-US" b="0">
                <a:solidFill>
                  <a:srgbClr val="3333FF"/>
                </a:solidFill>
              </a:rPr>
              <a:t>total cost</a:t>
            </a:r>
            <a:endParaRPr 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b="0"/>
              <a:t>Independent: </a:t>
            </a:r>
            <a:r>
              <a:rPr lang="en-US" b="0">
                <a:solidFill>
                  <a:srgbClr val="FF0000"/>
                </a:solidFill>
              </a:rPr>
              <a:t>number of months</a:t>
            </a:r>
            <a:r>
              <a:rPr lang="en-US"/>
              <a:t>       </a:t>
            </a:r>
            <a:endParaRPr lang="en-US" b="0"/>
          </a:p>
        </p:txBody>
      </p:sp>
      <p:sp>
        <p:nvSpPr>
          <p:cNvPr id="321546" name="Text Box 10"/>
          <p:cNvSpPr txBox="1">
            <a:spLocks noChangeArrowheads="1"/>
          </p:cNvSpPr>
          <p:nvPr/>
        </p:nvSpPr>
        <p:spPr bwMode="auto">
          <a:xfrm>
            <a:off x="381000" y="51816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Let </a:t>
            </a:r>
            <a:r>
              <a:rPr lang="en-US" b="0" i="1">
                <a:solidFill>
                  <a:srgbClr val="FF0000"/>
                </a:solidFill>
              </a:rPr>
              <a:t>m</a:t>
            </a:r>
            <a:r>
              <a:rPr lang="en-US" b="0">
                <a:solidFill>
                  <a:srgbClr val="FF6600"/>
                </a:solidFill>
              </a:rPr>
              <a:t> </a:t>
            </a:r>
            <a:r>
              <a:rPr lang="en-US" b="0"/>
              <a:t>represent the number of months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1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1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41" grpId="0"/>
      <p:bldP spid="321544" grpId="0"/>
      <p:bldP spid="321545" grpId="0"/>
      <p:bldP spid="3215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variables. Write an equation in function notation for the situation. 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228600" y="2667000"/>
            <a:ext cx="718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 Steven buys lettuce that costs $1.69/lb.</a:t>
            </a:r>
          </a:p>
        </p:txBody>
      </p:sp>
      <p:sp>
        <p:nvSpPr>
          <p:cNvPr id="305159" name="Text Box 7"/>
          <p:cNvSpPr txBox="1">
            <a:spLocks noChangeArrowheads="1"/>
          </p:cNvSpPr>
          <p:nvPr/>
        </p:nvSpPr>
        <p:spPr bwMode="auto">
          <a:xfrm>
            <a:off x="542925" y="5638800"/>
            <a:ext cx="8458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function for the total cost of the lettuce is </a:t>
            </a:r>
            <a:r>
              <a:rPr lang="en-US" b="0" i="1">
                <a:solidFill>
                  <a:srgbClr val="3333FF"/>
                </a:solidFill>
              </a:rPr>
              <a:t>f</a:t>
            </a:r>
            <a:r>
              <a:rPr lang="en-US" b="0">
                <a:solidFill>
                  <a:srgbClr val="3333FF"/>
                </a:solidFill>
              </a:rPr>
              <a:t>(</a:t>
            </a:r>
            <a:r>
              <a:rPr lang="en-US" b="0" i="1">
                <a:solidFill>
                  <a:srgbClr val="3333FF"/>
                </a:solidFill>
              </a:rPr>
              <a:t>x</a:t>
            </a:r>
            <a:r>
              <a:rPr lang="en-US" b="0">
                <a:solidFill>
                  <a:srgbClr val="3333FF"/>
                </a:solidFill>
              </a:rPr>
              <a:t>)</a:t>
            </a:r>
            <a:r>
              <a:rPr lang="en-US" b="0"/>
              <a:t> = 1.69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 i="1"/>
              <a:t>.</a:t>
            </a:r>
          </a:p>
        </p:txBody>
      </p:sp>
      <p:sp>
        <p:nvSpPr>
          <p:cNvPr id="305162" name="Text Box 10"/>
          <p:cNvSpPr txBox="1">
            <a:spLocks noChangeArrowheads="1"/>
          </p:cNvSpPr>
          <p:nvPr/>
        </p:nvSpPr>
        <p:spPr bwMode="auto">
          <a:xfrm>
            <a:off x="533400" y="3200400"/>
            <a:ext cx="7254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total cost</a:t>
            </a:r>
            <a:r>
              <a:rPr lang="en-US" b="0"/>
              <a:t> depends on how many </a:t>
            </a:r>
            <a:r>
              <a:rPr lang="en-US" b="0">
                <a:solidFill>
                  <a:srgbClr val="FF0000"/>
                </a:solidFill>
              </a:rPr>
              <a:t>pounds of lettuce</a:t>
            </a:r>
            <a:r>
              <a:rPr lang="en-US" b="0"/>
              <a:t> Steven buys.</a:t>
            </a:r>
          </a:p>
        </p:txBody>
      </p:sp>
      <p:sp>
        <p:nvSpPr>
          <p:cNvPr id="305163" name="Text Box 11"/>
          <p:cNvSpPr txBox="1">
            <a:spLocks noChangeArrowheads="1"/>
          </p:cNvSpPr>
          <p:nvPr/>
        </p:nvSpPr>
        <p:spPr bwMode="auto">
          <a:xfrm>
            <a:off x="1111250" y="4071938"/>
            <a:ext cx="35226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Dependent: </a:t>
            </a:r>
            <a:r>
              <a:rPr lang="en-US" b="0">
                <a:solidFill>
                  <a:srgbClr val="3333FF"/>
                </a:solidFill>
              </a:rPr>
              <a:t>total cost</a:t>
            </a:r>
            <a:endParaRPr 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b="0"/>
              <a:t>Independent: </a:t>
            </a:r>
            <a:r>
              <a:rPr lang="en-US" b="0">
                <a:solidFill>
                  <a:srgbClr val="FF0000"/>
                </a:solidFill>
              </a:rPr>
              <a:t>pounds</a:t>
            </a:r>
          </a:p>
        </p:txBody>
      </p:sp>
      <p:sp>
        <p:nvSpPr>
          <p:cNvPr id="305164" name="Text Box 12"/>
          <p:cNvSpPr txBox="1">
            <a:spLocks noChangeArrowheads="1"/>
          </p:cNvSpPr>
          <p:nvPr/>
        </p:nvSpPr>
        <p:spPr bwMode="auto">
          <a:xfrm>
            <a:off x="519113" y="5029200"/>
            <a:ext cx="8231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Let 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/>
              <a:t> represent the number of pounds Steven buys.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9" grpId="0"/>
      <p:bldP spid="305162" grpId="0"/>
      <p:bldP spid="305163" grpId="0"/>
      <p:bldP spid="30516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variables. Write an equation in function notation for the situation. </a:t>
            </a:r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381000" y="25908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An amusement park charges a $6.00 parking fee plus $29.99 per person. </a:t>
            </a:r>
          </a:p>
        </p:txBody>
      </p:sp>
      <p:sp>
        <p:nvSpPr>
          <p:cNvPr id="325639" name="Text Box 7"/>
          <p:cNvSpPr txBox="1">
            <a:spLocks noChangeArrowheads="1"/>
          </p:cNvSpPr>
          <p:nvPr/>
        </p:nvSpPr>
        <p:spPr bwMode="auto">
          <a:xfrm>
            <a:off x="381000" y="56388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b="0"/>
              <a:t>The function for the total park cost is </a:t>
            </a:r>
          </a:p>
          <a:p>
            <a:pPr>
              <a:spcBef>
                <a:spcPct val="25000"/>
              </a:spcBef>
            </a:pPr>
            <a:r>
              <a:rPr lang="en-US" b="0" i="1">
                <a:solidFill>
                  <a:srgbClr val="3333FF"/>
                </a:solidFill>
              </a:rPr>
              <a:t>f</a:t>
            </a:r>
            <a:r>
              <a:rPr lang="en-US" b="0">
                <a:solidFill>
                  <a:srgbClr val="3333FF"/>
                </a:solidFill>
              </a:rPr>
              <a:t>(</a:t>
            </a:r>
            <a:r>
              <a:rPr lang="en-US" b="0" i="1">
                <a:solidFill>
                  <a:srgbClr val="3333FF"/>
                </a:solidFill>
              </a:rPr>
              <a:t>x</a:t>
            </a:r>
            <a:r>
              <a:rPr lang="en-US" b="0">
                <a:solidFill>
                  <a:srgbClr val="3333FF"/>
                </a:solidFill>
              </a:rPr>
              <a:t>)</a:t>
            </a:r>
            <a:r>
              <a:rPr lang="en-US" b="0"/>
              <a:t> = 29.99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/>
              <a:t> </a:t>
            </a:r>
            <a:r>
              <a:rPr lang="en-US" b="0"/>
              <a:t>+ 6.</a:t>
            </a:r>
          </a:p>
        </p:txBody>
      </p:sp>
      <p:sp>
        <p:nvSpPr>
          <p:cNvPr id="325640" name="Text Box 8"/>
          <p:cNvSpPr txBox="1">
            <a:spLocks noChangeArrowheads="1"/>
          </p:cNvSpPr>
          <p:nvPr/>
        </p:nvSpPr>
        <p:spPr bwMode="auto">
          <a:xfrm>
            <a:off x="381000" y="34290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</a:t>
            </a:r>
            <a:r>
              <a:rPr lang="en-US" b="0">
                <a:solidFill>
                  <a:srgbClr val="3333FF"/>
                </a:solidFill>
              </a:rPr>
              <a:t>total cost</a:t>
            </a:r>
            <a:r>
              <a:rPr lang="en-US" b="0"/>
              <a:t> depends on the </a:t>
            </a:r>
            <a:r>
              <a:rPr lang="en-US" b="0">
                <a:solidFill>
                  <a:srgbClr val="FF0000"/>
                </a:solidFill>
              </a:rPr>
              <a:t>number of persons</a:t>
            </a:r>
            <a:r>
              <a:rPr lang="en-US" b="0"/>
              <a:t> in the car, plus $6.</a:t>
            </a:r>
          </a:p>
        </p:txBody>
      </p:sp>
      <p:sp>
        <p:nvSpPr>
          <p:cNvPr id="325641" name="Text Box 9"/>
          <p:cNvSpPr txBox="1">
            <a:spLocks noChangeArrowheads="1"/>
          </p:cNvSpPr>
          <p:nvPr/>
        </p:nvSpPr>
        <p:spPr bwMode="auto">
          <a:xfrm>
            <a:off x="1325563" y="4224338"/>
            <a:ext cx="68373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Dependent: </a:t>
            </a:r>
            <a:r>
              <a:rPr lang="en-US" b="0">
                <a:solidFill>
                  <a:srgbClr val="3333FF"/>
                </a:solidFill>
              </a:rPr>
              <a:t>total cost</a:t>
            </a:r>
            <a:endParaRPr 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b="0"/>
              <a:t>Independent: </a:t>
            </a:r>
            <a:r>
              <a:rPr lang="en-US" b="0">
                <a:solidFill>
                  <a:srgbClr val="FF0000"/>
                </a:solidFill>
              </a:rPr>
              <a:t>number of persons in the car</a:t>
            </a:r>
          </a:p>
        </p:txBody>
      </p:sp>
      <p:sp>
        <p:nvSpPr>
          <p:cNvPr id="325642" name="Text Box 10"/>
          <p:cNvSpPr txBox="1">
            <a:spLocks noChangeArrowheads="1"/>
          </p:cNvSpPr>
          <p:nvPr/>
        </p:nvSpPr>
        <p:spPr bwMode="auto">
          <a:xfrm>
            <a:off x="381000" y="5181600"/>
            <a:ext cx="790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Let 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 i="1"/>
              <a:t> </a:t>
            </a:r>
            <a:r>
              <a:rPr lang="en-US" b="0"/>
              <a:t>represent the number of persons in the car.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9" grpId="0"/>
      <p:bldP spid="325640" grpId="0"/>
      <p:bldP spid="325641" grpId="0"/>
      <p:bldP spid="3256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762000" y="1295400"/>
            <a:ext cx="3749675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3200" b="0"/>
              <a:t>You can think of a function as an </a:t>
            </a:r>
            <a:r>
              <a:rPr lang="en-US" sz="3200" b="0">
                <a:solidFill>
                  <a:srgbClr val="00B050"/>
                </a:solidFill>
              </a:rPr>
              <a:t>input</a:t>
            </a:r>
            <a:r>
              <a:rPr lang="en-US" sz="3200" b="0">
                <a:solidFill>
                  <a:srgbClr val="3366FF"/>
                </a:solidFill>
              </a:rPr>
              <a:t>-output</a:t>
            </a:r>
            <a:r>
              <a:rPr lang="en-US" sz="3200" b="0"/>
              <a:t> machine. For Tasha’s earnings, </a:t>
            </a:r>
            <a:r>
              <a:rPr lang="en-US" sz="3200" b="0" i="1"/>
              <a:t>f(</a:t>
            </a:r>
            <a:r>
              <a:rPr lang="en-US" sz="3200" b="0" i="1">
                <a:solidFill>
                  <a:srgbClr val="00B050"/>
                </a:solidFill>
              </a:rPr>
              <a:t>x</a:t>
            </a:r>
            <a:r>
              <a:rPr lang="en-US" sz="3200" b="0" i="1"/>
              <a:t>) = </a:t>
            </a:r>
            <a:r>
              <a:rPr lang="en-US" sz="3200" b="0">
                <a:solidFill>
                  <a:srgbClr val="0000CC"/>
                </a:solidFill>
              </a:rPr>
              <a:t>5</a:t>
            </a:r>
            <a:r>
              <a:rPr lang="en-US" sz="3200" b="0" i="1">
                <a:solidFill>
                  <a:srgbClr val="00B050"/>
                </a:solidFill>
              </a:rPr>
              <a:t>x</a:t>
            </a:r>
            <a:r>
              <a:rPr lang="en-US" sz="3200" b="0"/>
              <a:t>. If you input a value </a:t>
            </a:r>
            <a:r>
              <a:rPr lang="en-US" sz="3200" b="0" i="1">
                <a:solidFill>
                  <a:srgbClr val="00B050"/>
                </a:solidFill>
              </a:rPr>
              <a:t>x</a:t>
            </a:r>
            <a:r>
              <a:rPr lang="en-US" sz="3200" b="0"/>
              <a:t>, the output is </a:t>
            </a:r>
            <a:r>
              <a:rPr lang="en-US" sz="3200" b="0">
                <a:solidFill>
                  <a:srgbClr val="0000CC"/>
                </a:solidFill>
              </a:rPr>
              <a:t>5</a:t>
            </a:r>
            <a:r>
              <a:rPr lang="en-US" sz="3200" b="0" i="1">
                <a:solidFill>
                  <a:srgbClr val="00B050"/>
                </a:solidFill>
              </a:rPr>
              <a:t>x</a:t>
            </a:r>
            <a:r>
              <a:rPr lang="en-US" sz="3200" b="0" i="1"/>
              <a:t>.</a:t>
            </a:r>
            <a:endParaRPr lang="en-US" sz="3200" b="0"/>
          </a:p>
        </p:txBody>
      </p:sp>
      <p:sp>
        <p:nvSpPr>
          <p:cNvPr id="24579" name="Text Box 11"/>
          <p:cNvSpPr txBox="1">
            <a:spLocks noChangeArrowheads="1"/>
          </p:cNvSpPr>
          <p:nvPr/>
        </p:nvSpPr>
        <p:spPr bwMode="auto">
          <a:xfrm>
            <a:off x="6629400" y="16764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rgbClr val="00B050"/>
                </a:solidFill>
              </a:rPr>
              <a:t>input</a:t>
            </a:r>
          </a:p>
        </p:txBody>
      </p:sp>
      <p:sp>
        <p:nvSpPr>
          <p:cNvPr id="306199" name="Text Box 23"/>
          <p:cNvSpPr txBox="1">
            <a:spLocks noChangeArrowheads="1"/>
          </p:cNvSpPr>
          <p:nvPr/>
        </p:nvSpPr>
        <p:spPr bwMode="auto">
          <a:xfrm rot="1292209">
            <a:off x="8001000" y="48768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rgbClr val="00B050"/>
                </a:solidFill>
              </a:rPr>
              <a:t>10</a:t>
            </a:r>
          </a:p>
        </p:txBody>
      </p:sp>
      <p:sp>
        <p:nvSpPr>
          <p:cNvPr id="24581" name="AutoShape 29"/>
          <p:cNvSpPr>
            <a:spLocks noChangeArrowheads="1"/>
          </p:cNvSpPr>
          <p:nvPr/>
        </p:nvSpPr>
        <p:spPr bwMode="auto">
          <a:xfrm>
            <a:off x="5791200" y="2362200"/>
            <a:ext cx="2819400" cy="2286000"/>
          </a:xfrm>
          <a:prstGeom prst="cube">
            <a:avLst>
              <a:gd name="adj" fmla="val 25000"/>
            </a:avLst>
          </a:prstGeom>
          <a:solidFill>
            <a:srgbClr val="CEE1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4582" name="AutoShape 30"/>
          <p:cNvSpPr>
            <a:spLocks noChangeArrowheads="1"/>
          </p:cNvSpPr>
          <p:nvPr/>
        </p:nvSpPr>
        <p:spPr bwMode="auto">
          <a:xfrm>
            <a:off x="6781800" y="2141538"/>
            <a:ext cx="835025" cy="7239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EE1FE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6208" name="Text Box 32"/>
          <p:cNvSpPr txBox="1">
            <a:spLocks noChangeArrowheads="1"/>
          </p:cNvSpPr>
          <p:nvPr/>
        </p:nvSpPr>
        <p:spPr bwMode="auto">
          <a:xfrm>
            <a:off x="6769100" y="2057400"/>
            <a:ext cx="492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i="1">
                <a:solidFill>
                  <a:srgbClr val="FF0000"/>
                </a:solidFill>
              </a:rPr>
              <a:t>x</a:t>
            </a:r>
            <a:r>
              <a:rPr lang="en-US"/>
              <a:t> </a:t>
            </a:r>
            <a:endParaRPr lang="en-US" i="1"/>
          </a:p>
        </p:txBody>
      </p:sp>
      <p:sp>
        <p:nvSpPr>
          <p:cNvPr id="24584" name="Text Box 34"/>
          <p:cNvSpPr txBox="1">
            <a:spLocks noChangeArrowheads="1"/>
          </p:cNvSpPr>
          <p:nvPr/>
        </p:nvSpPr>
        <p:spPr bwMode="auto">
          <a:xfrm>
            <a:off x="6003925" y="2971800"/>
            <a:ext cx="1611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function</a:t>
            </a:r>
          </a:p>
          <a:p>
            <a:pPr>
              <a:lnSpc>
                <a:spcPct val="50000"/>
              </a:lnSpc>
            </a:pPr>
            <a:r>
              <a:rPr lang="en-US" i="1"/>
              <a:t>f</a:t>
            </a:r>
            <a:r>
              <a:rPr lang="en-US"/>
              <a:t>(</a:t>
            </a:r>
            <a:r>
              <a:rPr lang="en-US" i="1">
                <a:solidFill>
                  <a:srgbClr val="FF0000"/>
                </a:solidFill>
              </a:rPr>
              <a:t>x</a:t>
            </a:r>
            <a:r>
              <a:rPr lang="en-US"/>
              <a:t>)=</a:t>
            </a:r>
            <a:r>
              <a:rPr lang="en-US">
                <a:solidFill>
                  <a:srgbClr val="FF0000"/>
                </a:solidFill>
              </a:rPr>
              <a:t>5</a:t>
            </a:r>
            <a:r>
              <a:rPr lang="en-US" i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4585" name="AutoShape 35"/>
          <p:cNvSpPr>
            <a:spLocks noChangeArrowheads="1"/>
          </p:cNvSpPr>
          <p:nvPr/>
        </p:nvSpPr>
        <p:spPr bwMode="auto">
          <a:xfrm rot="5400000">
            <a:off x="7962900" y="3467100"/>
            <a:ext cx="11430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6" name="Text Box 36"/>
          <p:cNvSpPr txBox="1">
            <a:spLocks noChangeArrowheads="1"/>
          </p:cNvSpPr>
          <p:nvPr/>
        </p:nvSpPr>
        <p:spPr bwMode="auto">
          <a:xfrm>
            <a:off x="7848600" y="5486400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rgbClr val="0000CC"/>
                </a:solidFill>
              </a:rPr>
              <a:t>output</a:t>
            </a:r>
          </a:p>
        </p:txBody>
      </p:sp>
      <p:sp>
        <p:nvSpPr>
          <p:cNvPr id="306214" name="Text Box 38"/>
          <p:cNvSpPr txBox="1">
            <a:spLocks noChangeArrowheads="1"/>
          </p:cNvSpPr>
          <p:nvPr/>
        </p:nvSpPr>
        <p:spPr bwMode="auto">
          <a:xfrm rot="1512090">
            <a:off x="8534400" y="4757738"/>
            <a:ext cx="604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5</a:t>
            </a:r>
            <a:r>
              <a:rPr lang="en-US" i="1">
                <a:solidFill>
                  <a:srgbClr val="FF0000"/>
                </a:solidFill>
              </a:rPr>
              <a:t>x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588" name="Group 43"/>
          <p:cNvGrpSpPr>
            <a:grpSpLocks/>
          </p:cNvGrpSpPr>
          <p:nvPr/>
        </p:nvGrpSpPr>
        <p:grpSpPr bwMode="auto">
          <a:xfrm>
            <a:off x="6329363" y="3810000"/>
            <a:ext cx="757237" cy="671513"/>
            <a:chOff x="1632" y="1248"/>
            <a:chExt cx="2682" cy="2286"/>
          </a:xfrm>
        </p:grpSpPr>
        <p:sp>
          <p:nvSpPr>
            <p:cNvPr id="24597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8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24598" name="AutoShape 45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8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24599" name="AutoShape 46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8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sp>
        <p:nvSpPr>
          <p:cNvPr id="306223" name="Text Box 47"/>
          <p:cNvSpPr txBox="1">
            <a:spLocks noChangeArrowheads="1"/>
          </p:cNvSpPr>
          <p:nvPr/>
        </p:nvSpPr>
        <p:spPr bwMode="auto">
          <a:xfrm rot="-2209670">
            <a:off x="7010400" y="2319338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306224" name="Text Box 48"/>
          <p:cNvSpPr txBox="1">
            <a:spLocks noChangeArrowheads="1"/>
          </p:cNvSpPr>
          <p:nvPr/>
        </p:nvSpPr>
        <p:spPr bwMode="auto">
          <a:xfrm>
            <a:off x="8518525" y="5138738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rgbClr val="0000CC"/>
                </a:solidFill>
              </a:rPr>
              <a:t>30</a:t>
            </a:r>
          </a:p>
        </p:txBody>
      </p:sp>
      <p:sp>
        <p:nvSpPr>
          <p:cNvPr id="24591" name="AutoShape 49"/>
          <p:cNvSpPr>
            <a:spLocks noChangeArrowheads="1"/>
          </p:cNvSpPr>
          <p:nvPr/>
        </p:nvSpPr>
        <p:spPr bwMode="auto">
          <a:xfrm rot="5400000">
            <a:off x="8442325" y="3851275"/>
            <a:ext cx="485775" cy="612775"/>
          </a:xfrm>
          <a:prstGeom prst="moon">
            <a:avLst>
              <a:gd name="adj" fmla="val 87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4592" name="Group 55"/>
          <p:cNvGrpSpPr>
            <a:grpSpLocks/>
          </p:cNvGrpSpPr>
          <p:nvPr/>
        </p:nvGrpSpPr>
        <p:grpSpPr bwMode="auto">
          <a:xfrm rot="10800000">
            <a:off x="5367338" y="2971800"/>
            <a:ext cx="438150" cy="381000"/>
            <a:chOff x="2748" y="3534"/>
            <a:chExt cx="276" cy="240"/>
          </a:xfrm>
        </p:grpSpPr>
        <p:sp>
          <p:nvSpPr>
            <p:cNvPr id="24594" name="Line 52"/>
            <p:cNvSpPr>
              <a:spLocks noChangeShapeType="1"/>
            </p:cNvSpPr>
            <p:nvPr/>
          </p:nvSpPr>
          <p:spPr bwMode="auto">
            <a:xfrm>
              <a:off x="2880" y="3552"/>
              <a:ext cx="1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5" name="Line 53"/>
            <p:cNvSpPr>
              <a:spLocks noChangeShapeType="1"/>
            </p:cNvSpPr>
            <p:nvPr/>
          </p:nvSpPr>
          <p:spPr bwMode="auto">
            <a:xfrm>
              <a:off x="2748" y="3753"/>
              <a:ext cx="1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6" name="Line 54"/>
            <p:cNvSpPr>
              <a:spLocks noChangeShapeType="1"/>
            </p:cNvSpPr>
            <p:nvPr/>
          </p:nvSpPr>
          <p:spPr bwMode="auto">
            <a:xfrm>
              <a:off x="2880" y="3534"/>
              <a:ext cx="0" cy="24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06232" name="Text Box 56"/>
          <p:cNvSpPr txBox="1">
            <a:spLocks noChangeArrowheads="1"/>
          </p:cNvSpPr>
          <p:nvPr/>
        </p:nvSpPr>
        <p:spPr bwMode="auto">
          <a:xfrm>
            <a:off x="7213600" y="2071688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>
                <a:solidFill>
                  <a:srgbClr val="00B05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6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6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6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0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99" grpId="0"/>
      <p:bldP spid="306208" grpId="0"/>
      <p:bldP spid="306214" grpId="0"/>
      <p:bldP spid="306224" grpId="0"/>
      <p:bldP spid="3062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4A: Evaluating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Evaluate the function for the given input values. 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746125" y="2286000"/>
            <a:ext cx="7788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For </a:t>
            </a:r>
            <a:r>
              <a:rPr lang="en-US" i="1"/>
              <a:t>f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= 3</a:t>
            </a:r>
            <a:r>
              <a:rPr lang="en-US" i="1"/>
              <a:t>x</a:t>
            </a:r>
            <a:r>
              <a:rPr lang="en-US"/>
              <a:t> + 2, find </a:t>
            </a:r>
            <a:r>
              <a:rPr lang="en-US" i="1"/>
              <a:t>f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when </a:t>
            </a:r>
            <a:r>
              <a:rPr lang="en-US" i="1"/>
              <a:t>x</a:t>
            </a:r>
            <a:r>
              <a:rPr lang="en-US"/>
              <a:t> = 7 and when </a:t>
            </a:r>
            <a:r>
              <a:rPr lang="en-US" i="1"/>
              <a:t>x</a:t>
            </a:r>
            <a:r>
              <a:rPr lang="en-US"/>
              <a:t> = –4</a:t>
            </a:r>
            <a:r>
              <a:rPr lang="en-US" i="1"/>
              <a:t>.</a:t>
            </a:r>
          </a:p>
        </p:txBody>
      </p:sp>
      <p:sp>
        <p:nvSpPr>
          <p:cNvPr id="304135" name="Text Box 7"/>
          <p:cNvSpPr txBox="1">
            <a:spLocks noChangeArrowheads="1"/>
          </p:cNvSpPr>
          <p:nvPr/>
        </p:nvSpPr>
        <p:spPr bwMode="auto">
          <a:xfrm>
            <a:off x="657225" y="4786313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 = </a:t>
            </a:r>
            <a:r>
              <a:rPr lang="en-US" b="0">
                <a:solidFill>
                  <a:srgbClr val="FF3300"/>
                </a:solidFill>
              </a:rPr>
              <a:t>21</a:t>
            </a:r>
            <a:r>
              <a:rPr lang="en-US" b="0"/>
              <a:t> + 2</a:t>
            </a:r>
            <a:endParaRPr lang="en-US" b="0" i="1"/>
          </a:p>
        </p:txBody>
      </p:sp>
      <p:sp>
        <p:nvSpPr>
          <p:cNvPr id="304142" name="Text Box 14"/>
          <p:cNvSpPr txBox="1">
            <a:spLocks noChangeArrowheads="1"/>
          </p:cNvSpPr>
          <p:nvPr/>
        </p:nvSpPr>
        <p:spPr bwMode="auto">
          <a:xfrm>
            <a:off x="76200" y="4114800"/>
            <a:ext cx="2549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f</a:t>
            </a:r>
            <a:r>
              <a:rPr lang="en-US" b="0"/>
              <a:t>(</a:t>
            </a:r>
            <a:r>
              <a:rPr lang="en-US" b="0">
                <a:solidFill>
                  <a:srgbClr val="FF3300"/>
                </a:solidFill>
              </a:rPr>
              <a:t>7</a:t>
            </a:r>
            <a:r>
              <a:rPr lang="en-US" b="0"/>
              <a:t>) = 3(</a:t>
            </a:r>
            <a:r>
              <a:rPr lang="en-US" b="0">
                <a:solidFill>
                  <a:srgbClr val="FF3300"/>
                </a:solidFill>
              </a:rPr>
              <a:t>7</a:t>
            </a:r>
            <a:r>
              <a:rPr lang="en-US" b="0"/>
              <a:t>) + 2</a:t>
            </a:r>
            <a:endParaRPr lang="en-US" b="0" i="1"/>
          </a:p>
        </p:txBody>
      </p:sp>
      <p:sp>
        <p:nvSpPr>
          <p:cNvPr id="304143" name="Text Box 15"/>
          <p:cNvSpPr txBox="1">
            <a:spLocks noChangeArrowheads="1"/>
          </p:cNvSpPr>
          <p:nvPr/>
        </p:nvSpPr>
        <p:spPr bwMode="auto">
          <a:xfrm>
            <a:off x="2667000" y="4038600"/>
            <a:ext cx="1624013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3333FF"/>
                </a:solidFill>
                <a:latin typeface="Arial" charset="0"/>
              </a:rPr>
              <a:t>Substitute </a:t>
            </a:r>
          </a:p>
          <a:p>
            <a:pPr>
              <a:lnSpc>
                <a:spcPct val="25000"/>
              </a:lnSpc>
            </a:pPr>
            <a:r>
              <a:rPr lang="en-US" b="0" i="1">
                <a:solidFill>
                  <a:srgbClr val="3333FF"/>
                </a:solidFill>
                <a:latin typeface="Arial" charset="0"/>
              </a:rPr>
              <a:t>7 for x.</a:t>
            </a:r>
          </a:p>
        </p:txBody>
      </p:sp>
      <p:sp>
        <p:nvSpPr>
          <p:cNvPr id="25608" name="Text Box 16"/>
          <p:cNvSpPr txBox="1">
            <a:spLocks noChangeArrowheads="1"/>
          </p:cNvSpPr>
          <p:nvPr/>
        </p:nvSpPr>
        <p:spPr bwMode="auto">
          <a:xfrm>
            <a:off x="76200" y="3429000"/>
            <a:ext cx="252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/>
              <a:t>) = 3(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/>
              <a:t>) + 2</a:t>
            </a:r>
            <a:endParaRPr lang="en-US" b="0" i="1"/>
          </a:p>
        </p:txBody>
      </p:sp>
      <p:sp>
        <p:nvSpPr>
          <p:cNvPr id="304146" name="Text Box 18"/>
          <p:cNvSpPr txBox="1">
            <a:spLocks noChangeArrowheads="1"/>
          </p:cNvSpPr>
          <p:nvPr/>
        </p:nvSpPr>
        <p:spPr bwMode="auto">
          <a:xfrm>
            <a:off x="781050" y="5443538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23</a:t>
            </a:r>
          </a:p>
        </p:txBody>
      </p:sp>
      <p:sp>
        <p:nvSpPr>
          <p:cNvPr id="304147" name="Text Box 19"/>
          <p:cNvSpPr txBox="1">
            <a:spLocks noChangeArrowheads="1"/>
          </p:cNvSpPr>
          <p:nvPr/>
        </p:nvSpPr>
        <p:spPr bwMode="auto">
          <a:xfrm>
            <a:off x="2743200" y="4840288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25611" name="Text Box 21"/>
          <p:cNvSpPr txBox="1">
            <a:spLocks noChangeArrowheads="1"/>
          </p:cNvSpPr>
          <p:nvPr/>
        </p:nvSpPr>
        <p:spPr bwMode="auto">
          <a:xfrm>
            <a:off x="4572000" y="3429000"/>
            <a:ext cx="252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/>
              <a:t>) = 3(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/>
              <a:t>) + 2</a:t>
            </a:r>
            <a:endParaRPr lang="en-US" b="0" i="1"/>
          </a:p>
        </p:txBody>
      </p:sp>
      <p:sp>
        <p:nvSpPr>
          <p:cNvPr id="304150" name="Text Box 22"/>
          <p:cNvSpPr txBox="1">
            <a:spLocks noChangeArrowheads="1"/>
          </p:cNvSpPr>
          <p:nvPr/>
        </p:nvSpPr>
        <p:spPr bwMode="auto">
          <a:xfrm>
            <a:off x="4419600" y="4113213"/>
            <a:ext cx="293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f</a:t>
            </a:r>
            <a:r>
              <a:rPr lang="en-US" b="0"/>
              <a:t>(</a:t>
            </a:r>
            <a:r>
              <a:rPr lang="en-US" b="0">
                <a:solidFill>
                  <a:srgbClr val="FF3300"/>
                </a:solidFill>
              </a:rPr>
              <a:t>–4</a:t>
            </a:r>
            <a:r>
              <a:rPr lang="en-US" b="0"/>
              <a:t>) = 3(</a:t>
            </a:r>
            <a:r>
              <a:rPr lang="en-US" b="0">
                <a:solidFill>
                  <a:srgbClr val="FF3300"/>
                </a:solidFill>
              </a:rPr>
              <a:t>–4</a:t>
            </a:r>
            <a:r>
              <a:rPr lang="en-US" b="0"/>
              <a:t>) + 2</a:t>
            </a:r>
          </a:p>
        </p:txBody>
      </p:sp>
      <p:sp>
        <p:nvSpPr>
          <p:cNvPr id="304151" name="Text Box 23"/>
          <p:cNvSpPr txBox="1">
            <a:spLocks noChangeArrowheads="1"/>
          </p:cNvSpPr>
          <p:nvPr/>
        </p:nvSpPr>
        <p:spPr bwMode="auto">
          <a:xfrm>
            <a:off x="7467600" y="4038600"/>
            <a:ext cx="1624013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3333FF"/>
                </a:solidFill>
                <a:latin typeface="Arial" charset="0"/>
              </a:rPr>
              <a:t>Substitute </a:t>
            </a:r>
          </a:p>
          <a:p>
            <a:pPr>
              <a:lnSpc>
                <a:spcPct val="25000"/>
              </a:lnSpc>
            </a:pPr>
            <a:r>
              <a:rPr lang="en-US" b="0" i="1">
                <a:solidFill>
                  <a:srgbClr val="3333FF"/>
                </a:solidFill>
                <a:latin typeface="Arial" charset="0"/>
              </a:rPr>
              <a:t>–4 for x.</a:t>
            </a:r>
          </a:p>
        </p:txBody>
      </p:sp>
      <p:sp>
        <p:nvSpPr>
          <p:cNvPr id="304153" name="Text Box 25"/>
          <p:cNvSpPr txBox="1">
            <a:spLocks noChangeArrowheads="1"/>
          </p:cNvSpPr>
          <p:nvPr/>
        </p:nvSpPr>
        <p:spPr bwMode="auto">
          <a:xfrm>
            <a:off x="7502525" y="478155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304154" name="Text Box 26"/>
          <p:cNvSpPr txBox="1">
            <a:spLocks noChangeArrowheads="1"/>
          </p:cNvSpPr>
          <p:nvPr/>
        </p:nvSpPr>
        <p:spPr bwMode="auto">
          <a:xfrm>
            <a:off x="5276850" y="4784725"/>
            <a:ext cx="178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solidFill>
                  <a:srgbClr val="FF3300"/>
                </a:solidFill>
              </a:rPr>
              <a:t>–12</a:t>
            </a:r>
            <a:r>
              <a:rPr lang="en-US" b="0"/>
              <a:t> + 2</a:t>
            </a:r>
          </a:p>
        </p:txBody>
      </p:sp>
      <p:sp>
        <p:nvSpPr>
          <p:cNvPr id="304155" name="Text Box 27"/>
          <p:cNvSpPr txBox="1">
            <a:spLocks noChangeArrowheads="1"/>
          </p:cNvSpPr>
          <p:nvPr/>
        </p:nvSpPr>
        <p:spPr bwMode="auto">
          <a:xfrm>
            <a:off x="5276850" y="5451475"/>
            <a:ext cx="1122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–10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0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0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0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4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4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0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5" grpId="0"/>
      <p:bldP spid="304142" grpId="0"/>
      <p:bldP spid="304143" grpId="0"/>
      <p:bldP spid="304146" grpId="0"/>
      <p:bldP spid="304147" grpId="0"/>
      <p:bldP spid="304150" grpId="0"/>
      <p:bldP spid="304151" grpId="0"/>
      <p:bldP spid="304153" grpId="0"/>
      <p:bldP spid="304154" grpId="0"/>
      <p:bldP spid="30415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4B: Evaluating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Evaluate the function for the given input values. </a:t>
            </a:r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609600" y="2133600"/>
            <a:ext cx="7788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For </a:t>
            </a:r>
            <a:r>
              <a:rPr lang="en-US" i="1"/>
              <a:t>g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1.5</a:t>
            </a:r>
            <a:r>
              <a:rPr lang="en-US" i="1"/>
              <a:t>t</a:t>
            </a:r>
            <a:r>
              <a:rPr lang="en-US"/>
              <a:t> – 5, find </a:t>
            </a:r>
            <a:r>
              <a:rPr lang="en-US" i="1"/>
              <a:t>g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when </a:t>
            </a:r>
            <a:r>
              <a:rPr lang="en-US" i="1"/>
              <a:t>t</a:t>
            </a:r>
            <a:r>
              <a:rPr lang="en-US"/>
              <a:t> = 6 and when </a:t>
            </a:r>
            <a:r>
              <a:rPr lang="en-US" i="1"/>
              <a:t>t</a:t>
            </a:r>
            <a:r>
              <a:rPr lang="en-US"/>
              <a:t> = –2</a:t>
            </a:r>
            <a:r>
              <a:rPr lang="en-US" i="1"/>
              <a:t>.</a:t>
            </a:r>
          </a:p>
        </p:txBody>
      </p:sp>
      <p:sp>
        <p:nvSpPr>
          <p:cNvPr id="26629" name="Rectangle 8"/>
          <p:cNvSpPr>
            <a:spLocks noChangeArrowheads="1"/>
          </p:cNvSpPr>
          <p:nvPr/>
        </p:nvSpPr>
        <p:spPr bwMode="auto">
          <a:xfrm>
            <a:off x="1241425" y="3200400"/>
            <a:ext cx="243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>
                <a:solidFill>
                  <a:srgbClr val="FF0000"/>
                </a:solidFill>
              </a:rPr>
              <a:t>t</a:t>
            </a:r>
            <a:r>
              <a:rPr lang="en-US" b="0"/>
              <a:t>) = 1.5</a:t>
            </a:r>
            <a:r>
              <a:rPr lang="en-US" b="0" i="1">
                <a:solidFill>
                  <a:srgbClr val="FF0000"/>
                </a:solidFill>
              </a:rPr>
              <a:t>t</a:t>
            </a:r>
            <a:r>
              <a:rPr lang="en-US" b="0"/>
              <a:t>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 5</a:t>
            </a:r>
          </a:p>
        </p:txBody>
      </p:sp>
      <p:sp>
        <p:nvSpPr>
          <p:cNvPr id="26630" name="Rectangle 9"/>
          <p:cNvSpPr>
            <a:spLocks noChangeArrowheads="1"/>
          </p:cNvSpPr>
          <p:nvPr/>
        </p:nvSpPr>
        <p:spPr bwMode="auto">
          <a:xfrm>
            <a:off x="5222875" y="3198813"/>
            <a:ext cx="248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>
                <a:solidFill>
                  <a:srgbClr val="FF0000"/>
                </a:solidFill>
              </a:rPr>
              <a:t>t</a:t>
            </a:r>
            <a:r>
              <a:rPr lang="en-US" b="0"/>
              <a:t>) = 1.5</a:t>
            </a:r>
            <a:r>
              <a:rPr lang="en-US" b="0" i="1">
                <a:solidFill>
                  <a:srgbClr val="FF0000"/>
                </a:solidFill>
              </a:rPr>
              <a:t>t</a:t>
            </a:r>
            <a:r>
              <a:rPr lang="en-US" b="0"/>
              <a:t> </a:t>
            </a:r>
            <a:r>
              <a:rPr lang="en-US"/>
              <a:t>–</a:t>
            </a:r>
            <a:r>
              <a:rPr lang="en-US" b="0"/>
              <a:t> 5</a:t>
            </a:r>
          </a:p>
        </p:txBody>
      </p:sp>
      <p:sp>
        <p:nvSpPr>
          <p:cNvPr id="319500" name="Rectangle 12"/>
          <p:cNvSpPr>
            <a:spLocks noChangeArrowheads="1"/>
          </p:cNvSpPr>
          <p:nvPr/>
        </p:nvSpPr>
        <p:spPr bwMode="auto">
          <a:xfrm>
            <a:off x="1165225" y="3960813"/>
            <a:ext cx="290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g</a:t>
            </a:r>
            <a:r>
              <a:rPr lang="en-US" b="0"/>
              <a:t>(</a:t>
            </a:r>
            <a:r>
              <a:rPr lang="en-US" b="0">
                <a:solidFill>
                  <a:srgbClr val="FF3300"/>
                </a:solidFill>
              </a:rPr>
              <a:t>6</a:t>
            </a:r>
            <a:r>
              <a:rPr lang="en-US" b="0"/>
              <a:t>) = 1.5(</a:t>
            </a:r>
            <a:r>
              <a:rPr lang="en-US" b="0">
                <a:solidFill>
                  <a:srgbClr val="FF3300"/>
                </a:solidFill>
              </a:rPr>
              <a:t>6</a:t>
            </a:r>
            <a:r>
              <a:rPr lang="en-US" b="0"/>
              <a:t>) </a:t>
            </a:r>
            <a:r>
              <a:rPr lang="en-US"/>
              <a:t>–</a:t>
            </a:r>
            <a:r>
              <a:rPr lang="en-US" b="0"/>
              <a:t> 5</a:t>
            </a:r>
          </a:p>
        </p:txBody>
      </p:sp>
      <p:sp>
        <p:nvSpPr>
          <p:cNvPr id="319501" name="Text Box 13"/>
          <p:cNvSpPr txBox="1">
            <a:spLocks noChangeArrowheads="1"/>
          </p:cNvSpPr>
          <p:nvPr/>
        </p:nvSpPr>
        <p:spPr bwMode="auto">
          <a:xfrm>
            <a:off x="1927225" y="4724400"/>
            <a:ext cx="203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solidFill>
                  <a:srgbClr val="FF3300"/>
                </a:solidFill>
              </a:rPr>
              <a:t>9</a:t>
            </a:r>
            <a:r>
              <a:rPr lang="en-US" b="0"/>
              <a:t> </a:t>
            </a:r>
            <a:r>
              <a:rPr lang="en-US"/>
              <a:t>–</a:t>
            </a:r>
            <a:r>
              <a:rPr lang="en-US" b="0"/>
              <a:t> 5</a:t>
            </a:r>
          </a:p>
        </p:txBody>
      </p:sp>
      <p:sp>
        <p:nvSpPr>
          <p:cNvPr id="319502" name="Text Box 14"/>
          <p:cNvSpPr txBox="1">
            <a:spLocks noChangeArrowheads="1"/>
          </p:cNvSpPr>
          <p:nvPr/>
        </p:nvSpPr>
        <p:spPr bwMode="auto">
          <a:xfrm>
            <a:off x="1927225" y="5334000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4</a:t>
            </a:r>
          </a:p>
        </p:txBody>
      </p:sp>
      <p:sp>
        <p:nvSpPr>
          <p:cNvPr id="319505" name="Rectangle 17"/>
          <p:cNvSpPr>
            <a:spLocks noChangeArrowheads="1"/>
          </p:cNvSpPr>
          <p:nvPr/>
        </p:nvSpPr>
        <p:spPr bwMode="auto">
          <a:xfrm>
            <a:off x="4965700" y="3960813"/>
            <a:ext cx="329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g</a:t>
            </a:r>
            <a:r>
              <a:rPr lang="en-US" b="0"/>
              <a:t>(</a:t>
            </a:r>
            <a:r>
              <a:rPr lang="en-US" b="0">
                <a:solidFill>
                  <a:srgbClr val="FF3300"/>
                </a:solidFill>
              </a:rPr>
              <a:t>–2</a:t>
            </a:r>
            <a:r>
              <a:rPr lang="en-US" b="0"/>
              <a:t>) = 1.5(</a:t>
            </a:r>
            <a:r>
              <a:rPr lang="en-US" b="0">
                <a:solidFill>
                  <a:srgbClr val="FF3300"/>
                </a:solidFill>
              </a:rPr>
              <a:t>–2</a:t>
            </a:r>
            <a:r>
              <a:rPr lang="en-US" b="0"/>
              <a:t>) </a:t>
            </a:r>
            <a:r>
              <a:rPr lang="en-US"/>
              <a:t>–</a:t>
            </a:r>
            <a:r>
              <a:rPr lang="en-US" b="0"/>
              <a:t> 5</a:t>
            </a:r>
          </a:p>
        </p:txBody>
      </p:sp>
      <p:sp>
        <p:nvSpPr>
          <p:cNvPr id="319506" name="Text Box 18"/>
          <p:cNvSpPr txBox="1">
            <a:spLocks noChangeArrowheads="1"/>
          </p:cNvSpPr>
          <p:nvPr/>
        </p:nvSpPr>
        <p:spPr bwMode="auto">
          <a:xfrm>
            <a:off x="5922963" y="4722813"/>
            <a:ext cx="155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solidFill>
                  <a:srgbClr val="FF3300"/>
                </a:solidFill>
              </a:rPr>
              <a:t>–3</a:t>
            </a:r>
            <a:r>
              <a:rPr lang="en-US" b="0"/>
              <a:t> </a:t>
            </a:r>
            <a:r>
              <a:rPr lang="en-US"/>
              <a:t>– </a:t>
            </a:r>
            <a:r>
              <a:rPr lang="en-US" b="0"/>
              <a:t>5</a:t>
            </a:r>
          </a:p>
        </p:txBody>
      </p:sp>
      <p:sp>
        <p:nvSpPr>
          <p:cNvPr id="319508" name="Text Box 20"/>
          <p:cNvSpPr txBox="1">
            <a:spLocks noChangeArrowheads="1"/>
          </p:cNvSpPr>
          <p:nvPr/>
        </p:nvSpPr>
        <p:spPr bwMode="auto">
          <a:xfrm>
            <a:off x="5927725" y="53340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–8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500" grpId="0"/>
      <p:bldP spid="319501" grpId="0"/>
      <p:bldP spid="319502" grpId="0"/>
      <p:bldP spid="319505" grpId="0"/>
      <p:bldP spid="319506" grpId="0"/>
      <p:bldP spid="31950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4C: Evaluating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Evaluate the function for the given input values. </a:t>
            </a:r>
          </a:p>
        </p:txBody>
      </p:sp>
      <p:grpSp>
        <p:nvGrpSpPr>
          <p:cNvPr id="27652" name="Group 24"/>
          <p:cNvGrpSpPr>
            <a:grpSpLocks/>
          </p:cNvGrpSpPr>
          <p:nvPr/>
        </p:nvGrpSpPr>
        <p:grpSpPr bwMode="auto">
          <a:xfrm>
            <a:off x="228600" y="2109788"/>
            <a:ext cx="7788275" cy="1039812"/>
            <a:chOff x="144" y="1449"/>
            <a:chExt cx="4906" cy="655"/>
          </a:xfrm>
        </p:grpSpPr>
        <p:sp>
          <p:nvSpPr>
            <p:cNvPr id="27661" name="Text Box 6"/>
            <p:cNvSpPr txBox="1">
              <a:spLocks noChangeArrowheads="1"/>
            </p:cNvSpPr>
            <p:nvPr/>
          </p:nvSpPr>
          <p:spPr bwMode="auto">
            <a:xfrm>
              <a:off x="144" y="1456"/>
              <a:ext cx="4906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lnSpc>
                  <a:spcPct val="135000"/>
                </a:lnSpc>
              </a:pPr>
              <a:r>
                <a:rPr lang="en-US"/>
                <a:t>    For                      , find </a:t>
              </a:r>
              <a:r>
                <a:rPr lang="en-US" i="1"/>
                <a:t>h</a:t>
              </a:r>
              <a:r>
                <a:rPr lang="en-US"/>
                <a:t>(</a:t>
              </a:r>
              <a:r>
                <a:rPr lang="en-US" i="1"/>
                <a:t>r</a:t>
              </a:r>
              <a:r>
                <a:rPr lang="en-US"/>
                <a:t>) when </a:t>
              </a:r>
              <a:r>
                <a:rPr lang="en-US" i="1"/>
                <a:t>r</a:t>
              </a:r>
              <a:r>
                <a:rPr lang="en-US"/>
                <a:t> = 600 and when </a:t>
              </a:r>
              <a:r>
                <a:rPr lang="en-US" i="1"/>
                <a:t>r</a:t>
              </a:r>
              <a:r>
                <a:rPr lang="en-US"/>
                <a:t> = –12</a:t>
              </a:r>
              <a:r>
                <a:rPr lang="en-US" i="1"/>
                <a:t>.</a:t>
              </a:r>
            </a:p>
          </p:txBody>
        </p:sp>
        <p:pic>
          <p:nvPicPr>
            <p:cNvPr id="27662" name="Picture 1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449"/>
              <a:ext cx="132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8240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343400"/>
            <a:ext cx="30194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41" name="Picture 1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4343400"/>
            <a:ext cx="29908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50" name="Picture 2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257800"/>
            <a:ext cx="14097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57" name="Picture 33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5257800"/>
            <a:ext cx="1181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61" name="Text Box 37"/>
          <p:cNvSpPr txBox="1">
            <a:spLocks noChangeArrowheads="1"/>
          </p:cNvSpPr>
          <p:nvPr/>
        </p:nvSpPr>
        <p:spPr bwMode="auto">
          <a:xfrm>
            <a:off x="1828800" y="5715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202</a:t>
            </a:r>
          </a:p>
        </p:txBody>
      </p:sp>
      <p:sp>
        <p:nvSpPr>
          <p:cNvPr id="308262" name="Text Box 38"/>
          <p:cNvSpPr txBox="1">
            <a:spLocks noChangeArrowheads="1"/>
          </p:cNvSpPr>
          <p:nvPr/>
        </p:nvSpPr>
        <p:spPr bwMode="auto">
          <a:xfrm>
            <a:off x="6019800" y="5715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2</a:t>
            </a:r>
          </a:p>
        </p:txBody>
      </p:sp>
      <p:pic>
        <p:nvPicPr>
          <p:cNvPr id="27659" name="Picture 15" descr="C:\Users\Steve\Desktop\Steve red marbles\mathtype\4.3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429000"/>
            <a:ext cx="19145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0" name="Picture 16" descr="C:\Users\Steve\Desktop\Steve red marbles\mathtype\4.3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429000"/>
            <a:ext cx="19145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61" grpId="0"/>
      <p:bldP spid="30826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Evaluate the function for the given input values. 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190500" y="2286000"/>
            <a:ext cx="7788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    For </a:t>
            </a:r>
            <a:r>
              <a:rPr lang="en-US" i="1"/>
              <a:t>h</a:t>
            </a:r>
            <a:r>
              <a:rPr lang="en-US"/>
              <a:t>(</a:t>
            </a:r>
            <a:r>
              <a:rPr lang="en-US" i="1"/>
              <a:t>c</a:t>
            </a:r>
            <a:r>
              <a:rPr lang="en-US"/>
              <a:t>) = 2</a:t>
            </a:r>
            <a:r>
              <a:rPr lang="en-US" i="1"/>
              <a:t>c</a:t>
            </a:r>
            <a:r>
              <a:rPr lang="en-US"/>
              <a:t> – 1, find </a:t>
            </a:r>
            <a:r>
              <a:rPr lang="en-US" i="1"/>
              <a:t>h</a:t>
            </a:r>
            <a:r>
              <a:rPr lang="en-US"/>
              <a:t>(</a:t>
            </a:r>
            <a:r>
              <a:rPr lang="en-US" i="1"/>
              <a:t>c</a:t>
            </a:r>
            <a:r>
              <a:rPr lang="en-US"/>
              <a:t>) when </a:t>
            </a:r>
            <a:r>
              <a:rPr lang="en-US" i="1"/>
              <a:t>c</a:t>
            </a:r>
            <a:r>
              <a:rPr lang="en-US"/>
              <a:t> = 1 and when </a:t>
            </a:r>
            <a:r>
              <a:rPr lang="en-US" i="1"/>
              <a:t>c</a:t>
            </a:r>
            <a:r>
              <a:rPr lang="en-US"/>
              <a:t> = –3</a:t>
            </a:r>
            <a:r>
              <a:rPr lang="en-US" i="1"/>
              <a:t>.</a:t>
            </a:r>
          </a:p>
        </p:txBody>
      </p:sp>
      <p:sp>
        <p:nvSpPr>
          <p:cNvPr id="28677" name="Rectangle 13"/>
          <p:cNvSpPr>
            <a:spLocks noChangeArrowheads="1"/>
          </p:cNvSpPr>
          <p:nvPr/>
        </p:nvSpPr>
        <p:spPr bwMode="auto">
          <a:xfrm>
            <a:off x="1212850" y="3505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>
                <a:solidFill>
                  <a:srgbClr val="FF0000"/>
                </a:solidFill>
              </a:rPr>
              <a:t>c</a:t>
            </a:r>
            <a:r>
              <a:rPr lang="en-US" b="0"/>
              <a:t>) = 2</a:t>
            </a:r>
            <a:r>
              <a:rPr lang="en-US" b="0" i="1">
                <a:solidFill>
                  <a:srgbClr val="FF0000"/>
                </a:solidFill>
              </a:rPr>
              <a:t>c</a:t>
            </a:r>
            <a:r>
              <a:rPr lang="en-US" b="0"/>
              <a:t>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 1</a:t>
            </a:r>
          </a:p>
        </p:txBody>
      </p:sp>
      <p:sp>
        <p:nvSpPr>
          <p:cNvPr id="310287" name="Rectangle 15"/>
          <p:cNvSpPr>
            <a:spLocks noChangeArrowheads="1"/>
          </p:cNvSpPr>
          <p:nvPr/>
        </p:nvSpPr>
        <p:spPr bwMode="auto">
          <a:xfrm>
            <a:off x="1169988" y="4267200"/>
            <a:ext cx="255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h</a:t>
            </a:r>
            <a:r>
              <a:rPr lang="en-US" b="0"/>
              <a:t>(</a:t>
            </a:r>
            <a:r>
              <a:rPr lang="en-US" b="0">
                <a:solidFill>
                  <a:srgbClr val="FF3300"/>
                </a:solidFill>
              </a:rPr>
              <a:t>1</a:t>
            </a:r>
            <a:r>
              <a:rPr lang="en-US" b="0"/>
              <a:t>) = 2(</a:t>
            </a:r>
            <a:r>
              <a:rPr lang="en-US" b="0">
                <a:solidFill>
                  <a:srgbClr val="FF3300"/>
                </a:solidFill>
              </a:rPr>
              <a:t>1</a:t>
            </a:r>
            <a:r>
              <a:rPr lang="en-US" b="0"/>
              <a:t>)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 1</a:t>
            </a:r>
          </a:p>
        </p:txBody>
      </p:sp>
      <p:sp>
        <p:nvSpPr>
          <p:cNvPr id="310288" name="Text Box 16"/>
          <p:cNvSpPr txBox="1">
            <a:spLocks noChangeArrowheads="1"/>
          </p:cNvSpPr>
          <p:nvPr/>
        </p:nvSpPr>
        <p:spPr bwMode="auto">
          <a:xfrm>
            <a:off x="1949450" y="4953000"/>
            <a:ext cx="1314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solidFill>
                  <a:srgbClr val="FF3300"/>
                </a:solidFill>
              </a:rPr>
              <a:t>2</a:t>
            </a:r>
            <a:r>
              <a:rPr lang="en-US" b="0"/>
              <a:t>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 1</a:t>
            </a:r>
          </a:p>
        </p:txBody>
      </p:sp>
      <p:sp>
        <p:nvSpPr>
          <p:cNvPr id="310289" name="Text Box 17"/>
          <p:cNvSpPr txBox="1">
            <a:spLocks noChangeArrowheads="1"/>
          </p:cNvSpPr>
          <p:nvPr/>
        </p:nvSpPr>
        <p:spPr bwMode="auto">
          <a:xfrm>
            <a:off x="1960563" y="5562600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1</a:t>
            </a:r>
          </a:p>
        </p:txBody>
      </p:sp>
      <p:sp>
        <p:nvSpPr>
          <p:cNvPr id="28681" name="Rectangle 18"/>
          <p:cNvSpPr>
            <a:spLocks noChangeArrowheads="1"/>
          </p:cNvSpPr>
          <p:nvPr/>
        </p:nvSpPr>
        <p:spPr bwMode="auto">
          <a:xfrm>
            <a:off x="5173663" y="3505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>
                <a:solidFill>
                  <a:srgbClr val="FF0000"/>
                </a:solidFill>
              </a:rPr>
              <a:t>c</a:t>
            </a:r>
            <a:r>
              <a:rPr lang="en-US" b="0"/>
              <a:t>) = 2</a:t>
            </a:r>
            <a:r>
              <a:rPr lang="en-US" b="0" i="1">
                <a:solidFill>
                  <a:srgbClr val="FF0000"/>
                </a:solidFill>
              </a:rPr>
              <a:t>c</a:t>
            </a:r>
            <a:r>
              <a:rPr lang="en-US" b="0"/>
              <a:t>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 1</a:t>
            </a:r>
          </a:p>
        </p:txBody>
      </p:sp>
      <p:sp>
        <p:nvSpPr>
          <p:cNvPr id="310291" name="Rectangle 19"/>
          <p:cNvSpPr>
            <a:spLocks noChangeArrowheads="1"/>
          </p:cNvSpPr>
          <p:nvPr/>
        </p:nvSpPr>
        <p:spPr bwMode="auto">
          <a:xfrm>
            <a:off x="4953000" y="4267200"/>
            <a:ext cx="2919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 i="1"/>
              <a:t>h</a:t>
            </a:r>
            <a:r>
              <a:rPr lang="en-US" b="0"/>
              <a:t>(</a:t>
            </a:r>
            <a:r>
              <a:rPr lang="en-US" b="0">
                <a:solidFill>
                  <a:srgbClr val="FF3300"/>
                </a:solidFill>
              </a:rPr>
              <a:t>–3</a:t>
            </a:r>
            <a:r>
              <a:rPr lang="en-US" b="0"/>
              <a:t>) = 2(</a:t>
            </a:r>
            <a:r>
              <a:rPr lang="en-US" b="0">
                <a:solidFill>
                  <a:srgbClr val="FF3300"/>
                </a:solidFill>
                <a:latin typeface="Arial" charset="0"/>
              </a:rPr>
              <a:t>–</a:t>
            </a:r>
            <a:r>
              <a:rPr lang="en-US" b="0">
                <a:solidFill>
                  <a:srgbClr val="FF3300"/>
                </a:solidFill>
              </a:rPr>
              <a:t>3</a:t>
            </a:r>
            <a:r>
              <a:rPr lang="en-US" b="0"/>
              <a:t>)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 1</a:t>
            </a:r>
          </a:p>
        </p:txBody>
      </p:sp>
      <p:sp>
        <p:nvSpPr>
          <p:cNvPr id="310292" name="Text Box 20"/>
          <p:cNvSpPr txBox="1">
            <a:spLocks noChangeArrowheads="1"/>
          </p:cNvSpPr>
          <p:nvPr/>
        </p:nvSpPr>
        <p:spPr bwMode="auto">
          <a:xfrm>
            <a:off x="5900738" y="4953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solidFill>
                  <a:srgbClr val="FF3300"/>
                </a:solidFill>
              </a:rPr>
              <a:t>–6</a:t>
            </a:r>
            <a:r>
              <a:rPr lang="en-US" b="0"/>
              <a:t>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 1</a:t>
            </a:r>
          </a:p>
        </p:txBody>
      </p:sp>
      <p:sp>
        <p:nvSpPr>
          <p:cNvPr id="310293" name="Text Box 21"/>
          <p:cNvSpPr txBox="1">
            <a:spLocks noChangeArrowheads="1"/>
          </p:cNvSpPr>
          <p:nvPr/>
        </p:nvSpPr>
        <p:spPr bwMode="auto">
          <a:xfrm>
            <a:off x="5922963" y="5562600"/>
            <a:ext cx="904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0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0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87" grpId="0" build="allAtOnce"/>
      <p:bldP spid="310288" grpId="0"/>
      <p:bldP spid="310289" grpId="0"/>
      <p:bldP spid="310291" grpId="0"/>
      <p:bldP spid="31029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9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Evaluate the function for the given input values. </a:t>
            </a:r>
          </a:p>
        </p:txBody>
      </p:sp>
      <p:pic>
        <p:nvPicPr>
          <p:cNvPr id="320526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4386263"/>
            <a:ext cx="29908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0527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391025"/>
            <a:ext cx="30480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20"/>
          <p:cNvSpPr txBox="1">
            <a:spLocks noChangeArrowheads="1"/>
          </p:cNvSpPr>
          <p:nvPr/>
        </p:nvSpPr>
        <p:spPr bwMode="auto">
          <a:xfrm>
            <a:off x="441325" y="35448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/>
          </a:p>
        </p:txBody>
      </p:sp>
      <p:pic>
        <p:nvPicPr>
          <p:cNvPr id="320539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5362575"/>
            <a:ext cx="11525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0540" name="Picture 28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5410200"/>
            <a:ext cx="1343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Text Box 6"/>
          <p:cNvSpPr txBox="1">
            <a:spLocks noChangeArrowheads="1"/>
          </p:cNvSpPr>
          <p:nvPr/>
        </p:nvSpPr>
        <p:spPr bwMode="auto">
          <a:xfrm>
            <a:off x="228600" y="205740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/>
              <a:t>For </a:t>
            </a:r>
            <a:r>
              <a:rPr lang="en-US" i="1"/>
              <a:t>g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        , find </a:t>
            </a:r>
            <a:r>
              <a:rPr lang="en-US" i="1"/>
              <a:t>g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when </a:t>
            </a:r>
            <a:r>
              <a:rPr lang="en-US" i="1"/>
              <a:t>t</a:t>
            </a:r>
            <a:r>
              <a:rPr lang="en-US"/>
              <a:t> = –24 and when </a:t>
            </a:r>
            <a:r>
              <a:rPr lang="en-US" i="1"/>
              <a:t>t</a:t>
            </a:r>
            <a:r>
              <a:rPr lang="en-US"/>
              <a:t> = 400</a:t>
            </a:r>
            <a:r>
              <a:rPr lang="en-US" i="1"/>
              <a:t>.</a:t>
            </a:r>
          </a:p>
        </p:txBody>
      </p:sp>
      <p:pic>
        <p:nvPicPr>
          <p:cNvPr id="29706" name="Picture 32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288" y="2111375"/>
            <a:ext cx="9144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0546" name="Text Box 34"/>
          <p:cNvSpPr txBox="1">
            <a:spLocks noChangeArrowheads="1"/>
          </p:cNvSpPr>
          <p:nvPr/>
        </p:nvSpPr>
        <p:spPr bwMode="auto">
          <a:xfrm>
            <a:off x="1600200" y="57912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</a:t>
            </a:r>
            <a:r>
              <a:rPr lang="en-US" b="0">
                <a:latin typeface="Arial" charset="0"/>
              </a:rPr>
              <a:t>–</a:t>
            </a:r>
            <a:r>
              <a:rPr lang="en-US" b="0"/>
              <a:t>5</a:t>
            </a:r>
          </a:p>
        </p:txBody>
      </p:sp>
      <p:sp>
        <p:nvSpPr>
          <p:cNvPr id="320547" name="Text Box 35"/>
          <p:cNvSpPr txBox="1">
            <a:spLocks noChangeArrowheads="1"/>
          </p:cNvSpPr>
          <p:nvPr/>
        </p:nvSpPr>
        <p:spPr bwMode="auto">
          <a:xfrm>
            <a:off x="6096000" y="5867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= 101</a:t>
            </a:r>
          </a:p>
        </p:txBody>
      </p:sp>
      <p:pic>
        <p:nvPicPr>
          <p:cNvPr id="29709" name="Picture 15" descr="C:\Users\Steve\Desktop\Steve red marbles\mathtype\4.328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544888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0" name="Picture 16" descr="C:\Users\Steve\Desktop\Steve red marbles\mathtype\4.328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565525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0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0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2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4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777240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800" b="0"/>
              <a:t>When a function describes a real-world situation, every real number is not always reasonable for the domain and range. For example, a number representing the length of an object cannot be negative, and only whole numbers can represent a number of people.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381000" y="1981200"/>
            <a:ext cx="83820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b="0"/>
              <a:t>Identify independent and dependent variables.</a:t>
            </a:r>
          </a:p>
          <a:p>
            <a:pPr>
              <a:spcBef>
                <a:spcPct val="20000"/>
              </a:spcBef>
            </a:pPr>
            <a:endParaRPr lang="en-US" altLang="en-US" sz="800" b="0"/>
          </a:p>
          <a:p>
            <a:pPr>
              <a:spcBef>
                <a:spcPct val="20000"/>
              </a:spcBef>
            </a:pPr>
            <a:r>
              <a:rPr lang="en-US" altLang="en-US" sz="2800" b="0"/>
              <a:t>Write an equation in function notation and evaluate a function for given input values.</a:t>
            </a:r>
          </a:p>
          <a:p>
            <a:pPr>
              <a:spcBef>
                <a:spcPct val="20000"/>
              </a:spcBef>
            </a:pPr>
            <a:endParaRPr lang="en-US" altLang="en-US" sz="2800" b="0"/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sz="36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228600" y="985838"/>
            <a:ext cx="8686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5: Finding the Reasonable Domain and Range of a Function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381000" y="2759075"/>
            <a:ext cx="868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Write a function to describe the situation. Find the reasonable domain and range of the function.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381000" y="1905000"/>
            <a:ext cx="822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Joe has enough money to buy 1, 2, or 3 DVDs at $15.00 each, if he buys any at all.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85800" y="3733800"/>
            <a:ext cx="8032750" cy="457200"/>
            <a:chOff x="432" y="2400"/>
            <a:chExt cx="5060" cy="288"/>
          </a:xfrm>
        </p:grpSpPr>
        <p:sp>
          <p:nvSpPr>
            <p:cNvPr id="31753" name="Text Box 8"/>
            <p:cNvSpPr txBox="1">
              <a:spLocks noChangeArrowheads="1"/>
            </p:cNvSpPr>
            <p:nvPr/>
          </p:nvSpPr>
          <p:spPr bwMode="auto">
            <a:xfrm>
              <a:off x="432" y="2400"/>
              <a:ext cx="13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</a:rPr>
                <a:t>Money spent</a:t>
              </a:r>
            </a:p>
          </p:txBody>
        </p:sp>
        <p:sp>
          <p:nvSpPr>
            <p:cNvPr id="31754" name="Text Box 9"/>
            <p:cNvSpPr txBox="1">
              <a:spLocks noChangeArrowheads="1"/>
            </p:cNvSpPr>
            <p:nvPr/>
          </p:nvSpPr>
          <p:spPr bwMode="auto">
            <a:xfrm>
              <a:off x="1968" y="2400"/>
              <a:ext cx="3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>
                  <a:solidFill>
                    <a:srgbClr val="FF6600"/>
                  </a:solidFill>
                </a:rPr>
                <a:t>is</a:t>
              </a:r>
              <a:r>
                <a:rPr lang="en-US" b="0"/>
                <a:t>       </a:t>
              </a:r>
              <a:r>
                <a:rPr lang="en-US" b="0">
                  <a:solidFill>
                    <a:srgbClr val="800080"/>
                  </a:solidFill>
                </a:rPr>
                <a:t>$15.00</a:t>
              </a:r>
              <a:r>
                <a:rPr lang="en-US" b="0"/>
                <a:t>     for each       </a:t>
              </a:r>
              <a:r>
                <a:rPr lang="en-US" b="0">
                  <a:solidFill>
                    <a:srgbClr val="009900"/>
                  </a:solidFill>
                </a:rPr>
                <a:t>DVD.</a:t>
              </a:r>
            </a:p>
          </p:txBody>
        </p:sp>
      </p:grpSp>
      <p:sp>
        <p:nvSpPr>
          <p:cNvPr id="312332" name="Text Box 12"/>
          <p:cNvSpPr txBox="1">
            <a:spLocks noChangeArrowheads="1"/>
          </p:cNvSpPr>
          <p:nvPr/>
        </p:nvSpPr>
        <p:spPr bwMode="auto">
          <a:xfrm>
            <a:off x="1374775" y="4191000"/>
            <a:ext cx="705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3333FF"/>
                </a:solidFill>
              </a:rPr>
              <a:t>f</a:t>
            </a:r>
            <a:r>
              <a:rPr lang="en-US" b="0">
                <a:solidFill>
                  <a:srgbClr val="3333FF"/>
                </a:solidFill>
              </a:rPr>
              <a:t>(</a:t>
            </a:r>
            <a:r>
              <a:rPr lang="en-US" b="0" i="1">
                <a:solidFill>
                  <a:srgbClr val="3333FF"/>
                </a:solidFill>
              </a:rPr>
              <a:t>x</a:t>
            </a:r>
            <a:r>
              <a:rPr lang="en-US" b="0">
                <a:solidFill>
                  <a:srgbClr val="3333FF"/>
                </a:solidFill>
              </a:rPr>
              <a:t>)</a:t>
            </a:r>
            <a:r>
              <a:rPr lang="en-US" b="0"/>
              <a:t>           </a:t>
            </a:r>
            <a:r>
              <a:rPr lang="en-US" b="0">
                <a:solidFill>
                  <a:srgbClr val="FF6600"/>
                </a:solidFill>
              </a:rPr>
              <a:t>=</a:t>
            </a:r>
            <a:r>
              <a:rPr lang="en-US" b="0"/>
              <a:t>       </a:t>
            </a:r>
            <a:r>
              <a:rPr lang="en-US" b="0">
                <a:solidFill>
                  <a:srgbClr val="800080"/>
                </a:solidFill>
              </a:rPr>
              <a:t>$15.00</a:t>
            </a:r>
            <a:r>
              <a:rPr lang="en-US" b="0" i="1"/>
              <a:t>           </a:t>
            </a:r>
            <a:r>
              <a:rPr lang="en-US" sz="2000" b="0"/>
              <a:t>•               </a:t>
            </a:r>
            <a:r>
              <a:rPr lang="en-US" sz="2000" b="0">
                <a:solidFill>
                  <a:srgbClr val="009900"/>
                </a:solidFill>
              </a:rPr>
              <a:t> </a:t>
            </a:r>
            <a:r>
              <a:rPr lang="en-US" b="0" i="1">
                <a:solidFill>
                  <a:srgbClr val="009900"/>
                </a:solidFill>
              </a:rPr>
              <a:t>x</a:t>
            </a:r>
            <a:r>
              <a:rPr lang="en-US" b="0" i="1"/>
              <a:t> </a:t>
            </a:r>
          </a:p>
        </p:txBody>
      </p:sp>
      <p:sp>
        <p:nvSpPr>
          <p:cNvPr id="312333" name="Text Box 13"/>
          <p:cNvSpPr txBox="1">
            <a:spLocks noChangeArrowheads="1"/>
          </p:cNvSpPr>
          <p:nvPr/>
        </p:nvSpPr>
        <p:spPr bwMode="auto">
          <a:xfrm>
            <a:off x="457200" y="4800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If Joe buys </a:t>
            </a:r>
            <a:r>
              <a:rPr lang="en-US" b="0" i="1"/>
              <a:t>x</a:t>
            </a:r>
            <a:r>
              <a:rPr lang="en-US" b="0"/>
              <a:t> DVDs, he will spend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15</a:t>
            </a:r>
            <a:r>
              <a:rPr lang="en-US" b="0" i="1"/>
              <a:t>x </a:t>
            </a:r>
            <a:r>
              <a:rPr lang="en-US" b="0"/>
              <a:t>dollars.</a:t>
            </a:r>
          </a:p>
        </p:txBody>
      </p:sp>
      <p:sp>
        <p:nvSpPr>
          <p:cNvPr id="312334" name="Text Box 14"/>
          <p:cNvSpPr txBox="1">
            <a:spLocks noChangeArrowheads="1"/>
          </p:cNvSpPr>
          <p:nvPr/>
        </p:nvSpPr>
        <p:spPr bwMode="auto">
          <a:xfrm>
            <a:off x="533400" y="5410200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Joe only has enough money to purchase 1, 2,  or 3 DVDs. A reasonable domain is {0, 1, 2, 3}.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32" grpId="0"/>
      <p:bldP spid="312333" grpId="0"/>
      <p:bldP spid="31233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5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9"/>
          <p:cNvSpPr txBox="1">
            <a:spLocks noChangeArrowheads="1"/>
          </p:cNvSpPr>
          <p:nvPr/>
        </p:nvSpPr>
        <p:spPr bwMode="auto">
          <a:xfrm>
            <a:off x="914400" y="1752600"/>
            <a:ext cx="7331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0000CC"/>
                </a:solidFill>
              </a:rPr>
              <a:t>Substitute the domain values into the function rule to find the range values.</a:t>
            </a:r>
          </a:p>
        </p:txBody>
      </p:sp>
      <p:sp>
        <p:nvSpPr>
          <p:cNvPr id="326737" name="Text Box 81"/>
          <p:cNvSpPr txBox="1">
            <a:spLocks noChangeArrowheads="1"/>
          </p:cNvSpPr>
          <p:nvPr/>
        </p:nvSpPr>
        <p:spPr bwMode="auto">
          <a:xfrm>
            <a:off x="806450" y="5105400"/>
            <a:ext cx="6781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A reasonable range for this situation is {$0, $15, $30, $45}.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2949575"/>
            <a:ext cx="8023225" cy="1104900"/>
            <a:chOff x="609600" y="2950156"/>
            <a:chExt cx="8023725" cy="1104900"/>
          </a:xfrm>
        </p:grpSpPr>
        <p:grpSp>
          <p:nvGrpSpPr>
            <p:cNvPr id="32774" name="Group 89"/>
            <p:cNvGrpSpPr>
              <a:grpSpLocks/>
            </p:cNvGrpSpPr>
            <p:nvPr/>
          </p:nvGrpSpPr>
          <p:grpSpPr bwMode="auto">
            <a:xfrm>
              <a:off x="609600" y="2950156"/>
              <a:ext cx="8023725" cy="1082675"/>
              <a:chOff x="768" y="2496"/>
              <a:chExt cx="4254" cy="682"/>
            </a:xfrm>
          </p:grpSpPr>
          <p:sp>
            <p:nvSpPr>
              <p:cNvPr id="32778" name="Rectangle 43"/>
              <p:cNvSpPr>
                <a:spLocks noChangeArrowheads="1"/>
              </p:cNvSpPr>
              <p:nvPr/>
            </p:nvSpPr>
            <p:spPr bwMode="auto">
              <a:xfrm>
                <a:off x="3648" y="2832"/>
                <a:ext cx="1104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79" name="Rectangle 42"/>
              <p:cNvSpPr>
                <a:spLocks noChangeArrowheads="1"/>
              </p:cNvSpPr>
              <p:nvPr/>
            </p:nvSpPr>
            <p:spPr bwMode="auto">
              <a:xfrm>
                <a:off x="2592" y="2832"/>
                <a:ext cx="105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0" name="Rectangle 41"/>
              <p:cNvSpPr>
                <a:spLocks noChangeArrowheads="1"/>
              </p:cNvSpPr>
              <p:nvPr/>
            </p:nvSpPr>
            <p:spPr bwMode="auto">
              <a:xfrm>
                <a:off x="2496" y="2832"/>
                <a:ext cx="105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1" name="Rectangle 40"/>
              <p:cNvSpPr>
                <a:spLocks noChangeArrowheads="1"/>
              </p:cNvSpPr>
              <p:nvPr/>
            </p:nvSpPr>
            <p:spPr bwMode="auto">
              <a:xfrm>
                <a:off x="1344" y="2832"/>
                <a:ext cx="91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2" name="Rectangle 39"/>
              <p:cNvSpPr>
                <a:spLocks noChangeArrowheads="1"/>
              </p:cNvSpPr>
              <p:nvPr/>
            </p:nvSpPr>
            <p:spPr bwMode="auto">
              <a:xfrm>
                <a:off x="785" y="2832"/>
                <a:ext cx="457" cy="336"/>
              </a:xfrm>
              <a:prstGeom prst="rect">
                <a:avLst/>
              </a:pr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3" name="Rectangle 37"/>
              <p:cNvSpPr>
                <a:spLocks noChangeArrowheads="1"/>
              </p:cNvSpPr>
              <p:nvPr/>
            </p:nvSpPr>
            <p:spPr bwMode="auto">
              <a:xfrm>
                <a:off x="2592" y="2496"/>
                <a:ext cx="105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4" name="Rectangle 35"/>
              <p:cNvSpPr>
                <a:spLocks noChangeArrowheads="1"/>
              </p:cNvSpPr>
              <p:nvPr/>
            </p:nvSpPr>
            <p:spPr bwMode="auto">
              <a:xfrm>
                <a:off x="1344" y="2496"/>
                <a:ext cx="91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5" name="Rectangle 34"/>
              <p:cNvSpPr>
                <a:spLocks noChangeArrowheads="1"/>
              </p:cNvSpPr>
              <p:nvPr/>
            </p:nvSpPr>
            <p:spPr bwMode="auto">
              <a:xfrm>
                <a:off x="785" y="2527"/>
                <a:ext cx="457" cy="297"/>
              </a:xfrm>
              <a:prstGeom prst="rect">
                <a:avLst/>
              </a:pr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6" name="Line 44"/>
              <p:cNvSpPr>
                <a:spLocks noChangeShapeType="1"/>
              </p:cNvSpPr>
              <p:nvPr/>
            </p:nvSpPr>
            <p:spPr bwMode="auto">
              <a:xfrm>
                <a:off x="785" y="2496"/>
                <a:ext cx="4031" cy="1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7" name="Line 45"/>
              <p:cNvSpPr>
                <a:spLocks noChangeShapeType="1"/>
              </p:cNvSpPr>
              <p:nvPr/>
            </p:nvSpPr>
            <p:spPr bwMode="auto">
              <a:xfrm>
                <a:off x="768" y="2832"/>
                <a:ext cx="40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8" name="Line 46"/>
              <p:cNvSpPr>
                <a:spLocks noChangeShapeType="1"/>
              </p:cNvSpPr>
              <p:nvPr/>
            </p:nvSpPr>
            <p:spPr bwMode="auto">
              <a:xfrm flipV="1">
                <a:off x="768" y="3160"/>
                <a:ext cx="4048" cy="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9" name="Line 47"/>
              <p:cNvSpPr>
                <a:spLocks noChangeShapeType="1"/>
              </p:cNvSpPr>
              <p:nvPr/>
            </p:nvSpPr>
            <p:spPr bwMode="auto">
              <a:xfrm>
                <a:off x="768" y="2496"/>
                <a:ext cx="0" cy="6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0" name="Line 48"/>
              <p:cNvSpPr>
                <a:spLocks noChangeShapeType="1"/>
              </p:cNvSpPr>
              <p:nvPr/>
            </p:nvSpPr>
            <p:spPr bwMode="auto">
              <a:xfrm>
                <a:off x="2142" y="2501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1" name="Line 50"/>
              <p:cNvSpPr>
                <a:spLocks noChangeShapeType="1"/>
              </p:cNvSpPr>
              <p:nvPr/>
            </p:nvSpPr>
            <p:spPr bwMode="auto">
              <a:xfrm>
                <a:off x="3007" y="2496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2" name="Line 51"/>
              <p:cNvSpPr>
                <a:spLocks noChangeShapeType="1"/>
              </p:cNvSpPr>
              <p:nvPr/>
            </p:nvSpPr>
            <p:spPr bwMode="auto">
              <a:xfrm>
                <a:off x="3913" y="2503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3" name="Line 52"/>
              <p:cNvSpPr>
                <a:spLocks noChangeShapeType="1"/>
              </p:cNvSpPr>
              <p:nvPr/>
            </p:nvSpPr>
            <p:spPr bwMode="auto">
              <a:xfrm>
                <a:off x="4816" y="2506"/>
                <a:ext cx="0" cy="6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4" name="Text Box 56"/>
              <p:cNvSpPr txBox="1">
                <a:spLocks noChangeArrowheads="1"/>
              </p:cNvSpPr>
              <p:nvPr/>
            </p:nvSpPr>
            <p:spPr bwMode="auto">
              <a:xfrm>
                <a:off x="902" y="2536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i="1"/>
                  <a:t>x</a:t>
                </a:r>
              </a:p>
            </p:txBody>
          </p:sp>
          <p:sp>
            <p:nvSpPr>
              <p:cNvPr id="32795" name="Text Box 59"/>
              <p:cNvSpPr txBox="1">
                <a:spLocks noChangeArrowheads="1"/>
              </p:cNvSpPr>
              <p:nvPr/>
            </p:nvSpPr>
            <p:spPr bwMode="auto">
              <a:xfrm>
                <a:off x="2433" y="2536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>
                    <a:solidFill>
                      <a:srgbClr val="00B050"/>
                    </a:solidFill>
                  </a:rPr>
                  <a:t>1</a:t>
                </a:r>
              </a:p>
            </p:txBody>
          </p:sp>
          <p:sp>
            <p:nvSpPr>
              <p:cNvPr id="32796" name="Text Box 60"/>
              <p:cNvSpPr txBox="1">
                <a:spLocks noChangeArrowheads="1"/>
              </p:cNvSpPr>
              <p:nvPr/>
            </p:nvSpPr>
            <p:spPr bwMode="auto">
              <a:xfrm>
                <a:off x="3329" y="2541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>
                    <a:solidFill>
                      <a:srgbClr val="00B050"/>
                    </a:solidFill>
                  </a:rPr>
                  <a:t>2</a:t>
                </a:r>
              </a:p>
            </p:txBody>
          </p:sp>
          <p:sp>
            <p:nvSpPr>
              <p:cNvPr id="32797" name="Text Box 61"/>
              <p:cNvSpPr txBox="1">
                <a:spLocks noChangeArrowheads="1"/>
              </p:cNvSpPr>
              <p:nvPr/>
            </p:nvSpPr>
            <p:spPr bwMode="auto">
              <a:xfrm>
                <a:off x="4230" y="2545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>
                    <a:solidFill>
                      <a:srgbClr val="00B050"/>
                    </a:solidFill>
                  </a:rPr>
                  <a:t>3</a:t>
                </a:r>
              </a:p>
            </p:txBody>
          </p:sp>
          <p:sp>
            <p:nvSpPr>
              <p:cNvPr id="32798" name="Text Box 57"/>
              <p:cNvSpPr txBox="1">
                <a:spLocks noChangeArrowheads="1"/>
              </p:cNvSpPr>
              <p:nvPr/>
            </p:nvSpPr>
            <p:spPr bwMode="auto">
              <a:xfrm>
                <a:off x="768" y="2856"/>
                <a:ext cx="53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i="1"/>
                  <a:t>f</a:t>
                </a:r>
                <a:r>
                  <a:rPr lang="en-US"/>
                  <a:t>(</a:t>
                </a:r>
                <a:r>
                  <a:rPr lang="en-US" i="1"/>
                  <a:t>x</a:t>
                </a:r>
                <a:r>
                  <a:rPr lang="en-US"/>
                  <a:t>)</a:t>
                </a:r>
                <a:endParaRPr lang="en-US" i="1"/>
              </a:p>
            </p:txBody>
          </p:sp>
          <p:sp>
            <p:nvSpPr>
              <p:cNvPr id="32799" name="Text Box 66"/>
              <p:cNvSpPr txBox="1">
                <a:spLocks noChangeArrowheads="1"/>
              </p:cNvSpPr>
              <p:nvPr/>
            </p:nvSpPr>
            <p:spPr bwMode="auto">
              <a:xfrm>
                <a:off x="2101" y="2875"/>
                <a:ext cx="110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sz="2000"/>
                  <a:t>15</a:t>
                </a:r>
                <a:r>
                  <a:rPr lang="en-US" sz="2000">
                    <a:solidFill>
                      <a:srgbClr val="00B050"/>
                    </a:solidFill>
                  </a:rPr>
                  <a:t>(1) </a:t>
                </a:r>
                <a:r>
                  <a:rPr lang="en-US" sz="2000"/>
                  <a:t>= </a:t>
                </a:r>
                <a:r>
                  <a:rPr lang="en-US" sz="2000">
                    <a:solidFill>
                      <a:srgbClr val="0000CC"/>
                    </a:solidFill>
                  </a:rPr>
                  <a:t>15</a:t>
                </a:r>
              </a:p>
            </p:txBody>
          </p:sp>
          <p:sp>
            <p:nvSpPr>
              <p:cNvPr id="32800" name="Text Box 68"/>
              <p:cNvSpPr txBox="1">
                <a:spLocks noChangeArrowheads="1"/>
              </p:cNvSpPr>
              <p:nvPr/>
            </p:nvSpPr>
            <p:spPr bwMode="auto">
              <a:xfrm>
                <a:off x="3001" y="2875"/>
                <a:ext cx="110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sz="2000"/>
                  <a:t>15</a:t>
                </a:r>
                <a:r>
                  <a:rPr lang="en-US" sz="2000">
                    <a:solidFill>
                      <a:srgbClr val="00B050"/>
                    </a:solidFill>
                  </a:rPr>
                  <a:t>(2) </a:t>
                </a:r>
                <a:r>
                  <a:rPr lang="en-US" sz="2000"/>
                  <a:t>= </a:t>
                </a:r>
                <a:r>
                  <a:rPr lang="en-US" sz="2000">
                    <a:solidFill>
                      <a:srgbClr val="0000CC"/>
                    </a:solidFill>
                  </a:rPr>
                  <a:t>30</a:t>
                </a:r>
              </a:p>
            </p:txBody>
          </p:sp>
          <p:sp>
            <p:nvSpPr>
              <p:cNvPr id="32801" name="Text Box 75"/>
              <p:cNvSpPr txBox="1">
                <a:spLocks noChangeArrowheads="1"/>
              </p:cNvSpPr>
              <p:nvPr/>
            </p:nvSpPr>
            <p:spPr bwMode="auto">
              <a:xfrm>
                <a:off x="3913" y="2875"/>
                <a:ext cx="110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sz="2000"/>
                  <a:t>15</a:t>
                </a:r>
                <a:r>
                  <a:rPr lang="en-US" sz="2000">
                    <a:solidFill>
                      <a:srgbClr val="00B050"/>
                    </a:solidFill>
                  </a:rPr>
                  <a:t>(3) </a:t>
                </a:r>
                <a:r>
                  <a:rPr lang="en-US" sz="2000"/>
                  <a:t>= </a:t>
                </a:r>
                <a:r>
                  <a:rPr lang="en-US" sz="2000">
                    <a:solidFill>
                      <a:srgbClr val="0000CC"/>
                    </a:solidFill>
                  </a:rPr>
                  <a:t>45</a:t>
                </a:r>
              </a:p>
            </p:txBody>
          </p:sp>
        </p:grpSp>
        <p:cxnSp>
          <p:nvCxnSpPr>
            <p:cNvPr id="32775" name="Straight Connector 2"/>
            <p:cNvCxnSpPr>
              <a:cxnSpLocks noChangeShapeType="1"/>
            </p:cNvCxnSpPr>
            <p:nvPr/>
          </p:nvCxnSpPr>
          <p:spPr bwMode="auto">
            <a:xfrm>
              <a:off x="1503640" y="2988256"/>
              <a:ext cx="0" cy="10668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76" name="TextBox 3"/>
            <p:cNvSpPr txBox="1">
              <a:spLocks noChangeArrowheads="1"/>
            </p:cNvSpPr>
            <p:nvPr/>
          </p:nvSpPr>
          <p:spPr bwMode="auto">
            <a:xfrm>
              <a:off x="2133600" y="3013657"/>
              <a:ext cx="42251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>
                  <a:solidFill>
                    <a:srgbClr val="00B050"/>
                  </a:solidFill>
                </a:rPr>
                <a:t>0</a:t>
              </a:r>
            </a:p>
          </p:txBody>
        </p:sp>
        <p:sp>
          <p:nvSpPr>
            <p:cNvPr id="32777" name="TextBox 4"/>
            <p:cNvSpPr txBox="1">
              <a:spLocks noChangeArrowheads="1"/>
            </p:cNvSpPr>
            <p:nvPr/>
          </p:nvSpPr>
          <p:spPr bwMode="auto">
            <a:xfrm>
              <a:off x="1513729" y="3521656"/>
              <a:ext cx="16975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/>
                <a:t>15</a:t>
              </a:r>
              <a:r>
                <a:rPr lang="en-US" sz="2000">
                  <a:solidFill>
                    <a:srgbClr val="00B050"/>
                  </a:solidFill>
                </a:rPr>
                <a:t>(0) </a:t>
              </a:r>
              <a:r>
                <a:rPr lang="en-US" sz="2000"/>
                <a:t>= </a:t>
              </a:r>
              <a:r>
                <a:rPr lang="en-US" sz="2000">
                  <a:solidFill>
                    <a:srgbClr val="0000CC"/>
                  </a:solidFill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26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73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152400" y="1524000"/>
            <a:ext cx="8763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The settings on a space heater are the whole numbers from 0 to 3. The total number of watts used for each setting is 500 times the setting number. Write a function to describe the number of watts used for each setting. Find the reasonable domain and range for the function.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650875" y="4071938"/>
            <a:ext cx="7864475" cy="804862"/>
            <a:chOff x="326" y="3189"/>
            <a:chExt cx="4954" cy="507"/>
          </a:xfrm>
        </p:grpSpPr>
        <p:sp>
          <p:nvSpPr>
            <p:cNvPr id="33799" name="Text Box 40"/>
            <p:cNvSpPr txBox="1">
              <a:spLocks noChangeArrowheads="1"/>
            </p:cNvSpPr>
            <p:nvPr/>
          </p:nvSpPr>
          <p:spPr bwMode="auto">
            <a:xfrm>
              <a:off x="326" y="3189"/>
              <a:ext cx="1206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>
                  <a:solidFill>
                    <a:srgbClr val="009900"/>
                  </a:solidFill>
                </a:rPr>
                <a:t>Number of </a:t>
              </a:r>
            </a:p>
            <a:p>
              <a:pPr>
                <a:lnSpc>
                  <a:spcPct val="25000"/>
                </a:lnSpc>
              </a:pPr>
              <a:r>
                <a:rPr lang="en-US" b="0">
                  <a:solidFill>
                    <a:srgbClr val="009900"/>
                  </a:solidFill>
                </a:rPr>
                <a:t>watts used</a:t>
              </a:r>
            </a:p>
          </p:txBody>
        </p:sp>
        <p:sp>
          <p:nvSpPr>
            <p:cNvPr id="33800" name="Text Box 41"/>
            <p:cNvSpPr txBox="1">
              <a:spLocks noChangeArrowheads="1"/>
            </p:cNvSpPr>
            <p:nvPr/>
          </p:nvSpPr>
          <p:spPr bwMode="auto">
            <a:xfrm>
              <a:off x="1742" y="3216"/>
              <a:ext cx="35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/>
                <a:t>is     </a:t>
              </a:r>
              <a:r>
                <a:rPr lang="en-US" b="0">
                  <a:solidFill>
                    <a:srgbClr val="FF0000"/>
                  </a:solidFill>
                </a:rPr>
                <a:t>500</a:t>
              </a:r>
              <a:r>
                <a:rPr lang="en-US" b="0"/>
                <a:t>       </a:t>
              </a:r>
              <a:r>
                <a:rPr lang="en-US" b="0">
                  <a:solidFill>
                    <a:srgbClr val="FF66CC"/>
                  </a:solidFill>
                </a:rPr>
                <a:t>times</a:t>
              </a:r>
              <a:r>
                <a:rPr lang="en-US" b="0"/>
                <a:t>   </a:t>
              </a:r>
              <a:r>
                <a:rPr lang="en-US" b="0">
                  <a:solidFill>
                    <a:srgbClr val="0000CC"/>
                  </a:solidFill>
                </a:rPr>
                <a:t>the setting #.</a:t>
              </a:r>
            </a:p>
          </p:txBody>
        </p:sp>
        <p:sp>
          <p:nvSpPr>
            <p:cNvPr id="33801" name="Text Box 43"/>
            <p:cNvSpPr txBox="1">
              <a:spLocks noChangeArrowheads="1"/>
            </p:cNvSpPr>
            <p:nvPr/>
          </p:nvSpPr>
          <p:spPr bwMode="auto">
            <a:xfrm>
              <a:off x="2189" y="3408"/>
              <a:ext cx="6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>
                  <a:solidFill>
                    <a:srgbClr val="FF0000"/>
                  </a:solidFill>
                </a:rPr>
                <a:t>watts</a:t>
              </a:r>
            </a:p>
          </p:txBody>
        </p:sp>
      </p:grpSp>
      <p:sp>
        <p:nvSpPr>
          <p:cNvPr id="313389" name="Text Box 45"/>
          <p:cNvSpPr txBox="1">
            <a:spLocks noChangeArrowheads="1"/>
          </p:cNvSpPr>
          <p:nvPr/>
        </p:nvSpPr>
        <p:spPr bwMode="auto">
          <a:xfrm>
            <a:off x="1219200" y="4876800"/>
            <a:ext cx="6645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009900"/>
                </a:solidFill>
              </a:rPr>
              <a:t>f</a:t>
            </a:r>
            <a:r>
              <a:rPr lang="en-US" b="0">
                <a:solidFill>
                  <a:srgbClr val="009900"/>
                </a:solidFill>
              </a:rPr>
              <a:t>(</a:t>
            </a:r>
            <a:r>
              <a:rPr lang="en-US" b="0" i="1">
                <a:solidFill>
                  <a:srgbClr val="009900"/>
                </a:solidFill>
              </a:rPr>
              <a:t>x</a:t>
            </a:r>
            <a:r>
              <a:rPr lang="en-US" b="0">
                <a:solidFill>
                  <a:srgbClr val="009900"/>
                </a:solidFill>
              </a:rPr>
              <a:t>)</a:t>
            </a:r>
            <a:r>
              <a:rPr lang="en-US" b="0"/>
              <a:t>          =     </a:t>
            </a:r>
            <a:r>
              <a:rPr lang="en-US" b="0">
                <a:solidFill>
                  <a:srgbClr val="FF0000"/>
                </a:solidFill>
              </a:rPr>
              <a:t>500 </a:t>
            </a:r>
            <a:r>
              <a:rPr lang="en-US" b="0"/>
              <a:t>        </a:t>
            </a:r>
            <a:r>
              <a:rPr lang="en-US" sz="2000" b="0">
                <a:solidFill>
                  <a:srgbClr val="FF66CC"/>
                </a:solidFill>
              </a:rPr>
              <a:t>•</a:t>
            </a:r>
            <a:r>
              <a:rPr lang="en-US" sz="2000" b="0"/>
              <a:t>                  </a:t>
            </a:r>
            <a:r>
              <a:rPr lang="en-US" sz="2000" b="0" i="1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313390" name="Text Box 46"/>
          <p:cNvSpPr txBox="1">
            <a:spLocks noChangeArrowheads="1"/>
          </p:cNvSpPr>
          <p:nvPr/>
        </p:nvSpPr>
        <p:spPr bwMode="auto">
          <a:xfrm>
            <a:off x="-76200" y="56388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For each setting, the number of watts is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500</a:t>
            </a:r>
            <a:r>
              <a:rPr lang="en-US" b="0" i="1"/>
              <a:t>x </a:t>
            </a:r>
            <a:r>
              <a:rPr lang="en-US" b="0"/>
              <a:t>watts.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3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3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1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3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3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89" grpId="0"/>
      <p:bldP spid="31339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593725" y="3597275"/>
            <a:ext cx="8305800" cy="1066800"/>
            <a:chOff x="288" y="3254"/>
            <a:chExt cx="5232" cy="672"/>
          </a:xfrm>
        </p:grpSpPr>
        <p:sp>
          <p:nvSpPr>
            <p:cNvPr id="34823" name="Rectangle 5"/>
            <p:cNvSpPr>
              <a:spLocks noChangeArrowheads="1"/>
            </p:cNvSpPr>
            <p:nvPr/>
          </p:nvSpPr>
          <p:spPr bwMode="auto">
            <a:xfrm>
              <a:off x="4292" y="3590"/>
              <a:ext cx="12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24" name="Rectangle 6"/>
            <p:cNvSpPr>
              <a:spLocks noChangeArrowheads="1"/>
            </p:cNvSpPr>
            <p:nvPr/>
          </p:nvSpPr>
          <p:spPr bwMode="auto">
            <a:xfrm>
              <a:off x="3118" y="3590"/>
              <a:ext cx="117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25" name="Rectangle 7"/>
            <p:cNvSpPr>
              <a:spLocks noChangeArrowheads="1"/>
            </p:cNvSpPr>
            <p:nvPr/>
          </p:nvSpPr>
          <p:spPr bwMode="auto">
            <a:xfrm>
              <a:off x="1943" y="3590"/>
              <a:ext cx="117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26" name="Rectangle 8"/>
            <p:cNvSpPr>
              <a:spLocks noChangeArrowheads="1"/>
            </p:cNvSpPr>
            <p:nvPr/>
          </p:nvSpPr>
          <p:spPr bwMode="auto">
            <a:xfrm>
              <a:off x="929" y="3590"/>
              <a:ext cx="101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27" name="Rectangle 9"/>
            <p:cNvSpPr>
              <a:spLocks noChangeArrowheads="1"/>
            </p:cNvSpPr>
            <p:nvPr/>
          </p:nvSpPr>
          <p:spPr bwMode="auto">
            <a:xfrm>
              <a:off x="288" y="3590"/>
              <a:ext cx="641" cy="336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28" name="Rectangle 10"/>
            <p:cNvSpPr>
              <a:spLocks noChangeArrowheads="1"/>
            </p:cNvSpPr>
            <p:nvPr/>
          </p:nvSpPr>
          <p:spPr bwMode="auto">
            <a:xfrm>
              <a:off x="4292" y="3254"/>
              <a:ext cx="12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29" name="Rectangle 11"/>
            <p:cNvSpPr>
              <a:spLocks noChangeArrowheads="1"/>
            </p:cNvSpPr>
            <p:nvPr/>
          </p:nvSpPr>
          <p:spPr bwMode="auto">
            <a:xfrm>
              <a:off x="3118" y="3254"/>
              <a:ext cx="117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solidFill>
                  <a:srgbClr val="00CC00"/>
                </a:solidFill>
                <a:latin typeface="Times New Roman" pitchFamily="18" charset="0"/>
              </a:endParaRPr>
            </a:p>
          </p:txBody>
        </p:sp>
        <p:sp>
          <p:nvSpPr>
            <p:cNvPr id="34830" name="Rectangle 12"/>
            <p:cNvSpPr>
              <a:spLocks noChangeArrowheads="1"/>
            </p:cNvSpPr>
            <p:nvPr/>
          </p:nvSpPr>
          <p:spPr bwMode="auto">
            <a:xfrm>
              <a:off x="1943" y="3254"/>
              <a:ext cx="117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31" name="Rectangle 13"/>
            <p:cNvSpPr>
              <a:spLocks noChangeArrowheads="1"/>
            </p:cNvSpPr>
            <p:nvPr/>
          </p:nvSpPr>
          <p:spPr bwMode="auto">
            <a:xfrm>
              <a:off x="929" y="3254"/>
              <a:ext cx="101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32" name="Rectangle 14"/>
            <p:cNvSpPr>
              <a:spLocks noChangeArrowheads="1"/>
            </p:cNvSpPr>
            <p:nvPr/>
          </p:nvSpPr>
          <p:spPr bwMode="auto">
            <a:xfrm>
              <a:off x="288" y="3254"/>
              <a:ext cx="641" cy="336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34833" name="Line 15"/>
            <p:cNvSpPr>
              <a:spLocks noChangeShapeType="1"/>
            </p:cNvSpPr>
            <p:nvPr/>
          </p:nvSpPr>
          <p:spPr bwMode="auto">
            <a:xfrm>
              <a:off x="288" y="3254"/>
              <a:ext cx="52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4" name="Line 16"/>
            <p:cNvSpPr>
              <a:spLocks noChangeShapeType="1"/>
            </p:cNvSpPr>
            <p:nvPr/>
          </p:nvSpPr>
          <p:spPr bwMode="auto">
            <a:xfrm>
              <a:off x="288" y="35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5" name="Line 17"/>
            <p:cNvSpPr>
              <a:spLocks noChangeShapeType="1"/>
            </p:cNvSpPr>
            <p:nvPr/>
          </p:nvSpPr>
          <p:spPr bwMode="auto">
            <a:xfrm>
              <a:off x="288" y="3926"/>
              <a:ext cx="52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6" name="Line 18"/>
            <p:cNvSpPr>
              <a:spLocks noChangeShapeType="1"/>
            </p:cNvSpPr>
            <p:nvPr/>
          </p:nvSpPr>
          <p:spPr bwMode="auto">
            <a:xfrm>
              <a:off x="288" y="3254"/>
              <a:ext cx="0" cy="6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7" name="Line 19"/>
            <p:cNvSpPr>
              <a:spLocks noChangeShapeType="1"/>
            </p:cNvSpPr>
            <p:nvPr/>
          </p:nvSpPr>
          <p:spPr bwMode="auto">
            <a:xfrm>
              <a:off x="929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8" name="Line 20"/>
            <p:cNvSpPr>
              <a:spLocks noChangeShapeType="1"/>
            </p:cNvSpPr>
            <p:nvPr/>
          </p:nvSpPr>
          <p:spPr bwMode="auto">
            <a:xfrm>
              <a:off x="1943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9" name="Line 21"/>
            <p:cNvSpPr>
              <a:spLocks noChangeShapeType="1"/>
            </p:cNvSpPr>
            <p:nvPr/>
          </p:nvSpPr>
          <p:spPr bwMode="auto">
            <a:xfrm>
              <a:off x="3118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0" name="Line 22"/>
            <p:cNvSpPr>
              <a:spLocks noChangeShapeType="1"/>
            </p:cNvSpPr>
            <p:nvPr/>
          </p:nvSpPr>
          <p:spPr bwMode="auto">
            <a:xfrm>
              <a:off x="4292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1" name="Line 23"/>
            <p:cNvSpPr>
              <a:spLocks noChangeShapeType="1"/>
            </p:cNvSpPr>
            <p:nvPr/>
          </p:nvSpPr>
          <p:spPr bwMode="auto">
            <a:xfrm>
              <a:off x="5520" y="3254"/>
              <a:ext cx="0" cy="6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2" name="Text Box 24"/>
            <p:cNvSpPr txBox="1">
              <a:spLocks noChangeArrowheads="1"/>
            </p:cNvSpPr>
            <p:nvPr/>
          </p:nvSpPr>
          <p:spPr bwMode="auto">
            <a:xfrm>
              <a:off x="502" y="3265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 i="1"/>
                <a:t>x</a:t>
              </a:r>
            </a:p>
          </p:txBody>
        </p:sp>
        <p:sp>
          <p:nvSpPr>
            <p:cNvPr id="34843" name="Text Box 25"/>
            <p:cNvSpPr txBox="1">
              <a:spLocks noChangeArrowheads="1"/>
            </p:cNvSpPr>
            <p:nvPr/>
          </p:nvSpPr>
          <p:spPr bwMode="auto">
            <a:xfrm>
              <a:off x="301" y="3552"/>
              <a:ext cx="5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 i="1"/>
                <a:t>  f</a:t>
              </a:r>
              <a:r>
                <a:rPr lang="en-US" sz="2000"/>
                <a:t>(</a:t>
              </a:r>
              <a:r>
                <a:rPr lang="en-US" sz="2000" i="1"/>
                <a:t>x</a:t>
              </a:r>
              <a:r>
                <a:rPr lang="en-US" sz="2000"/>
                <a:t>)</a:t>
              </a:r>
              <a:endParaRPr lang="en-US" sz="2000" i="1"/>
            </a:p>
          </p:txBody>
        </p:sp>
        <p:sp>
          <p:nvSpPr>
            <p:cNvPr id="34844" name="Text Box 26"/>
            <p:cNvSpPr txBox="1">
              <a:spLocks noChangeArrowheads="1"/>
            </p:cNvSpPr>
            <p:nvPr/>
          </p:nvSpPr>
          <p:spPr bwMode="auto">
            <a:xfrm>
              <a:off x="1302" y="3254"/>
              <a:ext cx="2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>
                  <a:solidFill>
                    <a:srgbClr val="00CC00"/>
                  </a:solidFill>
                </a:rPr>
                <a:t>0</a:t>
              </a:r>
            </a:p>
          </p:txBody>
        </p:sp>
        <p:sp>
          <p:nvSpPr>
            <p:cNvPr id="34845" name="Text Box 27"/>
            <p:cNvSpPr txBox="1">
              <a:spLocks noChangeArrowheads="1"/>
            </p:cNvSpPr>
            <p:nvPr/>
          </p:nvSpPr>
          <p:spPr bwMode="auto">
            <a:xfrm>
              <a:off x="2497" y="3254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>
                  <a:solidFill>
                    <a:srgbClr val="00CC00"/>
                  </a:solidFill>
                </a:rPr>
                <a:t>1</a:t>
              </a:r>
            </a:p>
          </p:txBody>
        </p:sp>
        <p:sp>
          <p:nvSpPr>
            <p:cNvPr id="34846" name="Text Box 28"/>
            <p:cNvSpPr txBox="1">
              <a:spLocks noChangeArrowheads="1"/>
            </p:cNvSpPr>
            <p:nvPr/>
          </p:nvSpPr>
          <p:spPr bwMode="auto">
            <a:xfrm>
              <a:off x="3614" y="3257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>
                  <a:solidFill>
                    <a:srgbClr val="00CC00"/>
                  </a:solidFill>
                </a:rPr>
                <a:t>2</a:t>
              </a:r>
            </a:p>
          </p:txBody>
        </p:sp>
        <p:sp>
          <p:nvSpPr>
            <p:cNvPr id="34847" name="Text Box 29"/>
            <p:cNvSpPr txBox="1">
              <a:spLocks noChangeArrowheads="1"/>
            </p:cNvSpPr>
            <p:nvPr/>
          </p:nvSpPr>
          <p:spPr bwMode="auto">
            <a:xfrm>
              <a:off x="4842" y="3254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sz="2000">
                  <a:solidFill>
                    <a:srgbClr val="00CC00"/>
                  </a:solidFill>
                </a:rPr>
                <a:t>3</a:t>
              </a:r>
            </a:p>
          </p:txBody>
        </p:sp>
        <p:sp>
          <p:nvSpPr>
            <p:cNvPr id="34848" name="Text Box 30"/>
            <p:cNvSpPr txBox="1">
              <a:spLocks noChangeArrowheads="1"/>
            </p:cNvSpPr>
            <p:nvPr/>
          </p:nvSpPr>
          <p:spPr bwMode="auto">
            <a:xfrm>
              <a:off x="955" y="3504"/>
              <a:ext cx="921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sz="2000" b="0"/>
                <a:t>500</a:t>
              </a:r>
              <a:r>
                <a:rPr lang="en-US" sz="2000" b="0">
                  <a:solidFill>
                    <a:srgbClr val="00CC00"/>
                  </a:solidFill>
                </a:rPr>
                <a:t>(0)</a:t>
              </a:r>
              <a:r>
                <a:rPr lang="en-US" sz="2000" b="0"/>
                <a:t> = </a:t>
              </a:r>
            </a:p>
            <a:p>
              <a:pPr algn="ctr">
                <a:lnSpc>
                  <a:spcPct val="25000"/>
                </a:lnSpc>
              </a:pPr>
              <a:r>
                <a:rPr lang="en-US" sz="2000" b="0">
                  <a:solidFill>
                    <a:srgbClr val="0000CC"/>
                  </a:solidFill>
                </a:rPr>
                <a:t>0</a:t>
              </a:r>
            </a:p>
          </p:txBody>
        </p:sp>
        <p:sp>
          <p:nvSpPr>
            <p:cNvPr id="34849" name="Text Box 31"/>
            <p:cNvSpPr txBox="1">
              <a:spLocks noChangeArrowheads="1"/>
            </p:cNvSpPr>
            <p:nvPr/>
          </p:nvSpPr>
          <p:spPr bwMode="auto">
            <a:xfrm>
              <a:off x="2107" y="3504"/>
              <a:ext cx="921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sz="2000" b="0"/>
                <a:t>500</a:t>
              </a:r>
              <a:r>
                <a:rPr lang="en-US" sz="2000" b="0">
                  <a:solidFill>
                    <a:srgbClr val="00CC00"/>
                  </a:solidFill>
                </a:rPr>
                <a:t>(1)</a:t>
              </a:r>
              <a:r>
                <a:rPr lang="en-US" sz="2000" b="0"/>
                <a:t> = </a:t>
              </a:r>
            </a:p>
            <a:p>
              <a:pPr algn="ctr">
                <a:lnSpc>
                  <a:spcPct val="25000"/>
                </a:lnSpc>
              </a:pPr>
              <a:r>
                <a:rPr lang="en-US" sz="2000" b="0">
                  <a:solidFill>
                    <a:srgbClr val="0000CC"/>
                  </a:solidFill>
                </a:rPr>
                <a:t>500</a:t>
              </a:r>
            </a:p>
          </p:txBody>
        </p:sp>
        <p:sp>
          <p:nvSpPr>
            <p:cNvPr id="34850" name="Text Box 32"/>
            <p:cNvSpPr txBox="1">
              <a:spLocks noChangeArrowheads="1"/>
            </p:cNvSpPr>
            <p:nvPr/>
          </p:nvSpPr>
          <p:spPr bwMode="auto">
            <a:xfrm>
              <a:off x="3260" y="3494"/>
              <a:ext cx="921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sz="2000" b="0"/>
                <a:t>500</a:t>
              </a:r>
              <a:r>
                <a:rPr lang="en-US" sz="2000" b="0">
                  <a:solidFill>
                    <a:srgbClr val="00CC00"/>
                  </a:solidFill>
                </a:rPr>
                <a:t>(2)</a:t>
              </a:r>
              <a:r>
                <a:rPr lang="en-US" sz="2000" b="0"/>
                <a:t> = </a:t>
              </a:r>
            </a:p>
            <a:p>
              <a:pPr algn="ctr">
                <a:lnSpc>
                  <a:spcPct val="25000"/>
                </a:lnSpc>
              </a:pPr>
              <a:r>
                <a:rPr lang="en-US" sz="2000" b="0">
                  <a:solidFill>
                    <a:srgbClr val="0000CC"/>
                  </a:solidFill>
                </a:rPr>
                <a:t>1,000</a:t>
              </a:r>
            </a:p>
          </p:txBody>
        </p:sp>
        <p:sp>
          <p:nvSpPr>
            <p:cNvPr id="34851" name="Text Box 33"/>
            <p:cNvSpPr txBox="1">
              <a:spLocks noChangeArrowheads="1"/>
            </p:cNvSpPr>
            <p:nvPr/>
          </p:nvSpPr>
          <p:spPr bwMode="auto">
            <a:xfrm>
              <a:off x="4471" y="3504"/>
              <a:ext cx="857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sz="2000" b="0"/>
                <a:t>500</a:t>
              </a:r>
              <a:r>
                <a:rPr lang="en-US" sz="2000" b="0">
                  <a:solidFill>
                    <a:srgbClr val="00CC00"/>
                  </a:solidFill>
                </a:rPr>
                <a:t>(3)</a:t>
              </a:r>
              <a:r>
                <a:rPr lang="en-US" sz="2000" b="0"/>
                <a:t> =</a:t>
              </a:r>
            </a:p>
            <a:p>
              <a:pPr algn="ctr">
                <a:lnSpc>
                  <a:spcPct val="25000"/>
                </a:lnSpc>
              </a:pPr>
              <a:r>
                <a:rPr lang="en-US" sz="2000" b="0"/>
                <a:t> </a:t>
              </a:r>
              <a:r>
                <a:rPr lang="en-US" sz="2000" b="0">
                  <a:solidFill>
                    <a:srgbClr val="0000CC"/>
                  </a:solidFill>
                </a:rPr>
                <a:t>1,500</a:t>
              </a:r>
            </a:p>
          </p:txBody>
        </p:sp>
      </p:grpSp>
      <p:sp>
        <p:nvSpPr>
          <p:cNvPr id="327714" name="Text Box 34"/>
          <p:cNvSpPr txBox="1">
            <a:spLocks noChangeArrowheads="1"/>
          </p:cNvSpPr>
          <p:nvPr/>
        </p:nvSpPr>
        <p:spPr bwMode="auto">
          <a:xfrm>
            <a:off x="457200" y="16764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There are 4 possible settings  0, 1, 2, and 3, so a reasonable domain would be {0, 1, 2, 3}.</a:t>
            </a:r>
          </a:p>
        </p:txBody>
      </p:sp>
      <p:sp>
        <p:nvSpPr>
          <p:cNvPr id="34820" name="Text Box 3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9" name="Text Box 39"/>
          <p:cNvSpPr txBox="1">
            <a:spLocks noChangeArrowheads="1"/>
          </p:cNvSpPr>
          <p:nvPr/>
        </p:nvSpPr>
        <p:spPr bwMode="auto">
          <a:xfrm>
            <a:off x="501650" y="2682875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Substitute these values into the function rule to find the range values.</a:t>
            </a:r>
          </a:p>
        </p:txBody>
      </p:sp>
      <p:sp>
        <p:nvSpPr>
          <p:cNvPr id="327721" name="Text Box 41"/>
          <p:cNvSpPr txBox="1">
            <a:spLocks noChangeArrowheads="1"/>
          </p:cNvSpPr>
          <p:nvPr/>
        </p:nvSpPr>
        <p:spPr bwMode="auto">
          <a:xfrm>
            <a:off x="517525" y="4892675"/>
            <a:ext cx="8474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reasonable range for this situation is {0, 500, 1,000, 1,500} watts.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2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4" grpId="0"/>
      <p:bldP spid="327719" grpId="0"/>
      <p:bldP spid="32772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782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771525" y="1524000"/>
            <a:ext cx="7864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dirty="0"/>
              <a:t>Identify the independent and dependent variables. Write an equation in function notation for each situation.</a:t>
            </a:r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746125" y="2776538"/>
            <a:ext cx="599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dirty="0"/>
              <a:t>1. </a:t>
            </a:r>
            <a:r>
              <a:rPr lang="en-US" b="0" dirty="0"/>
              <a:t>A buffet charges $8.95 per person.</a:t>
            </a:r>
            <a:endParaRPr lang="en-US" dirty="0"/>
          </a:p>
        </p:txBody>
      </p:sp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736600" y="4495800"/>
            <a:ext cx="802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2. </a:t>
            </a:r>
            <a:r>
              <a:rPr lang="en-US" b="0"/>
              <a:t>A moving company charges $130 for weekly truck rental plus $1.50 per mile.</a:t>
            </a:r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553200" y="147935"/>
            <a:ext cx="2971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dirty="0" smtClean="0"/>
              <a:t>Exit Ticket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304800" y="1709738"/>
            <a:ext cx="870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Evaluate each function for the given input values.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190500" y="4572000"/>
            <a:ext cx="7788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dirty="0"/>
              <a:t>4. </a:t>
            </a:r>
            <a:r>
              <a:rPr lang="en-US" b="0" dirty="0"/>
              <a:t>For </a:t>
            </a:r>
            <a:r>
              <a:rPr lang="en-US" b="0" i="1" dirty="0"/>
              <a:t>f</a:t>
            </a:r>
            <a:r>
              <a:rPr lang="en-US" b="0" dirty="0"/>
              <a:t>(</a:t>
            </a:r>
            <a:r>
              <a:rPr lang="en-US" b="0" i="1" dirty="0"/>
              <a:t>x</a:t>
            </a:r>
            <a:r>
              <a:rPr lang="en-US" b="0" dirty="0"/>
              <a:t>) = 6</a:t>
            </a:r>
            <a:r>
              <a:rPr lang="en-US" b="0" i="1" dirty="0"/>
              <a:t>x</a:t>
            </a:r>
            <a:r>
              <a:rPr lang="en-US" b="0" dirty="0"/>
              <a:t> – 1, find </a:t>
            </a:r>
            <a:r>
              <a:rPr lang="en-US" b="0" i="1" dirty="0"/>
              <a:t>f</a:t>
            </a:r>
            <a:r>
              <a:rPr lang="en-US" b="0" dirty="0"/>
              <a:t>(</a:t>
            </a:r>
            <a:r>
              <a:rPr lang="en-US" b="0" i="1" dirty="0"/>
              <a:t>x</a:t>
            </a:r>
            <a:r>
              <a:rPr lang="en-US" b="0" dirty="0"/>
              <a:t>) when </a:t>
            </a:r>
            <a:r>
              <a:rPr lang="en-US" b="0" i="1" dirty="0"/>
              <a:t>x</a:t>
            </a:r>
            <a:r>
              <a:rPr lang="en-US" b="0" dirty="0"/>
              <a:t> = </a:t>
            </a:r>
            <a:r>
              <a:rPr lang="en-US" b="0" dirty="0" smtClean="0"/>
              <a:t>3.5</a:t>
            </a:r>
            <a:endParaRPr lang="en-US" b="0" i="1" dirty="0"/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203200" y="2266950"/>
            <a:ext cx="7788275" cy="571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3. </a:t>
            </a:r>
            <a:r>
              <a:rPr lang="en-US" b="0" dirty="0"/>
              <a:t>For </a:t>
            </a:r>
            <a:r>
              <a:rPr lang="en-US" b="0" i="1" dirty="0"/>
              <a:t>g</a:t>
            </a:r>
            <a:r>
              <a:rPr lang="en-US" b="0" dirty="0"/>
              <a:t>(</a:t>
            </a:r>
            <a:r>
              <a:rPr lang="en-US" b="0" i="1" dirty="0"/>
              <a:t>t</a:t>
            </a:r>
            <a:r>
              <a:rPr lang="en-US" b="0" dirty="0"/>
              <a:t>) =         , find </a:t>
            </a:r>
            <a:r>
              <a:rPr lang="en-US" b="0" i="1" dirty="0"/>
              <a:t>g</a:t>
            </a:r>
            <a:r>
              <a:rPr lang="en-US" b="0" dirty="0"/>
              <a:t>(</a:t>
            </a:r>
            <a:r>
              <a:rPr lang="en-US" b="0" i="1" dirty="0"/>
              <a:t>t</a:t>
            </a:r>
            <a:r>
              <a:rPr lang="en-US" b="0" dirty="0"/>
              <a:t>) when </a:t>
            </a:r>
            <a:r>
              <a:rPr lang="en-US" b="0" i="1" dirty="0"/>
              <a:t>t</a:t>
            </a:r>
            <a:r>
              <a:rPr lang="en-US" b="0" dirty="0"/>
              <a:t> = </a:t>
            </a:r>
            <a:r>
              <a:rPr lang="en-US" b="0" dirty="0" smtClean="0"/>
              <a:t>20</a:t>
            </a:r>
            <a:endParaRPr lang="en-US" i="1" dirty="0"/>
          </a:p>
        </p:txBody>
      </p:sp>
      <p:pic>
        <p:nvPicPr>
          <p:cNvPr id="36872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914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553200" y="147935"/>
            <a:ext cx="2971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dirty="0" smtClean="0"/>
              <a:t>Exit Ticket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782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771525" y="1524000"/>
            <a:ext cx="7864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Identify the independent and dependent variables. Write an equation in function notation for each situation.</a:t>
            </a:r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746125" y="2776538"/>
            <a:ext cx="599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1. </a:t>
            </a:r>
            <a:r>
              <a:rPr lang="en-US" b="0"/>
              <a:t>A buffet charges $8.95 per person.</a:t>
            </a:r>
            <a:endParaRPr lang="en-US"/>
          </a:p>
        </p:txBody>
      </p:sp>
      <p:sp>
        <p:nvSpPr>
          <p:cNvPr id="314377" name="Text Box 9"/>
          <p:cNvSpPr txBox="1">
            <a:spLocks noChangeArrowheads="1"/>
          </p:cNvSpPr>
          <p:nvPr/>
        </p:nvSpPr>
        <p:spPr bwMode="auto">
          <a:xfrm>
            <a:off x="1158875" y="3200400"/>
            <a:ext cx="60039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independent: number of people</a:t>
            </a:r>
          </a:p>
          <a:p>
            <a:pPr>
              <a:lnSpc>
                <a:spcPct val="25000"/>
              </a:lnSpc>
            </a:pPr>
            <a:r>
              <a:rPr lang="en-US" b="0">
                <a:solidFill>
                  <a:srgbClr val="FF3300"/>
                </a:solidFill>
              </a:rPr>
              <a:t>dependent: cost</a:t>
            </a:r>
          </a:p>
          <a:p>
            <a:pPr>
              <a:lnSpc>
                <a:spcPct val="60000"/>
              </a:lnSpc>
            </a:pPr>
            <a:r>
              <a:rPr lang="en-US" b="0" i="1">
                <a:solidFill>
                  <a:srgbClr val="FF3300"/>
                </a:solidFill>
              </a:rPr>
              <a:t>f</a:t>
            </a:r>
            <a:r>
              <a:rPr lang="en-US" b="0">
                <a:solidFill>
                  <a:srgbClr val="FF3300"/>
                </a:solidFill>
              </a:rPr>
              <a:t>(</a:t>
            </a:r>
            <a:r>
              <a:rPr lang="en-US" b="0" i="1">
                <a:solidFill>
                  <a:srgbClr val="FF3300"/>
                </a:solidFill>
              </a:rPr>
              <a:t>p</a:t>
            </a:r>
            <a:r>
              <a:rPr lang="en-US" b="0">
                <a:solidFill>
                  <a:srgbClr val="FF3300"/>
                </a:solidFill>
              </a:rPr>
              <a:t>) = 8.95</a:t>
            </a:r>
            <a:r>
              <a:rPr lang="en-US" b="0" i="1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736600" y="4495800"/>
            <a:ext cx="802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2. </a:t>
            </a:r>
            <a:r>
              <a:rPr lang="en-US" b="0"/>
              <a:t>A moving company charges $130 for weekly truck rental plus $1.50 per mile.</a:t>
            </a:r>
            <a:endParaRPr lang="en-US"/>
          </a:p>
        </p:txBody>
      </p:sp>
      <p:sp>
        <p:nvSpPr>
          <p:cNvPr id="314379" name="Text Box 11"/>
          <p:cNvSpPr txBox="1">
            <a:spLocks noChangeArrowheads="1"/>
          </p:cNvSpPr>
          <p:nvPr/>
        </p:nvSpPr>
        <p:spPr bwMode="auto">
          <a:xfrm>
            <a:off x="1149350" y="5257800"/>
            <a:ext cx="43275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independent: miles</a:t>
            </a:r>
          </a:p>
          <a:p>
            <a:pPr>
              <a:lnSpc>
                <a:spcPct val="25000"/>
              </a:lnSpc>
            </a:pPr>
            <a:r>
              <a:rPr lang="en-US" b="0">
                <a:solidFill>
                  <a:srgbClr val="FF3300"/>
                </a:solidFill>
              </a:rPr>
              <a:t>dependent: cost</a:t>
            </a:r>
          </a:p>
          <a:p>
            <a:pPr>
              <a:lnSpc>
                <a:spcPct val="60000"/>
              </a:lnSpc>
            </a:pPr>
            <a:r>
              <a:rPr lang="en-US" b="0" i="1">
                <a:solidFill>
                  <a:srgbClr val="FF3300"/>
                </a:solidFill>
              </a:rPr>
              <a:t>f</a:t>
            </a:r>
            <a:r>
              <a:rPr lang="en-US" b="0">
                <a:solidFill>
                  <a:srgbClr val="FF3300"/>
                </a:solidFill>
              </a:rPr>
              <a:t>(</a:t>
            </a:r>
            <a:r>
              <a:rPr lang="en-US" b="0" i="1">
                <a:solidFill>
                  <a:srgbClr val="FF3300"/>
                </a:solidFill>
              </a:rPr>
              <a:t>m</a:t>
            </a:r>
            <a:r>
              <a:rPr lang="en-US" b="0">
                <a:solidFill>
                  <a:srgbClr val="FF3300"/>
                </a:solidFill>
              </a:rPr>
              <a:t>) = 130 + 1.50</a:t>
            </a:r>
            <a:r>
              <a:rPr lang="en-US" b="0" i="1">
                <a:solidFill>
                  <a:srgbClr val="FF3300"/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28208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7" grpId="0"/>
      <p:bldP spid="31437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304800" y="1709738"/>
            <a:ext cx="870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Evaluate each function for the given input values.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190500" y="45720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4. </a:t>
            </a:r>
            <a:r>
              <a:rPr lang="en-US" b="0"/>
              <a:t>For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6</a:t>
            </a:r>
            <a:r>
              <a:rPr lang="en-US" b="0" i="1"/>
              <a:t>x</a:t>
            </a:r>
            <a:r>
              <a:rPr lang="en-US" b="0"/>
              <a:t> – 1, find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when </a:t>
            </a:r>
            <a:r>
              <a:rPr lang="en-US" b="0" i="1"/>
              <a:t>x</a:t>
            </a:r>
            <a:r>
              <a:rPr lang="en-US" b="0"/>
              <a:t> = 3.5 and when </a:t>
            </a:r>
            <a:r>
              <a:rPr lang="en-US" b="0" i="1"/>
              <a:t>x</a:t>
            </a:r>
            <a:r>
              <a:rPr lang="en-US" b="0"/>
              <a:t> = –5</a:t>
            </a:r>
            <a:r>
              <a:rPr lang="en-US" b="0" i="1"/>
              <a:t>.</a:t>
            </a:r>
          </a:p>
        </p:txBody>
      </p:sp>
      <p:sp>
        <p:nvSpPr>
          <p:cNvPr id="315399" name="Text Box 7"/>
          <p:cNvSpPr txBox="1">
            <a:spLocks noChangeArrowheads="1"/>
          </p:cNvSpPr>
          <p:nvPr/>
        </p:nvSpPr>
        <p:spPr bwMode="auto">
          <a:xfrm>
            <a:off x="685800" y="5486400"/>
            <a:ext cx="256857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FF3300"/>
                </a:solidFill>
              </a:rPr>
              <a:t>f</a:t>
            </a:r>
            <a:r>
              <a:rPr lang="en-US" b="0">
                <a:solidFill>
                  <a:srgbClr val="FF3300"/>
                </a:solidFill>
              </a:rPr>
              <a:t>(3.5) = 20</a:t>
            </a:r>
          </a:p>
          <a:p>
            <a:pPr>
              <a:lnSpc>
                <a:spcPct val="60000"/>
              </a:lnSpc>
            </a:pPr>
            <a:r>
              <a:rPr lang="en-US" b="0" i="1">
                <a:solidFill>
                  <a:srgbClr val="FF3300"/>
                </a:solidFill>
              </a:rPr>
              <a:t>f</a:t>
            </a:r>
            <a:r>
              <a:rPr lang="en-US" b="0">
                <a:solidFill>
                  <a:srgbClr val="FF3300"/>
                </a:solidFill>
              </a:rPr>
              <a:t>(–5) = –31</a:t>
            </a:r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203200" y="226695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/>
              <a:t>3. </a:t>
            </a:r>
            <a:r>
              <a:rPr lang="en-US" b="0"/>
              <a:t>For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t</a:t>
            </a:r>
            <a:r>
              <a:rPr lang="en-US" b="0"/>
              <a:t>) =         , find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t</a:t>
            </a:r>
            <a:r>
              <a:rPr lang="en-US" b="0"/>
              <a:t>) when </a:t>
            </a:r>
            <a:r>
              <a:rPr lang="en-US" b="0" i="1"/>
              <a:t>t</a:t>
            </a:r>
            <a:r>
              <a:rPr lang="en-US" b="0"/>
              <a:t> = 20 and when </a:t>
            </a:r>
            <a:r>
              <a:rPr lang="en-US" b="0" i="1"/>
              <a:t>t</a:t>
            </a:r>
            <a:r>
              <a:rPr lang="en-US" b="0"/>
              <a:t> = –12</a:t>
            </a:r>
            <a:r>
              <a:rPr lang="en-US" b="0" i="1"/>
              <a:t>.</a:t>
            </a:r>
            <a:endParaRPr lang="en-US" i="1"/>
          </a:p>
        </p:txBody>
      </p:sp>
      <p:sp>
        <p:nvSpPr>
          <p:cNvPr id="315401" name="Text Box 9"/>
          <p:cNvSpPr txBox="1">
            <a:spLocks noChangeArrowheads="1"/>
          </p:cNvSpPr>
          <p:nvPr/>
        </p:nvSpPr>
        <p:spPr bwMode="auto">
          <a:xfrm>
            <a:off x="685800" y="3484563"/>
            <a:ext cx="2562225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FF3300"/>
                </a:solidFill>
              </a:rPr>
              <a:t>g</a:t>
            </a:r>
            <a:r>
              <a:rPr lang="en-US" b="0">
                <a:solidFill>
                  <a:srgbClr val="FF3300"/>
                </a:solidFill>
              </a:rPr>
              <a:t>(20) = 2</a:t>
            </a:r>
          </a:p>
          <a:p>
            <a:pPr>
              <a:lnSpc>
                <a:spcPct val="60000"/>
              </a:lnSpc>
            </a:pPr>
            <a:r>
              <a:rPr lang="en-US" b="0" i="1">
                <a:solidFill>
                  <a:srgbClr val="FF3300"/>
                </a:solidFill>
              </a:rPr>
              <a:t>g</a:t>
            </a:r>
            <a:r>
              <a:rPr lang="en-US" b="0">
                <a:solidFill>
                  <a:srgbClr val="FF3300"/>
                </a:solidFill>
              </a:rPr>
              <a:t>(–12) = –6</a:t>
            </a:r>
          </a:p>
        </p:txBody>
      </p:sp>
      <p:pic>
        <p:nvPicPr>
          <p:cNvPr id="36872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914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84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9" grpId="0"/>
      <p:bldP spid="31540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III</a:t>
            </a: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7788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Write a function to describe the situation. Find the reasonable domain and range for the function.</a:t>
            </a:r>
          </a:p>
        </p:txBody>
      </p:sp>
      <p:sp>
        <p:nvSpPr>
          <p:cNvPr id="316422" name="Text Box 6"/>
          <p:cNvSpPr txBox="1">
            <a:spLocks noChangeArrowheads="1"/>
          </p:cNvSpPr>
          <p:nvPr/>
        </p:nvSpPr>
        <p:spPr bwMode="auto">
          <a:xfrm>
            <a:off x="441325" y="2987675"/>
            <a:ext cx="7559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5. </a:t>
            </a:r>
            <a:r>
              <a:rPr lang="en-US" b="0"/>
              <a:t>A theater can be rented for exactly 2, 3, or 4 hours. The cost is a $100 deposit plus $200 per hour.  </a:t>
            </a:r>
            <a:endParaRPr lang="en-US"/>
          </a:p>
        </p:txBody>
      </p:sp>
      <p:sp>
        <p:nvSpPr>
          <p:cNvPr id="316423" name="Text Box 7"/>
          <p:cNvSpPr txBox="1">
            <a:spLocks noChangeArrowheads="1"/>
          </p:cNvSpPr>
          <p:nvPr/>
        </p:nvSpPr>
        <p:spPr bwMode="auto">
          <a:xfrm>
            <a:off x="898525" y="4206875"/>
            <a:ext cx="45402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FF3300"/>
                </a:solidFill>
              </a:rPr>
              <a:t>f</a:t>
            </a:r>
            <a:r>
              <a:rPr lang="en-US" b="0">
                <a:solidFill>
                  <a:srgbClr val="FF3300"/>
                </a:solidFill>
              </a:rPr>
              <a:t>(</a:t>
            </a:r>
            <a:r>
              <a:rPr lang="en-US" b="0" i="1">
                <a:solidFill>
                  <a:srgbClr val="FF3300"/>
                </a:solidFill>
              </a:rPr>
              <a:t>h</a:t>
            </a:r>
            <a:r>
              <a:rPr lang="en-US" b="0">
                <a:solidFill>
                  <a:srgbClr val="FF3300"/>
                </a:solidFill>
              </a:rPr>
              <a:t>) = 200</a:t>
            </a:r>
            <a:r>
              <a:rPr lang="en-US" b="0" i="1">
                <a:solidFill>
                  <a:srgbClr val="FF3300"/>
                </a:solidFill>
              </a:rPr>
              <a:t>h</a:t>
            </a:r>
            <a:r>
              <a:rPr lang="en-US" b="0">
                <a:solidFill>
                  <a:srgbClr val="FF3300"/>
                </a:solidFill>
              </a:rPr>
              <a:t> + 100</a:t>
            </a:r>
          </a:p>
          <a:p>
            <a:pPr>
              <a:lnSpc>
                <a:spcPct val="50000"/>
              </a:lnSpc>
            </a:pPr>
            <a:r>
              <a:rPr lang="en-US" b="0">
                <a:solidFill>
                  <a:srgbClr val="FF3300"/>
                </a:solidFill>
              </a:rPr>
              <a:t>Domain: {2, 3, 4}</a:t>
            </a:r>
          </a:p>
          <a:p>
            <a:pPr>
              <a:lnSpc>
                <a:spcPct val="50000"/>
              </a:lnSpc>
            </a:pPr>
            <a:r>
              <a:rPr lang="en-US" b="0">
                <a:solidFill>
                  <a:srgbClr val="FF3300"/>
                </a:solidFill>
              </a:rPr>
              <a:t>Range: {$500, $700, $900}</a:t>
            </a:r>
            <a:endParaRPr lang="en-US" b="0" i="1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2" grpId="0"/>
      <p:bldP spid="3164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62000" y="2057400"/>
            <a:ext cx="7239000" cy="2514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 b="0"/>
              <a:t>independent variable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 b="0"/>
              <a:t>dependent variable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 b="0"/>
              <a:t>function rule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 b="0"/>
              <a:t>function notation </a:t>
            </a:r>
          </a:p>
          <a:p>
            <a:pPr marL="342900" indent="-342900">
              <a:spcBef>
                <a:spcPct val="20000"/>
              </a:spcBef>
            </a:pPr>
            <a:endParaRPr lang="en-US" altLang="en-US" sz="3200" b="0">
              <a:latin typeface="Times New Roman" pitchFamily="18" charset="0"/>
            </a:endParaRPr>
          </a:p>
        </p:txBody>
      </p:sp>
      <p:sp>
        <p:nvSpPr>
          <p:cNvPr id="5123" name="Rectangle 26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1: Using a Table to Write an Equation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Determine a relationship between the </a:t>
            </a:r>
            <a:r>
              <a:rPr lang="en-US" i="1"/>
              <a:t>x</a:t>
            </a:r>
            <a:r>
              <a:rPr lang="en-US"/>
              <a:t>- and </a:t>
            </a:r>
            <a:r>
              <a:rPr lang="en-US" i="1"/>
              <a:t>y-</a:t>
            </a:r>
            <a:r>
              <a:rPr lang="en-US"/>
              <a:t>values. Write an equation.</a:t>
            </a:r>
          </a:p>
        </p:txBody>
      </p:sp>
      <p:graphicFrame>
        <p:nvGraphicFramePr>
          <p:cNvPr id="296023" name="Group 87"/>
          <p:cNvGraphicFramePr>
            <a:graphicFrameLocks noGrp="1"/>
          </p:cNvGraphicFramePr>
          <p:nvPr/>
        </p:nvGraphicFramePr>
        <p:xfrm>
          <a:off x="1905000" y="2667000"/>
          <a:ext cx="3429000" cy="1371600"/>
        </p:xfrm>
        <a:graphic>
          <a:graphicData uri="http://schemas.openxmlformats.org/drawingml/2006/table">
            <a:tbl>
              <a:tblPr/>
              <a:tblGrid>
                <a:gridCol w="533400"/>
                <a:gridCol w="762000"/>
                <a:gridCol w="685800"/>
                <a:gridCol w="685800"/>
                <a:gridCol w="7620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8" name="Text Box 60"/>
          <p:cNvSpPr txBox="1">
            <a:spLocks noChangeArrowheads="1"/>
          </p:cNvSpPr>
          <p:nvPr/>
        </p:nvSpPr>
        <p:spPr bwMode="auto">
          <a:xfrm>
            <a:off x="2624138" y="2794000"/>
            <a:ext cx="401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5</a:t>
            </a:r>
          </a:p>
        </p:txBody>
      </p:sp>
      <p:sp>
        <p:nvSpPr>
          <p:cNvPr id="6169" name="Text Box 61"/>
          <p:cNvSpPr txBox="1">
            <a:spLocks noChangeArrowheads="1"/>
          </p:cNvSpPr>
          <p:nvPr/>
        </p:nvSpPr>
        <p:spPr bwMode="auto">
          <a:xfrm>
            <a:off x="3200400" y="27940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10</a:t>
            </a:r>
          </a:p>
        </p:txBody>
      </p:sp>
      <p:sp>
        <p:nvSpPr>
          <p:cNvPr id="6170" name="Text Box 62"/>
          <p:cNvSpPr txBox="1">
            <a:spLocks noChangeArrowheads="1"/>
          </p:cNvSpPr>
          <p:nvPr/>
        </p:nvSpPr>
        <p:spPr bwMode="auto">
          <a:xfrm>
            <a:off x="3929063" y="27940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15</a:t>
            </a:r>
          </a:p>
        </p:txBody>
      </p:sp>
      <p:sp>
        <p:nvSpPr>
          <p:cNvPr id="6171" name="Text Box 63"/>
          <p:cNvSpPr txBox="1">
            <a:spLocks noChangeArrowheads="1"/>
          </p:cNvSpPr>
          <p:nvPr/>
        </p:nvSpPr>
        <p:spPr bwMode="auto">
          <a:xfrm>
            <a:off x="4638675" y="28067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20</a:t>
            </a:r>
          </a:p>
        </p:txBody>
      </p:sp>
      <p:sp>
        <p:nvSpPr>
          <p:cNvPr id="6172" name="Text Box 64"/>
          <p:cNvSpPr txBox="1">
            <a:spLocks noChangeArrowheads="1"/>
          </p:cNvSpPr>
          <p:nvPr/>
        </p:nvSpPr>
        <p:spPr bwMode="auto">
          <a:xfrm>
            <a:off x="2619375" y="3476625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6173" name="Text Box 65"/>
          <p:cNvSpPr txBox="1">
            <a:spLocks noChangeArrowheads="1"/>
          </p:cNvSpPr>
          <p:nvPr/>
        </p:nvSpPr>
        <p:spPr bwMode="auto">
          <a:xfrm>
            <a:off x="3352800" y="349091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2</a:t>
            </a:r>
          </a:p>
        </p:txBody>
      </p:sp>
      <p:sp>
        <p:nvSpPr>
          <p:cNvPr id="6174" name="Text Box 66"/>
          <p:cNvSpPr txBox="1">
            <a:spLocks noChangeArrowheads="1"/>
          </p:cNvSpPr>
          <p:nvPr/>
        </p:nvSpPr>
        <p:spPr bwMode="auto">
          <a:xfrm>
            <a:off x="4038600" y="3476625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3</a:t>
            </a:r>
          </a:p>
        </p:txBody>
      </p:sp>
      <p:sp>
        <p:nvSpPr>
          <p:cNvPr id="6175" name="Text Box 67"/>
          <p:cNvSpPr txBox="1">
            <a:spLocks noChangeArrowheads="1"/>
          </p:cNvSpPr>
          <p:nvPr/>
        </p:nvSpPr>
        <p:spPr bwMode="auto">
          <a:xfrm>
            <a:off x="4752975" y="349091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4</a:t>
            </a:r>
          </a:p>
        </p:txBody>
      </p:sp>
      <p:sp>
        <p:nvSpPr>
          <p:cNvPr id="296008" name="Text Box 72"/>
          <p:cNvSpPr txBox="1">
            <a:spLocks noChangeArrowheads="1"/>
          </p:cNvSpPr>
          <p:nvPr/>
        </p:nvSpPr>
        <p:spPr bwMode="auto">
          <a:xfrm>
            <a:off x="533400" y="4511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95388" indent="-1195388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Step 1 </a:t>
            </a:r>
            <a:r>
              <a:rPr lang="en-US" b="0"/>
              <a:t>List possible relationships between the first </a:t>
            </a:r>
            <a:r>
              <a:rPr lang="en-US" b="0" i="1"/>
              <a:t>x </a:t>
            </a:r>
            <a:r>
              <a:rPr lang="en-US" b="0"/>
              <a:t>or </a:t>
            </a:r>
            <a:r>
              <a:rPr lang="en-US" b="0" i="1"/>
              <a:t>y</a:t>
            </a:r>
            <a:r>
              <a:rPr lang="en-US" b="0"/>
              <a:t>-values.</a:t>
            </a:r>
            <a:endParaRPr lang="en-US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574800" y="5486400"/>
            <a:ext cx="3621088" cy="838200"/>
            <a:chOff x="992" y="3459"/>
            <a:chExt cx="2281" cy="528"/>
          </a:xfrm>
        </p:grpSpPr>
        <p:sp>
          <p:nvSpPr>
            <p:cNvPr id="6178" name="Text Box 73"/>
            <p:cNvSpPr txBox="1">
              <a:spLocks noChangeArrowheads="1"/>
            </p:cNvSpPr>
            <p:nvPr/>
          </p:nvSpPr>
          <p:spPr bwMode="auto">
            <a:xfrm>
              <a:off x="992" y="3551"/>
              <a:ext cx="15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/>
                <a:t> 5 </a:t>
              </a:r>
              <a:r>
                <a:rPr lang="en-US" b="0">
                  <a:solidFill>
                    <a:srgbClr val="FF0000"/>
                  </a:solidFill>
                </a:rPr>
                <a:t>– 4</a:t>
              </a:r>
              <a:r>
                <a:rPr lang="en-US" b="0"/>
                <a:t> = 1  or </a:t>
              </a:r>
            </a:p>
          </p:txBody>
        </p:sp>
        <p:pic>
          <p:nvPicPr>
            <p:cNvPr id="6179" name="Picture 39" descr="C:\Users\Steve\Desktop\Steve red marbles\mathtype\4.3.5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5" y="3459"/>
              <a:ext cx="798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0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09600" y="1447800"/>
            <a:ext cx="813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Step 2</a:t>
            </a:r>
            <a:r>
              <a:rPr lang="en-US" b="0"/>
              <a:t> Determine if one relationship works for the remaining values.</a:t>
            </a:r>
            <a:endParaRPr lang="en-US"/>
          </a:p>
        </p:txBody>
      </p:sp>
      <p:sp>
        <p:nvSpPr>
          <p:cNvPr id="317456" name="Text Box 16"/>
          <p:cNvSpPr txBox="1">
            <a:spLocks noChangeArrowheads="1"/>
          </p:cNvSpPr>
          <p:nvPr/>
        </p:nvSpPr>
        <p:spPr bwMode="auto">
          <a:xfrm>
            <a:off x="609600" y="5334000"/>
            <a:ext cx="423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Step 3</a:t>
            </a:r>
            <a:r>
              <a:rPr lang="en-US" b="0"/>
              <a:t> Write an equation.</a:t>
            </a:r>
            <a:endParaRPr 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628775" y="5705475"/>
            <a:ext cx="2395538" cy="676275"/>
            <a:chOff x="1026" y="3594"/>
            <a:chExt cx="1509" cy="426"/>
          </a:xfrm>
        </p:grpSpPr>
        <p:pic>
          <p:nvPicPr>
            <p:cNvPr id="7192" name="Picture 2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6" y="3600"/>
              <a:ext cx="61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3" name="Text Box 26"/>
            <p:cNvSpPr txBox="1">
              <a:spLocks noChangeArrowheads="1"/>
            </p:cNvSpPr>
            <p:nvPr/>
          </p:nvSpPr>
          <p:spPr bwMode="auto">
            <a:xfrm>
              <a:off x="1680" y="3648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/>
                <a:t>or</a:t>
              </a:r>
            </a:p>
          </p:txBody>
        </p:sp>
        <p:pic>
          <p:nvPicPr>
            <p:cNvPr id="7194" name="Picture 2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9" y="3594"/>
              <a:ext cx="48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475" name="Text Box 35"/>
          <p:cNvSpPr txBox="1">
            <a:spLocks noChangeArrowheads="1"/>
          </p:cNvSpPr>
          <p:nvPr/>
        </p:nvSpPr>
        <p:spPr bwMode="auto">
          <a:xfrm>
            <a:off x="4495800" y="58674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3366FF"/>
                </a:solidFill>
                <a:latin typeface="Arial" charset="0"/>
              </a:rPr>
              <a:t>The value of y is one-fifth of x.</a:t>
            </a:r>
          </a:p>
        </p:txBody>
      </p:sp>
      <p:graphicFrame>
        <p:nvGraphicFramePr>
          <p:cNvPr id="7175" name="Object 2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5" imgW="454663" imgH="779422" progId="Equation.DSMT4">
                  <p:embed/>
                </p:oleObj>
              </mc:Choice>
              <mc:Fallback>
                <p:oleObj name="Equation" r:id="rId5" imgW="454663" imgH="77942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1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7" imgW="454663" imgH="779422" progId="Equation.DSMT4">
                  <p:embed/>
                </p:oleObj>
              </mc:Choice>
              <mc:Fallback>
                <p:oleObj name="Equation" r:id="rId7" imgW="454663" imgH="77942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2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8" imgW="454663" imgH="779422" progId="Equation.DSMT4">
                  <p:embed/>
                </p:oleObj>
              </mc:Choice>
              <mc:Fallback>
                <p:oleObj name="Equation" r:id="rId8" imgW="454663" imgH="77942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3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9" imgW="454663" imgH="779422" progId="Equation.DSMT4">
                  <p:embed/>
                </p:oleObj>
              </mc:Choice>
              <mc:Fallback>
                <p:oleObj name="Equation" r:id="rId9" imgW="454663" imgH="77942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717550" y="4648200"/>
            <a:ext cx="5808663" cy="838200"/>
            <a:chOff x="452" y="2922"/>
            <a:chExt cx="3659" cy="528"/>
          </a:xfrm>
        </p:grpSpPr>
        <p:sp>
          <p:nvSpPr>
            <p:cNvPr id="7190" name="Text Box 15"/>
            <p:cNvSpPr txBox="1">
              <a:spLocks noChangeArrowheads="1"/>
            </p:cNvSpPr>
            <p:nvPr/>
          </p:nvSpPr>
          <p:spPr bwMode="auto">
            <a:xfrm>
              <a:off x="452" y="3042"/>
              <a:ext cx="36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/>
                <a:t>The value of </a:t>
              </a:r>
              <a:r>
                <a:rPr lang="en-US" b="0" i="1"/>
                <a:t>y </a:t>
              </a:r>
              <a:r>
                <a:rPr lang="en-US" b="0"/>
                <a:t>is one-fifth,      , of </a:t>
              </a:r>
              <a:r>
                <a:rPr lang="en-US" b="0" i="1"/>
                <a:t>x</a:t>
              </a:r>
              <a:r>
                <a:rPr lang="en-US" b="0"/>
                <a:t>.</a:t>
              </a:r>
            </a:p>
          </p:txBody>
        </p:sp>
        <p:pic>
          <p:nvPicPr>
            <p:cNvPr id="7191" name="Picture 28" descr="C:\Users\Steve\Desktop\Steve red marbles\mathtype\438.gif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922"/>
              <a:ext cx="342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447800" y="2971800"/>
            <a:ext cx="4838700" cy="838200"/>
            <a:chOff x="912" y="1872"/>
            <a:chExt cx="3048" cy="528"/>
          </a:xfrm>
        </p:grpSpPr>
        <p:sp>
          <p:nvSpPr>
            <p:cNvPr id="7188" name="Rectangle 10"/>
            <p:cNvSpPr>
              <a:spLocks noChangeArrowheads="1"/>
            </p:cNvSpPr>
            <p:nvPr/>
          </p:nvSpPr>
          <p:spPr bwMode="auto">
            <a:xfrm>
              <a:off x="912" y="1968"/>
              <a:ext cx="18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/>
                <a:t>15 </a:t>
              </a:r>
              <a:r>
                <a:rPr lang="en-US" b="0">
                  <a:solidFill>
                    <a:srgbClr val="FF0000"/>
                  </a:solidFill>
                </a:rPr>
                <a:t>– 4</a:t>
              </a:r>
              <a:r>
                <a:rPr lang="en-US" b="0"/>
                <a:t> </a:t>
              </a:r>
              <a:r>
                <a:rPr lang="en-US" b="0">
                  <a:sym typeface="Symbol" pitchFamily="18" charset="2"/>
                </a:rPr>
                <a:t></a:t>
              </a:r>
              <a:r>
                <a:rPr lang="en-US" b="0"/>
                <a:t> 3      and</a:t>
              </a:r>
            </a:p>
          </p:txBody>
        </p:sp>
        <p:pic>
          <p:nvPicPr>
            <p:cNvPr id="7189" name="Picture 29" descr="C:\Users\Steve\Desktop\Steve red marbles\mathtype\12.gif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872"/>
              <a:ext cx="936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1447800" y="3886200"/>
            <a:ext cx="4876800" cy="838200"/>
            <a:chOff x="912" y="2448"/>
            <a:chExt cx="3072" cy="528"/>
          </a:xfrm>
        </p:grpSpPr>
        <p:sp>
          <p:nvSpPr>
            <p:cNvPr id="7186" name="Rectangle 11"/>
            <p:cNvSpPr>
              <a:spLocks noChangeArrowheads="1"/>
            </p:cNvSpPr>
            <p:nvPr/>
          </p:nvSpPr>
          <p:spPr bwMode="auto">
            <a:xfrm>
              <a:off x="912" y="2563"/>
              <a:ext cx="18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/>
                <a:t>20 </a:t>
              </a:r>
              <a:r>
                <a:rPr lang="en-US" b="0">
                  <a:solidFill>
                    <a:srgbClr val="FF0000"/>
                  </a:solidFill>
                </a:rPr>
                <a:t>– 4</a:t>
              </a:r>
              <a:r>
                <a:rPr lang="en-US" b="0"/>
                <a:t> </a:t>
              </a:r>
              <a:r>
                <a:rPr lang="en-US" b="0">
                  <a:sym typeface="Symbol" pitchFamily="18" charset="2"/>
                </a:rPr>
                <a:t></a:t>
              </a:r>
              <a:r>
                <a:rPr lang="en-US" b="0"/>
                <a:t> 4      and</a:t>
              </a:r>
            </a:p>
          </p:txBody>
        </p:sp>
        <p:pic>
          <p:nvPicPr>
            <p:cNvPr id="7187" name="Picture 31" descr="C:\Users\Steve\Desktop\Steve red marbles\mathtype\20.gif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2448"/>
              <a:ext cx="9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7182" name="Object 23"/>
          <p:cNvGraphicFramePr>
            <a:graphicFrameLocks noChangeAspect="1"/>
          </p:cNvGraphicFramePr>
          <p:nvPr/>
        </p:nvGraphicFramePr>
        <p:xfrm>
          <a:off x="2616200" y="15113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13" imgW="449179" imgH="770021" progId="Equation.DSMT4">
                  <p:embed/>
                </p:oleObj>
              </mc:Choice>
              <mc:Fallback>
                <p:oleObj name="Equation" r:id="rId13" imgW="449179" imgH="770021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5113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1447800" y="2133600"/>
            <a:ext cx="4800600" cy="817563"/>
            <a:chOff x="912" y="1344"/>
            <a:chExt cx="3024" cy="515"/>
          </a:xfrm>
        </p:grpSpPr>
        <p:sp>
          <p:nvSpPr>
            <p:cNvPr id="7184" name="Rectangle 9"/>
            <p:cNvSpPr>
              <a:spLocks noChangeArrowheads="1"/>
            </p:cNvSpPr>
            <p:nvPr/>
          </p:nvSpPr>
          <p:spPr bwMode="auto">
            <a:xfrm>
              <a:off x="912" y="1440"/>
              <a:ext cx="18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/>
                <a:t>10 </a:t>
              </a:r>
              <a:r>
                <a:rPr lang="en-US" b="0">
                  <a:solidFill>
                    <a:srgbClr val="FF0000"/>
                  </a:solidFill>
                </a:rPr>
                <a:t>– 4</a:t>
              </a:r>
              <a:r>
                <a:rPr lang="en-US" b="0"/>
                <a:t> </a:t>
              </a:r>
              <a:r>
                <a:rPr lang="en-US" b="0">
                  <a:sym typeface="Symbol" pitchFamily="18" charset="2"/>
                </a:rPr>
                <a:t></a:t>
              </a:r>
              <a:r>
                <a:rPr lang="en-US" b="0"/>
                <a:t> 2      and</a:t>
              </a:r>
            </a:p>
          </p:txBody>
        </p:sp>
        <p:pic>
          <p:nvPicPr>
            <p:cNvPr id="7185" name="Picture 24" descr="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344"/>
              <a:ext cx="912" cy="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6" grpId="0"/>
      <p:bldP spid="3174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Determine a relationship between the </a:t>
            </a:r>
            <a:r>
              <a:rPr lang="en-US" i="1"/>
              <a:t>x</a:t>
            </a:r>
            <a:r>
              <a:rPr lang="en-US"/>
              <a:t>- and </a:t>
            </a:r>
            <a:r>
              <a:rPr lang="en-US" i="1"/>
              <a:t>y-</a:t>
            </a:r>
            <a:r>
              <a:rPr lang="en-US"/>
              <a:t>values. Write an equation.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539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{(1, 3), (2, 6), (3, 9), (4, 12)}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1600200" y="2971800"/>
            <a:ext cx="3581400" cy="1371600"/>
            <a:chOff x="1200" y="1872"/>
            <a:chExt cx="2256" cy="864"/>
          </a:xfrm>
        </p:grpSpPr>
        <p:sp>
          <p:nvSpPr>
            <p:cNvPr id="8211" name="Rectangle 6"/>
            <p:cNvSpPr>
              <a:spLocks noChangeArrowheads="1"/>
            </p:cNvSpPr>
            <p:nvPr/>
          </p:nvSpPr>
          <p:spPr bwMode="auto">
            <a:xfrm>
              <a:off x="3033" y="2304"/>
              <a:ext cx="423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2" name="Rectangle 7"/>
            <p:cNvSpPr>
              <a:spLocks noChangeArrowheads="1"/>
            </p:cNvSpPr>
            <p:nvPr/>
          </p:nvSpPr>
          <p:spPr bwMode="auto">
            <a:xfrm>
              <a:off x="2657" y="2304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3" name="Rectangle 8"/>
            <p:cNvSpPr>
              <a:spLocks noChangeArrowheads="1"/>
            </p:cNvSpPr>
            <p:nvPr/>
          </p:nvSpPr>
          <p:spPr bwMode="auto">
            <a:xfrm>
              <a:off x="2281" y="2304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4" name="Rectangle 9"/>
            <p:cNvSpPr>
              <a:spLocks noChangeArrowheads="1"/>
            </p:cNvSpPr>
            <p:nvPr/>
          </p:nvSpPr>
          <p:spPr bwMode="auto">
            <a:xfrm>
              <a:off x="1905" y="2304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5" name="Rectangle 10"/>
            <p:cNvSpPr>
              <a:spLocks noChangeArrowheads="1"/>
            </p:cNvSpPr>
            <p:nvPr/>
          </p:nvSpPr>
          <p:spPr bwMode="auto">
            <a:xfrm>
              <a:off x="1200" y="2304"/>
              <a:ext cx="705" cy="432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6" name="Rectangle 11"/>
            <p:cNvSpPr>
              <a:spLocks noChangeArrowheads="1"/>
            </p:cNvSpPr>
            <p:nvPr/>
          </p:nvSpPr>
          <p:spPr bwMode="auto">
            <a:xfrm>
              <a:off x="3033" y="1872"/>
              <a:ext cx="423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7" name="Rectangle 12"/>
            <p:cNvSpPr>
              <a:spLocks noChangeArrowheads="1"/>
            </p:cNvSpPr>
            <p:nvPr/>
          </p:nvSpPr>
          <p:spPr bwMode="auto">
            <a:xfrm>
              <a:off x="2657" y="1872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8" name="Rectangle 13"/>
            <p:cNvSpPr>
              <a:spLocks noChangeArrowheads="1"/>
            </p:cNvSpPr>
            <p:nvPr/>
          </p:nvSpPr>
          <p:spPr bwMode="auto">
            <a:xfrm>
              <a:off x="2281" y="1872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19" name="Rectangle 14"/>
            <p:cNvSpPr>
              <a:spLocks noChangeArrowheads="1"/>
            </p:cNvSpPr>
            <p:nvPr/>
          </p:nvSpPr>
          <p:spPr bwMode="auto">
            <a:xfrm>
              <a:off x="1905" y="1872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latin typeface="Times New Roman" pitchFamily="18" charset="0"/>
              </a:endParaRPr>
            </a:p>
          </p:txBody>
        </p:sp>
        <p:sp>
          <p:nvSpPr>
            <p:cNvPr id="8220" name="Rectangle 15"/>
            <p:cNvSpPr>
              <a:spLocks noChangeArrowheads="1"/>
            </p:cNvSpPr>
            <p:nvPr/>
          </p:nvSpPr>
          <p:spPr bwMode="auto">
            <a:xfrm>
              <a:off x="1200" y="1872"/>
              <a:ext cx="705" cy="432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0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8221" name="Line 16"/>
            <p:cNvSpPr>
              <a:spLocks noChangeShapeType="1"/>
            </p:cNvSpPr>
            <p:nvPr/>
          </p:nvSpPr>
          <p:spPr bwMode="auto">
            <a:xfrm>
              <a:off x="1200" y="1872"/>
              <a:ext cx="225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2" name="Line 17"/>
            <p:cNvSpPr>
              <a:spLocks noChangeShapeType="1"/>
            </p:cNvSpPr>
            <p:nvPr/>
          </p:nvSpPr>
          <p:spPr bwMode="auto">
            <a:xfrm>
              <a:off x="1200" y="2304"/>
              <a:ext cx="22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3" name="Line 18"/>
            <p:cNvSpPr>
              <a:spLocks noChangeShapeType="1"/>
            </p:cNvSpPr>
            <p:nvPr/>
          </p:nvSpPr>
          <p:spPr bwMode="auto">
            <a:xfrm>
              <a:off x="1200" y="2736"/>
              <a:ext cx="225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4" name="Line 19"/>
            <p:cNvSpPr>
              <a:spLocks noChangeShapeType="1"/>
            </p:cNvSpPr>
            <p:nvPr/>
          </p:nvSpPr>
          <p:spPr bwMode="auto">
            <a:xfrm>
              <a:off x="1200" y="1872"/>
              <a:ext cx="0" cy="86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5" name="Line 20"/>
            <p:cNvSpPr>
              <a:spLocks noChangeShapeType="1"/>
            </p:cNvSpPr>
            <p:nvPr/>
          </p:nvSpPr>
          <p:spPr bwMode="auto">
            <a:xfrm>
              <a:off x="1905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6" name="Line 21"/>
            <p:cNvSpPr>
              <a:spLocks noChangeShapeType="1"/>
            </p:cNvSpPr>
            <p:nvPr/>
          </p:nvSpPr>
          <p:spPr bwMode="auto">
            <a:xfrm>
              <a:off x="2281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7" name="Line 22"/>
            <p:cNvSpPr>
              <a:spLocks noChangeShapeType="1"/>
            </p:cNvSpPr>
            <p:nvPr/>
          </p:nvSpPr>
          <p:spPr bwMode="auto">
            <a:xfrm>
              <a:off x="2657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8" name="Line 23"/>
            <p:cNvSpPr>
              <a:spLocks noChangeShapeType="1"/>
            </p:cNvSpPr>
            <p:nvPr/>
          </p:nvSpPr>
          <p:spPr bwMode="auto">
            <a:xfrm>
              <a:off x="3033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9" name="Line 24"/>
            <p:cNvSpPr>
              <a:spLocks noChangeShapeType="1"/>
            </p:cNvSpPr>
            <p:nvPr/>
          </p:nvSpPr>
          <p:spPr bwMode="auto">
            <a:xfrm>
              <a:off x="3456" y="1872"/>
              <a:ext cx="0" cy="86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96985" name="Text Box 25"/>
          <p:cNvSpPr txBox="1">
            <a:spLocks noChangeArrowheads="1"/>
          </p:cNvSpPr>
          <p:nvPr/>
        </p:nvSpPr>
        <p:spPr bwMode="auto">
          <a:xfrm>
            <a:off x="1981200" y="3124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i="1"/>
              <a:t>x</a:t>
            </a:r>
          </a:p>
        </p:txBody>
      </p:sp>
      <p:sp>
        <p:nvSpPr>
          <p:cNvPr id="296986" name="Text Box 26"/>
          <p:cNvSpPr txBox="1">
            <a:spLocks noChangeArrowheads="1"/>
          </p:cNvSpPr>
          <p:nvPr/>
        </p:nvSpPr>
        <p:spPr bwMode="auto">
          <a:xfrm>
            <a:off x="1981200" y="37846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i="1"/>
              <a:t>y</a:t>
            </a:r>
          </a:p>
        </p:txBody>
      </p:sp>
      <p:sp>
        <p:nvSpPr>
          <p:cNvPr id="296987" name="Text Box 27"/>
          <p:cNvSpPr txBox="1">
            <a:spLocks noChangeArrowheads="1"/>
          </p:cNvSpPr>
          <p:nvPr/>
        </p:nvSpPr>
        <p:spPr bwMode="auto">
          <a:xfrm>
            <a:off x="2895600" y="314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296988" name="Text Box 28"/>
          <p:cNvSpPr txBox="1">
            <a:spLocks noChangeArrowheads="1"/>
          </p:cNvSpPr>
          <p:nvPr/>
        </p:nvSpPr>
        <p:spPr bwMode="auto">
          <a:xfrm>
            <a:off x="3429000" y="314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2</a:t>
            </a:r>
          </a:p>
        </p:txBody>
      </p:sp>
      <p:sp>
        <p:nvSpPr>
          <p:cNvPr id="296989" name="Text Box 29"/>
          <p:cNvSpPr txBox="1">
            <a:spLocks noChangeArrowheads="1"/>
          </p:cNvSpPr>
          <p:nvPr/>
        </p:nvSpPr>
        <p:spPr bwMode="auto">
          <a:xfrm>
            <a:off x="4038600" y="314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3</a:t>
            </a:r>
          </a:p>
        </p:txBody>
      </p:sp>
      <p:sp>
        <p:nvSpPr>
          <p:cNvPr id="296990" name="Text Box 30"/>
          <p:cNvSpPr txBox="1">
            <a:spLocks noChangeArrowheads="1"/>
          </p:cNvSpPr>
          <p:nvPr/>
        </p:nvSpPr>
        <p:spPr bwMode="auto">
          <a:xfrm>
            <a:off x="4627563" y="3140075"/>
            <a:ext cx="401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4</a:t>
            </a:r>
          </a:p>
        </p:txBody>
      </p:sp>
      <p:sp>
        <p:nvSpPr>
          <p:cNvPr id="296991" name="Text Box 31"/>
          <p:cNvSpPr txBox="1">
            <a:spLocks noChangeArrowheads="1"/>
          </p:cNvSpPr>
          <p:nvPr/>
        </p:nvSpPr>
        <p:spPr bwMode="auto">
          <a:xfrm>
            <a:off x="2895600" y="3784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3</a:t>
            </a:r>
          </a:p>
        </p:txBody>
      </p:sp>
      <p:sp>
        <p:nvSpPr>
          <p:cNvPr id="296992" name="Text Box 32"/>
          <p:cNvSpPr txBox="1">
            <a:spLocks noChangeArrowheads="1"/>
          </p:cNvSpPr>
          <p:nvPr/>
        </p:nvSpPr>
        <p:spPr bwMode="auto">
          <a:xfrm>
            <a:off x="3429000" y="378936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6</a:t>
            </a:r>
          </a:p>
        </p:txBody>
      </p:sp>
      <p:sp>
        <p:nvSpPr>
          <p:cNvPr id="296993" name="Text Box 33"/>
          <p:cNvSpPr txBox="1">
            <a:spLocks noChangeArrowheads="1"/>
          </p:cNvSpPr>
          <p:nvPr/>
        </p:nvSpPr>
        <p:spPr bwMode="auto">
          <a:xfrm>
            <a:off x="4038600" y="378936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9</a:t>
            </a:r>
          </a:p>
        </p:txBody>
      </p:sp>
      <p:sp>
        <p:nvSpPr>
          <p:cNvPr id="296994" name="Text Box 34"/>
          <p:cNvSpPr txBox="1">
            <a:spLocks noChangeArrowheads="1"/>
          </p:cNvSpPr>
          <p:nvPr/>
        </p:nvSpPr>
        <p:spPr bwMode="auto">
          <a:xfrm>
            <a:off x="4572000" y="3789363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12</a:t>
            </a:r>
          </a:p>
        </p:txBody>
      </p:sp>
      <p:sp>
        <p:nvSpPr>
          <p:cNvPr id="297001" name="Text Box 41"/>
          <p:cNvSpPr txBox="1">
            <a:spLocks noChangeArrowheads="1"/>
          </p:cNvSpPr>
          <p:nvPr/>
        </p:nvSpPr>
        <p:spPr bwMode="auto">
          <a:xfrm>
            <a:off x="533400" y="46640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95388" indent="-1195388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Step 1 </a:t>
            </a:r>
            <a:r>
              <a:rPr lang="en-US" b="0"/>
              <a:t>List possible relationships between the first </a:t>
            </a:r>
            <a:r>
              <a:rPr lang="en-US" b="0" i="1"/>
              <a:t>x</a:t>
            </a:r>
            <a:r>
              <a:rPr lang="en-US" b="0"/>
              <a:t>- or </a:t>
            </a:r>
            <a:r>
              <a:rPr lang="en-US" b="0" i="1"/>
              <a:t>y</a:t>
            </a:r>
            <a:r>
              <a:rPr lang="en-US" b="0"/>
              <a:t>-values.</a:t>
            </a:r>
            <a:endParaRPr lang="en-US"/>
          </a:p>
        </p:txBody>
      </p:sp>
      <p:sp>
        <p:nvSpPr>
          <p:cNvPr id="297002" name="Text Box 42"/>
          <p:cNvSpPr txBox="1">
            <a:spLocks noChangeArrowheads="1"/>
          </p:cNvSpPr>
          <p:nvPr/>
        </p:nvSpPr>
        <p:spPr bwMode="auto">
          <a:xfrm>
            <a:off x="1676400" y="55626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 1 </a:t>
            </a:r>
            <a:r>
              <a:rPr lang="en-US" sz="1800" b="0">
                <a:solidFill>
                  <a:srgbClr val="FF0000"/>
                </a:solidFill>
                <a:sym typeface="Symbol" pitchFamily="18" charset="2"/>
              </a:rPr>
              <a:t></a:t>
            </a:r>
            <a:r>
              <a:rPr lang="en-US" b="0">
                <a:solidFill>
                  <a:srgbClr val="FF0000"/>
                </a:solidFill>
              </a:rPr>
              <a:t> 3</a:t>
            </a:r>
            <a:r>
              <a:rPr lang="en-US" b="0"/>
              <a:t> = 3 or 1 </a:t>
            </a:r>
            <a:r>
              <a:rPr lang="en-US" b="0">
                <a:solidFill>
                  <a:srgbClr val="3366FF"/>
                </a:solidFill>
              </a:rPr>
              <a:t>+ 2</a:t>
            </a:r>
            <a:r>
              <a:rPr lang="en-US" b="0"/>
              <a:t> = 3 </a:t>
            </a:r>
          </a:p>
        </p:txBody>
      </p:sp>
      <p:sp>
        <p:nvSpPr>
          <p:cNvPr id="8210" name="Line 57"/>
          <p:cNvSpPr>
            <a:spLocks noChangeShapeType="1"/>
          </p:cNvSpPr>
          <p:nvPr/>
        </p:nvSpPr>
        <p:spPr bwMode="auto">
          <a:xfrm>
            <a:off x="6553200" y="3810000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5" grpId="0" autoUpdateAnimBg="0"/>
      <p:bldP spid="296986" grpId="0" autoUpdateAnimBg="0"/>
      <p:bldP spid="296987" grpId="0" autoUpdateAnimBg="0"/>
      <p:bldP spid="296988" grpId="0" autoUpdateAnimBg="0"/>
      <p:bldP spid="296989" grpId="0" autoUpdateAnimBg="0"/>
      <p:bldP spid="296990" grpId="0" autoUpdateAnimBg="0"/>
      <p:bldP spid="296991" grpId="0" autoUpdateAnimBg="0"/>
      <p:bldP spid="296992" grpId="0" autoUpdateAnimBg="0"/>
      <p:bldP spid="296993" grpId="0" autoUpdateAnimBg="0"/>
      <p:bldP spid="296994" grpId="0" autoUpdateAnimBg="0"/>
      <p:bldP spid="297001" grpId="0" autoUpdateAnimBg="0"/>
      <p:bldP spid="29700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1143000" y="51816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/>
              <a:t>y = </a:t>
            </a:r>
            <a:r>
              <a:rPr lang="en-US" b="0"/>
              <a:t>3</a:t>
            </a:r>
            <a:r>
              <a:rPr lang="en-US" b="0" i="1"/>
              <a:t>x</a:t>
            </a: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685800" y="1828800"/>
            <a:ext cx="813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Step 2</a:t>
            </a:r>
            <a:r>
              <a:rPr lang="en-US" b="0"/>
              <a:t> Determine if one relationship works for the remaining values.</a:t>
            </a:r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828800" y="2743200"/>
            <a:ext cx="1765300" cy="1066800"/>
            <a:chOff x="1026" y="1920"/>
            <a:chExt cx="1112" cy="672"/>
          </a:xfrm>
        </p:grpSpPr>
        <p:sp>
          <p:nvSpPr>
            <p:cNvPr id="9229" name="Rectangle 11"/>
            <p:cNvSpPr>
              <a:spLocks noChangeArrowheads="1"/>
            </p:cNvSpPr>
            <p:nvPr/>
          </p:nvSpPr>
          <p:spPr bwMode="auto">
            <a:xfrm>
              <a:off x="1049" y="1920"/>
              <a:ext cx="9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/>
                <a:t>2 </a:t>
              </a:r>
              <a:r>
                <a:rPr lang="en-US" sz="1800" b="0">
                  <a:solidFill>
                    <a:srgbClr val="FF0000"/>
                  </a:solidFill>
                </a:rPr>
                <a:t>• </a:t>
              </a:r>
              <a:r>
                <a:rPr lang="en-US" b="0">
                  <a:solidFill>
                    <a:srgbClr val="FF0000"/>
                  </a:solidFill>
                </a:rPr>
                <a:t>3</a:t>
              </a:r>
              <a:r>
                <a:rPr lang="en-US" sz="1800" b="0"/>
                <a:t> </a:t>
              </a:r>
              <a:r>
                <a:rPr lang="en-US" b="0"/>
                <a:t>= 6</a:t>
              </a:r>
            </a:p>
          </p:txBody>
        </p:sp>
        <p:sp>
          <p:nvSpPr>
            <p:cNvPr id="9230" name="Rectangle 12"/>
            <p:cNvSpPr>
              <a:spLocks noChangeArrowheads="1"/>
            </p:cNvSpPr>
            <p:nvPr/>
          </p:nvSpPr>
          <p:spPr bwMode="auto">
            <a:xfrm>
              <a:off x="1034" y="2112"/>
              <a:ext cx="9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/>
                <a:t>3 </a:t>
              </a:r>
              <a:r>
                <a:rPr lang="en-US" sz="1800" b="0">
                  <a:solidFill>
                    <a:srgbClr val="FF0000"/>
                  </a:solidFill>
                </a:rPr>
                <a:t>• </a:t>
              </a:r>
              <a:r>
                <a:rPr lang="en-US" b="0">
                  <a:solidFill>
                    <a:srgbClr val="FF0000"/>
                  </a:solidFill>
                </a:rPr>
                <a:t>3</a:t>
              </a:r>
              <a:r>
                <a:rPr lang="en-US" b="0"/>
                <a:t> = 9</a:t>
              </a:r>
            </a:p>
          </p:txBody>
        </p:sp>
        <p:sp>
          <p:nvSpPr>
            <p:cNvPr id="9231" name="Rectangle 13"/>
            <p:cNvSpPr>
              <a:spLocks noChangeArrowheads="1"/>
            </p:cNvSpPr>
            <p:nvPr/>
          </p:nvSpPr>
          <p:spPr bwMode="auto">
            <a:xfrm>
              <a:off x="1026" y="2304"/>
              <a:ext cx="11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/>
                <a:t>4 </a:t>
              </a:r>
              <a:r>
                <a:rPr lang="en-US" sz="1800" b="0">
                  <a:solidFill>
                    <a:srgbClr val="FF0000"/>
                  </a:solidFill>
                </a:rPr>
                <a:t>•</a:t>
              </a:r>
              <a:r>
                <a:rPr lang="en-US" b="0">
                  <a:solidFill>
                    <a:srgbClr val="FF0000"/>
                  </a:solidFill>
                </a:rPr>
                <a:t> 3</a:t>
              </a:r>
              <a:r>
                <a:rPr lang="en-US" b="0"/>
                <a:t> = 12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724400" y="2746375"/>
            <a:ext cx="1944688" cy="1066800"/>
            <a:chOff x="2863" y="1922"/>
            <a:chExt cx="1225" cy="672"/>
          </a:xfrm>
        </p:grpSpPr>
        <p:sp>
          <p:nvSpPr>
            <p:cNvPr id="9226" name="Text Box 15"/>
            <p:cNvSpPr txBox="1">
              <a:spLocks noChangeArrowheads="1"/>
            </p:cNvSpPr>
            <p:nvPr/>
          </p:nvSpPr>
          <p:spPr bwMode="auto">
            <a:xfrm>
              <a:off x="2863" y="1922"/>
              <a:ext cx="10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/>
                <a:t>2 </a:t>
              </a:r>
              <a:r>
                <a:rPr lang="en-US" b="0">
                  <a:solidFill>
                    <a:srgbClr val="3366FF"/>
                  </a:solidFill>
                </a:rPr>
                <a:t>+ 2</a:t>
              </a:r>
              <a:r>
                <a:rPr lang="en-US" b="0"/>
                <a:t> </a:t>
              </a:r>
              <a:r>
                <a:rPr lang="en-US" b="0">
                  <a:sym typeface="Symbol" pitchFamily="18" charset="2"/>
                </a:rPr>
                <a:t></a:t>
              </a:r>
              <a:r>
                <a:rPr lang="en-US" b="0"/>
                <a:t> 6 </a:t>
              </a:r>
            </a:p>
          </p:txBody>
        </p:sp>
        <p:sp>
          <p:nvSpPr>
            <p:cNvPr id="9227" name="Text Box 16"/>
            <p:cNvSpPr txBox="1">
              <a:spLocks noChangeArrowheads="1"/>
            </p:cNvSpPr>
            <p:nvPr/>
          </p:nvSpPr>
          <p:spPr bwMode="auto">
            <a:xfrm>
              <a:off x="2882" y="2114"/>
              <a:ext cx="10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/>
                <a:t>3 </a:t>
              </a:r>
              <a:r>
                <a:rPr lang="en-US" b="0">
                  <a:solidFill>
                    <a:srgbClr val="3366FF"/>
                  </a:solidFill>
                </a:rPr>
                <a:t>+ 2</a:t>
              </a:r>
              <a:r>
                <a:rPr lang="en-US" b="0"/>
                <a:t> </a:t>
              </a:r>
              <a:r>
                <a:rPr lang="en-US" b="0">
                  <a:sym typeface="Symbol" pitchFamily="18" charset="2"/>
                </a:rPr>
                <a:t></a:t>
              </a:r>
              <a:r>
                <a:rPr lang="en-US" b="0"/>
                <a:t> 9 </a:t>
              </a:r>
            </a:p>
          </p:txBody>
        </p:sp>
        <p:sp>
          <p:nvSpPr>
            <p:cNvPr id="9228" name="Text Box 17"/>
            <p:cNvSpPr txBox="1">
              <a:spLocks noChangeArrowheads="1"/>
            </p:cNvSpPr>
            <p:nvPr/>
          </p:nvSpPr>
          <p:spPr bwMode="auto">
            <a:xfrm>
              <a:off x="2882" y="2306"/>
              <a:ext cx="1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b="0"/>
                <a:t>4 </a:t>
              </a:r>
              <a:r>
                <a:rPr lang="en-US" b="0">
                  <a:solidFill>
                    <a:srgbClr val="3366FF"/>
                  </a:solidFill>
                </a:rPr>
                <a:t>+ 2</a:t>
              </a:r>
              <a:r>
                <a:rPr lang="en-US" b="0"/>
                <a:t> </a:t>
              </a:r>
              <a:r>
                <a:rPr lang="en-US" b="0">
                  <a:sym typeface="Symbol" pitchFamily="18" charset="2"/>
                </a:rPr>
                <a:t></a:t>
              </a:r>
              <a:r>
                <a:rPr lang="en-US" b="0"/>
                <a:t> 12 </a:t>
              </a:r>
            </a:p>
          </p:txBody>
        </p:sp>
      </p:grpSp>
      <p:sp>
        <p:nvSpPr>
          <p:cNvPr id="318482" name="Text Box 18"/>
          <p:cNvSpPr txBox="1">
            <a:spLocks noChangeArrowheads="1"/>
          </p:cNvSpPr>
          <p:nvPr/>
        </p:nvSpPr>
        <p:spPr bwMode="auto">
          <a:xfrm>
            <a:off x="762000" y="3962400"/>
            <a:ext cx="4475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value of </a:t>
            </a:r>
            <a:r>
              <a:rPr lang="en-US" b="0" i="1"/>
              <a:t>y</a:t>
            </a:r>
            <a:r>
              <a:rPr lang="en-US" b="0"/>
              <a:t> is 3 times </a:t>
            </a:r>
            <a:r>
              <a:rPr lang="en-US" b="0" i="1"/>
              <a:t>x.</a:t>
            </a:r>
            <a:r>
              <a:rPr lang="en-US" b="0"/>
              <a:t> </a:t>
            </a:r>
          </a:p>
        </p:txBody>
      </p:sp>
      <p:sp>
        <p:nvSpPr>
          <p:cNvPr id="318483" name="Text Box 19"/>
          <p:cNvSpPr txBox="1">
            <a:spLocks noChangeArrowheads="1"/>
          </p:cNvSpPr>
          <p:nvPr/>
        </p:nvSpPr>
        <p:spPr bwMode="auto">
          <a:xfrm>
            <a:off x="762000" y="4572000"/>
            <a:ext cx="423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Step 3</a:t>
            </a:r>
            <a:r>
              <a:rPr lang="en-US" b="0"/>
              <a:t> Write an equation.</a:t>
            </a:r>
            <a:endParaRPr lang="en-US"/>
          </a:p>
        </p:txBody>
      </p:sp>
      <p:sp>
        <p:nvSpPr>
          <p:cNvPr id="318484" name="Text Box 20"/>
          <p:cNvSpPr txBox="1">
            <a:spLocks noChangeArrowheads="1"/>
          </p:cNvSpPr>
          <p:nvPr/>
        </p:nvSpPr>
        <p:spPr bwMode="auto">
          <a:xfrm>
            <a:off x="2590800" y="5181600"/>
            <a:ext cx="379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 i="1">
                <a:solidFill>
                  <a:srgbClr val="3333FF"/>
                </a:solidFill>
                <a:latin typeface="Arial" charset="0"/>
              </a:rPr>
              <a:t>The value of y is 3 times 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8" grpId="0" autoUpdateAnimBg="0"/>
      <p:bldP spid="318482" grpId="0"/>
      <p:bldP spid="318483" grpId="0"/>
      <p:bldP spid="3184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2" name="Text Box 4"/>
          <p:cNvSpPr txBox="1">
            <a:spLocks noChangeArrowheads="1"/>
          </p:cNvSpPr>
          <p:nvPr/>
        </p:nvSpPr>
        <p:spPr bwMode="auto">
          <a:xfrm>
            <a:off x="457200" y="2012950"/>
            <a:ext cx="8153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b="0"/>
              <a:t>The equation in Example 1 describes a function because for each </a:t>
            </a:r>
            <a:r>
              <a:rPr lang="en-US" b="0" i="1"/>
              <a:t>x</a:t>
            </a:r>
            <a:r>
              <a:rPr lang="en-US" b="0"/>
              <a:t>-value (input), there is only one </a:t>
            </a:r>
            <a:r>
              <a:rPr lang="en-US" b="0" i="1"/>
              <a:t>y</a:t>
            </a:r>
            <a:r>
              <a:rPr lang="en-US" b="0"/>
              <a:t>-value (output).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2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13145</TotalTime>
  <Words>2288</Words>
  <Application>Microsoft Office PowerPoint</Application>
  <PresentationFormat>On-screen Show (4:3)</PresentationFormat>
  <Paragraphs>316</Paragraphs>
  <Slides>38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380</cp:revision>
  <cp:lastPrinted>2002-10-02T17:02:09Z</cp:lastPrinted>
  <dcterms:created xsi:type="dcterms:W3CDTF">2002-04-04T21:42:53Z</dcterms:created>
  <dcterms:modified xsi:type="dcterms:W3CDTF">2013-10-07T16:05:36Z</dcterms:modified>
</cp:coreProperties>
</file>